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4"/>
  </p:notesMasterIdLst>
  <p:handoutMasterIdLst>
    <p:handoutMasterId r:id="rId110"/>
  </p:handoutMasterIdLst>
  <p:sldIdLst>
    <p:sldId id="1077" r:id="rId3"/>
    <p:sldId id="1147" r:id="rId5"/>
    <p:sldId id="1058" r:id="rId6"/>
    <p:sldId id="1157" r:id="rId7"/>
    <p:sldId id="1113" r:id="rId8"/>
    <p:sldId id="979" r:id="rId9"/>
    <p:sldId id="981" r:id="rId10"/>
    <p:sldId id="996" r:id="rId11"/>
    <p:sldId id="1131" r:id="rId12"/>
    <p:sldId id="1132" r:id="rId13"/>
    <p:sldId id="982" r:id="rId14"/>
    <p:sldId id="1054" r:id="rId15"/>
    <p:sldId id="1140" r:id="rId16"/>
    <p:sldId id="1148" r:id="rId17"/>
    <p:sldId id="995" r:id="rId18"/>
    <p:sldId id="1075" r:id="rId19"/>
    <p:sldId id="983" r:id="rId20"/>
    <p:sldId id="1159" r:id="rId21"/>
    <p:sldId id="1162" r:id="rId22"/>
    <p:sldId id="984" r:id="rId23"/>
    <p:sldId id="1149" r:id="rId24"/>
    <p:sldId id="1059" r:id="rId25"/>
    <p:sldId id="1008" r:id="rId26"/>
    <p:sldId id="1060" r:id="rId27"/>
    <p:sldId id="988" r:id="rId28"/>
    <p:sldId id="1009" r:id="rId29"/>
    <p:sldId id="1010" r:id="rId30"/>
    <p:sldId id="1117" r:id="rId31"/>
    <p:sldId id="1011" r:id="rId32"/>
    <p:sldId id="1012" r:id="rId33"/>
    <p:sldId id="1024" r:id="rId34"/>
    <p:sldId id="1114" r:id="rId35"/>
    <p:sldId id="1013" r:id="rId36"/>
    <p:sldId id="1017" r:id="rId37"/>
    <p:sldId id="1018" r:id="rId38"/>
    <p:sldId id="1025" r:id="rId39"/>
    <p:sldId id="744" r:id="rId40"/>
    <p:sldId id="1026" r:id="rId41"/>
    <p:sldId id="1123" r:id="rId42"/>
    <p:sldId id="1119" r:id="rId43"/>
    <p:sldId id="1120" r:id="rId44"/>
    <p:sldId id="1121" r:id="rId45"/>
    <p:sldId id="1027" r:id="rId46"/>
    <p:sldId id="1124" r:id="rId47"/>
    <p:sldId id="1063" r:id="rId48"/>
    <p:sldId id="1076" r:id="rId49"/>
    <p:sldId id="1072" r:id="rId50"/>
    <p:sldId id="1129" r:id="rId51"/>
    <p:sldId id="1030" r:id="rId52"/>
    <p:sldId id="1032" r:id="rId53"/>
    <p:sldId id="1031" r:id="rId54"/>
    <p:sldId id="1180" r:id="rId55"/>
    <p:sldId id="1181" r:id="rId56"/>
    <p:sldId id="1160" r:id="rId57"/>
    <p:sldId id="1127" r:id="rId58"/>
    <p:sldId id="1152" r:id="rId59"/>
    <p:sldId id="1161" r:id="rId60"/>
    <p:sldId id="1035" r:id="rId61"/>
    <p:sldId id="1143" r:id="rId62"/>
    <p:sldId id="1144" r:id="rId63"/>
    <p:sldId id="1145" r:id="rId64"/>
    <p:sldId id="1036" r:id="rId65"/>
    <p:sldId id="1112" r:id="rId66"/>
    <p:sldId id="1038" r:id="rId67"/>
    <p:sldId id="1037" r:id="rId68"/>
    <p:sldId id="1073" r:id="rId69"/>
    <p:sldId id="1039" r:id="rId70"/>
    <p:sldId id="1040" r:id="rId71"/>
    <p:sldId id="1041" r:id="rId72"/>
    <p:sldId id="1044" r:id="rId73"/>
    <p:sldId id="1046" r:id="rId74"/>
    <p:sldId id="1051" r:id="rId75"/>
    <p:sldId id="1045" r:id="rId76"/>
    <p:sldId id="1047" r:id="rId77"/>
    <p:sldId id="1048" r:id="rId78"/>
    <p:sldId id="1049" r:id="rId79"/>
    <p:sldId id="1052" r:id="rId80"/>
    <p:sldId id="1053" r:id="rId81"/>
    <p:sldId id="1066" r:id="rId82"/>
    <p:sldId id="1067" r:id="rId83"/>
    <p:sldId id="1068" r:id="rId84"/>
    <p:sldId id="1069" r:id="rId85"/>
    <p:sldId id="1070" r:id="rId86"/>
    <p:sldId id="1071" r:id="rId87"/>
    <p:sldId id="695" r:id="rId88"/>
    <p:sldId id="1179" r:id="rId89"/>
    <p:sldId id="1078" r:id="rId90"/>
    <p:sldId id="1080" r:id="rId91"/>
    <p:sldId id="1155" r:id="rId92"/>
    <p:sldId id="1081" r:id="rId93"/>
    <p:sldId id="1082" r:id="rId94"/>
    <p:sldId id="1083" r:id="rId95"/>
    <p:sldId id="1084" r:id="rId96"/>
    <p:sldId id="1150" r:id="rId97"/>
    <p:sldId id="1115" r:id="rId98"/>
    <p:sldId id="1085" r:id="rId99"/>
    <p:sldId id="1086" r:id="rId100"/>
    <p:sldId id="1087" r:id="rId101"/>
    <p:sldId id="1088" r:id="rId102"/>
    <p:sldId id="1089" r:id="rId103"/>
    <p:sldId id="1090" r:id="rId104"/>
    <p:sldId id="1091" r:id="rId105"/>
    <p:sldId id="1093" r:id="rId106"/>
    <p:sldId id="1094" r:id="rId107"/>
    <p:sldId id="916" r:id="rId108"/>
    <p:sldId id="1156" r:id="rId109"/>
  </p:sldIdLst>
  <p:sldSz cx="9144000" cy="6858000" type="screen4x3"/>
  <p:notesSz cx="7010400" cy="9296400"/>
  <p:custDataLst>
    <p:tags r:id="rId114"/>
  </p:custDataLst>
  <p:defaultTextStyle>
    <a:defPPr>
      <a:defRPr lang="en-US"/>
    </a:defPPr>
    <a:lvl1pPr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anose="030F0702030302020204" pitchFamily="66" charset="0"/>
        <a:ea typeface="+mn-ea"/>
        <a:cs typeface="+mn-cs"/>
      </a:defRPr>
    </a:lvl1pPr>
    <a:lvl2pPr marL="4572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anose="030F0702030302020204" pitchFamily="66" charset="0"/>
        <a:ea typeface="+mn-ea"/>
        <a:cs typeface="+mn-cs"/>
      </a:defRPr>
    </a:lvl2pPr>
    <a:lvl3pPr marL="9144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anose="030F0702030302020204" pitchFamily="66" charset="0"/>
        <a:ea typeface="+mn-ea"/>
        <a:cs typeface="+mn-cs"/>
      </a:defRPr>
    </a:lvl3pPr>
    <a:lvl4pPr marL="13716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anose="030F0702030302020204" pitchFamily="66" charset="0"/>
        <a:ea typeface="+mn-ea"/>
        <a:cs typeface="+mn-cs"/>
      </a:defRPr>
    </a:lvl4pPr>
    <a:lvl5pPr marL="18288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anose="030F0702030302020204" pitchFamily="66" charset="0"/>
        <a:ea typeface="+mn-ea"/>
        <a:cs typeface="+mn-cs"/>
      </a:defRPr>
    </a:lvl5pPr>
    <a:lvl6pPr marL="2286000" algn="l" defTabSz="914400" rtl="0" eaLnBrk="1" latinLnBrk="0" hangingPunct="1">
      <a:defRPr sz="2400" kern="1200">
        <a:solidFill>
          <a:schemeClr val="tx1"/>
        </a:solidFill>
        <a:latin typeface="Comic Sans MS" panose="030F0702030302020204" pitchFamily="66" charset="0"/>
        <a:ea typeface="+mn-ea"/>
        <a:cs typeface="+mn-cs"/>
      </a:defRPr>
    </a:lvl6pPr>
    <a:lvl7pPr marL="2743200" algn="l" defTabSz="914400" rtl="0" eaLnBrk="1" latinLnBrk="0" hangingPunct="1">
      <a:defRPr sz="2400" kern="1200">
        <a:solidFill>
          <a:schemeClr val="tx1"/>
        </a:solidFill>
        <a:latin typeface="Comic Sans MS" panose="030F0702030302020204" pitchFamily="66" charset="0"/>
        <a:ea typeface="+mn-ea"/>
        <a:cs typeface="+mn-cs"/>
      </a:defRPr>
    </a:lvl7pPr>
    <a:lvl8pPr marL="3200400" algn="l" defTabSz="914400" rtl="0" eaLnBrk="1" latinLnBrk="0" hangingPunct="1">
      <a:defRPr sz="2400" kern="1200">
        <a:solidFill>
          <a:schemeClr val="tx1"/>
        </a:solidFill>
        <a:latin typeface="Comic Sans MS" panose="030F0702030302020204" pitchFamily="66" charset="0"/>
        <a:ea typeface="+mn-ea"/>
        <a:cs typeface="+mn-cs"/>
      </a:defRPr>
    </a:lvl8pPr>
    <a:lvl9pPr marL="3657600" algn="l" defTabSz="914400" rtl="0" eaLnBrk="1" latinLnBrk="0" hangingPunct="1">
      <a:defRPr sz="2400" kern="1200">
        <a:solidFill>
          <a:schemeClr val="tx1"/>
        </a:solidFill>
        <a:latin typeface="Comic Sans MS" panose="030F0702030302020204" pitchFamily="6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a:srgbClr val="FFFF00"/>
    <a:srgbClr val="DDDDDD"/>
    <a:srgbClr val="FFCCFF"/>
    <a:srgbClr val="FF99CC"/>
    <a:srgbClr val="CC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2" autoAdjust="0"/>
    <p:restoredTop sz="65452" autoAdjust="0"/>
  </p:normalViewPr>
  <p:slideViewPr>
    <p:cSldViewPr snapToObjects="1">
      <p:cViewPr varScale="1">
        <p:scale>
          <a:sx n="50" d="100"/>
          <a:sy n="50" d="100"/>
        </p:scale>
        <p:origin x="1488" y="34"/>
      </p:cViewPr>
      <p:guideLst>
        <p:guide orient="horz" pos="2160"/>
        <p:guide pos="2880"/>
      </p:guideLst>
    </p:cSldViewPr>
  </p:slideViewPr>
  <p:outlineViewPr>
    <p:cViewPr>
      <p:scale>
        <a:sx n="33" d="100"/>
        <a:sy n="33" d="100"/>
      </p:scale>
      <p:origin x="48" y="33894"/>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75" d="100"/>
          <a:sy n="75" d="100"/>
        </p:scale>
        <p:origin x="-990"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4" Type="http://schemas.openxmlformats.org/officeDocument/2006/relationships/tags" Target="tags/tag1.xml"/><Relationship Id="rId113" Type="http://schemas.openxmlformats.org/officeDocument/2006/relationships/tableStyles" Target="tableStyles.xml"/><Relationship Id="rId112" Type="http://schemas.openxmlformats.org/officeDocument/2006/relationships/viewProps" Target="viewProps.xml"/><Relationship Id="rId111" Type="http://schemas.openxmlformats.org/officeDocument/2006/relationships/presProps" Target="presProps.xml"/><Relationship Id="rId110" Type="http://schemas.openxmlformats.org/officeDocument/2006/relationships/handoutMaster" Target="handoutMasters/handoutMaster1.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038145" cy="464205"/>
          </a:xfrm>
          <a:prstGeom prst="rect">
            <a:avLst/>
          </a:prstGeom>
          <a:noFill/>
          <a:ln w="9525">
            <a:noFill/>
            <a:miter lim="800000"/>
          </a:ln>
          <a:effectLst/>
        </p:spPr>
        <p:txBody>
          <a:bodyPr vert="horz" wrap="square" lIns="93172" tIns="46586" rIns="93172" bIns="46586" numCol="1" anchor="t" anchorCtr="0" compatLnSpc="1"/>
          <a:lstStyle>
            <a:lvl1pPr defTabSz="932180">
              <a:spcBef>
                <a:spcPct val="0"/>
              </a:spcBef>
              <a:buClrTx/>
              <a:buSzTx/>
              <a:buFontTx/>
              <a:buNone/>
              <a:defRPr sz="1300">
                <a:latin typeface="Times New Roman" panose="02020603050405020304" pitchFamily="18" charset="0"/>
              </a:defRPr>
            </a:lvl1pPr>
          </a:lstStyle>
          <a:p>
            <a:pPr>
              <a:defRPr/>
            </a:pPr>
            <a:endParaRPr lang="zh-CN" altLang="en-US"/>
          </a:p>
        </p:txBody>
      </p:sp>
      <p:sp>
        <p:nvSpPr>
          <p:cNvPr id="106499" name="Rectangle 3"/>
          <p:cNvSpPr>
            <a:spLocks noGrp="1" noChangeArrowheads="1"/>
          </p:cNvSpPr>
          <p:nvPr>
            <p:ph type="dt" sz="quarter" idx="1"/>
          </p:nvPr>
        </p:nvSpPr>
        <p:spPr bwMode="auto">
          <a:xfrm>
            <a:off x="3970734" y="1"/>
            <a:ext cx="3038145" cy="464205"/>
          </a:xfrm>
          <a:prstGeom prst="rect">
            <a:avLst/>
          </a:prstGeom>
          <a:noFill/>
          <a:ln w="9525">
            <a:noFill/>
            <a:miter lim="800000"/>
          </a:ln>
          <a:effectLst/>
        </p:spPr>
        <p:txBody>
          <a:bodyPr vert="horz" wrap="square" lIns="93172" tIns="46586" rIns="93172" bIns="46586" numCol="1" anchor="t" anchorCtr="0" compatLnSpc="1"/>
          <a:lstStyle>
            <a:lvl1pPr algn="r" defTabSz="932180">
              <a:spcBef>
                <a:spcPct val="0"/>
              </a:spcBef>
              <a:buClrTx/>
              <a:buSzTx/>
              <a:buFontTx/>
              <a:buNone/>
              <a:defRPr sz="1300">
                <a:latin typeface="Times New Roman" panose="02020603050405020304" pitchFamily="18" charset="0"/>
              </a:defRPr>
            </a:lvl1pPr>
          </a:lstStyle>
          <a:p>
            <a:pPr>
              <a:defRPr/>
            </a:pPr>
            <a:endParaRPr lang="en-US" altLang="zh-CN"/>
          </a:p>
        </p:txBody>
      </p:sp>
      <p:sp>
        <p:nvSpPr>
          <p:cNvPr id="106500" name="Rectangle 4"/>
          <p:cNvSpPr>
            <a:spLocks noGrp="1" noChangeArrowheads="1"/>
          </p:cNvSpPr>
          <p:nvPr>
            <p:ph type="ftr" sz="quarter" idx="2"/>
          </p:nvPr>
        </p:nvSpPr>
        <p:spPr bwMode="auto">
          <a:xfrm>
            <a:off x="0" y="8830659"/>
            <a:ext cx="3038145" cy="464205"/>
          </a:xfrm>
          <a:prstGeom prst="rect">
            <a:avLst/>
          </a:prstGeom>
          <a:noFill/>
          <a:ln w="9525">
            <a:noFill/>
            <a:miter lim="800000"/>
          </a:ln>
          <a:effectLst/>
        </p:spPr>
        <p:txBody>
          <a:bodyPr vert="horz" wrap="square" lIns="93172" tIns="46586" rIns="93172" bIns="46586" numCol="1" anchor="b" anchorCtr="0" compatLnSpc="1"/>
          <a:lstStyle>
            <a:lvl1pPr defTabSz="932180">
              <a:spcBef>
                <a:spcPct val="0"/>
              </a:spcBef>
              <a:buClrTx/>
              <a:buSzTx/>
              <a:buFontTx/>
              <a:buNone/>
              <a:defRPr sz="1300">
                <a:latin typeface="Times New Roman" panose="02020603050405020304" pitchFamily="18" charset="0"/>
              </a:defRPr>
            </a:lvl1pPr>
          </a:lstStyle>
          <a:p>
            <a:pPr>
              <a:defRPr/>
            </a:pPr>
            <a:endParaRPr lang="en-US" altLang="zh-CN"/>
          </a:p>
        </p:txBody>
      </p:sp>
      <p:sp>
        <p:nvSpPr>
          <p:cNvPr id="106501" name="Rectangle 5"/>
          <p:cNvSpPr>
            <a:spLocks noGrp="1" noChangeArrowheads="1"/>
          </p:cNvSpPr>
          <p:nvPr>
            <p:ph type="sldNum" sz="quarter" idx="3"/>
          </p:nvPr>
        </p:nvSpPr>
        <p:spPr bwMode="auto">
          <a:xfrm>
            <a:off x="3970734" y="8830659"/>
            <a:ext cx="3038145" cy="464205"/>
          </a:xfrm>
          <a:prstGeom prst="rect">
            <a:avLst/>
          </a:prstGeom>
          <a:noFill/>
          <a:ln w="9525">
            <a:noFill/>
            <a:miter lim="800000"/>
          </a:ln>
          <a:effectLst/>
        </p:spPr>
        <p:txBody>
          <a:bodyPr vert="horz" wrap="square" lIns="93172" tIns="46586" rIns="93172" bIns="46586" numCol="1" anchor="b" anchorCtr="0" compatLnSpc="1"/>
          <a:lstStyle>
            <a:lvl1pPr algn="r" defTabSz="932180">
              <a:spcBef>
                <a:spcPct val="0"/>
              </a:spcBef>
              <a:buClrTx/>
              <a:buSzTx/>
              <a:buFontTx/>
              <a:buNone/>
              <a:defRPr sz="1300">
                <a:latin typeface="Times New Roman" panose="02020603050405020304" pitchFamily="18" charset="0"/>
              </a:defRPr>
            </a:lvl1pPr>
          </a:lstStyle>
          <a:p>
            <a:pPr>
              <a:defRPr/>
            </a:pPr>
            <a:fld id="{0660B132-A816-4CB2-B859-5E3D42584F16}"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3038145" cy="464205"/>
          </a:xfrm>
          <a:prstGeom prst="rect">
            <a:avLst/>
          </a:prstGeom>
          <a:noFill/>
          <a:ln w="9525">
            <a:noFill/>
            <a:miter lim="800000"/>
          </a:ln>
          <a:effectLst/>
        </p:spPr>
        <p:txBody>
          <a:bodyPr vert="horz" wrap="square" lIns="93172" tIns="46586" rIns="93172" bIns="46586" numCol="1" anchor="t" anchorCtr="0" compatLnSpc="1"/>
          <a:lstStyle>
            <a:lvl1pPr defTabSz="932180">
              <a:spcBef>
                <a:spcPct val="0"/>
              </a:spcBef>
              <a:buClrTx/>
              <a:buSzTx/>
              <a:buFontTx/>
              <a:buNone/>
              <a:defRPr sz="1300">
                <a:latin typeface="Times New Roman" panose="02020603050405020304" pitchFamily="18" charset="0"/>
              </a:defRPr>
            </a:lvl1pPr>
          </a:lstStyle>
          <a:p>
            <a:pPr>
              <a:defRPr/>
            </a:pPr>
            <a:endParaRPr lang="zh-CN" altLang="en-US"/>
          </a:p>
        </p:txBody>
      </p:sp>
      <p:sp>
        <p:nvSpPr>
          <p:cNvPr id="3075" name="Rectangle 3"/>
          <p:cNvSpPr>
            <a:spLocks noGrp="1" noChangeArrowheads="1"/>
          </p:cNvSpPr>
          <p:nvPr>
            <p:ph type="dt" idx="1"/>
          </p:nvPr>
        </p:nvSpPr>
        <p:spPr bwMode="auto">
          <a:xfrm>
            <a:off x="3972257" y="1"/>
            <a:ext cx="3038144" cy="464205"/>
          </a:xfrm>
          <a:prstGeom prst="rect">
            <a:avLst/>
          </a:prstGeom>
          <a:noFill/>
          <a:ln w="9525">
            <a:noFill/>
            <a:miter lim="800000"/>
          </a:ln>
          <a:effectLst/>
        </p:spPr>
        <p:txBody>
          <a:bodyPr vert="horz" wrap="square" lIns="93172" tIns="46586" rIns="93172" bIns="46586" numCol="1" anchor="t" anchorCtr="0" compatLnSpc="1"/>
          <a:lstStyle>
            <a:lvl1pPr algn="r" defTabSz="932180">
              <a:spcBef>
                <a:spcPct val="0"/>
              </a:spcBef>
              <a:buClrTx/>
              <a:buSzTx/>
              <a:buFontTx/>
              <a:buNone/>
              <a:defRPr sz="1300">
                <a:latin typeface="Times New Roman" panose="02020603050405020304" pitchFamily="18" charset="0"/>
              </a:defRPr>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ln>
        </p:spPr>
      </p:sp>
      <p:sp>
        <p:nvSpPr>
          <p:cNvPr id="3077" name="Rectangle 5"/>
          <p:cNvSpPr>
            <a:spLocks noGrp="1" noChangeArrowheads="1"/>
          </p:cNvSpPr>
          <p:nvPr>
            <p:ph type="body" sz="quarter" idx="3"/>
          </p:nvPr>
        </p:nvSpPr>
        <p:spPr bwMode="auto">
          <a:xfrm>
            <a:off x="934112" y="4416099"/>
            <a:ext cx="5142177" cy="4182457"/>
          </a:xfrm>
          <a:prstGeom prst="rect">
            <a:avLst/>
          </a:prstGeom>
          <a:noFill/>
          <a:ln w="9525">
            <a:noFill/>
            <a:miter lim="800000"/>
          </a:ln>
          <a:effectLst/>
        </p:spPr>
        <p:txBody>
          <a:bodyPr vert="horz" wrap="square" lIns="93172" tIns="46586" rIns="93172" bIns="46586" numCol="1" anchor="t" anchorCtr="0" compatLnSpc="1"/>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3078" name="Rectangle 6"/>
          <p:cNvSpPr>
            <a:spLocks noGrp="1" noChangeArrowheads="1"/>
          </p:cNvSpPr>
          <p:nvPr>
            <p:ph type="ftr" sz="quarter" idx="4"/>
          </p:nvPr>
        </p:nvSpPr>
        <p:spPr bwMode="auto">
          <a:xfrm>
            <a:off x="0" y="8832195"/>
            <a:ext cx="3038145" cy="464205"/>
          </a:xfrm>
          <a:prstGeom prst="rect">
            <a:avLst/>
          </a:prstGeom>
          <a:noFill/>
          <a:ln w="9525">
            <a:noFill/>
            <a:miter lim="800000"/>
          </a:ln>
          <a:effectLst/>
        </p:spPr>
        <p:txBody>
          <a:bodyPr vert="horz" wrap="square" lIns="93172" tIns="46586" rIns="93172" bIns="46586" numCol="1" anchor="b" anchorCtr="0" compatLnSpc="1"/>
          <a:lstStyle>
            <a:lvl1pPr defTabSz="932180">
              <a:spcBef>
                <a:spcPct val="0"/>
              </a:spcBef>
              <a:buClrTx/>
              <a:buSzTx/>
              <a:buFontTx/>
              <a:buNone/>
              <a:defRPr sz="1300">
                <a:latin typeface="Times New Roman" panose="02020603050405020304" pitchFamily="18"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3972257" y="8832195"/>
            <a:ext cx="3038144" cy="464205"/>
          </a:xfrm>
          <a:prstGeom prst="rect">
            <a:avLst/>
          </a:prstGeom>
          <a:noFill/>
          <a:ln w="9525">
            <a:noFill/>
            <a:miter lim="800000"/>
          </a:ln>
          <a:effectLst/>
        </p:spPr>
        <p:txBody>
          <a:bodyPr vert="horz" wrap="square" lIns="93172" tIns="46586" rIns="93172" bIns="46586" numCol="1" anchor="b" anchorCtr="0" compatLnSpc="1"/>
          <a:lstStyle>
            <a:lvl1pPr algn="r" defTabSz="932180">
              <a:spcBef>
                <a:spcPct val="0"/>
              </a:spcBef>
              <a:buClrTx/>
              <a:buSzTx/>
              <a:buFontTx/>
              <a:buNone/>
              <a:defRPr sz="1300">
                <a:latin typeface="Times New Roman" panose="02020603050405020304" pitchFamily="18" charset="0"/>
              </a:defRPr>
            </a:lvl1pPr>
          </a:lstStyle>
          <a:p>
            <a:pPr>
              <a:defRPr/>
            </a:pPr>
            <a:fld id="{781C1C62-3985-4B7D-BC01-3F24EDD08878}"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In this lecture, we will study another important topic in digital forensics, Operating System (OS) Forensics. OS Forensics is a very broad topic, covering a wide variety of forensic issues.</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cyber security, dumpster diving is the practice of sifting through commercial or residential trash to look for information that could be used to carry out an attack on a victim.</a:t>
            </a:r>
            <a:endParaRPr lang="en-US" dirty="0"/>
          </a:p>
          <a:p>
            <a:r>
              <a:rPr lang="en-US" dirty="0"/>
              <a:t>Similarly, when you delete a file, it's usually moved to the Recycle Bin in your OS so that you can easily restore the deleted file as long as the Bin has not been emptied.</a:t>
            </a:r>
            <a:endParaRPr lang="en-US" dirty="0"/>
          </a:p>
          <a:p>
            <a:r>
              <a:rPr lang="en-US" dirty="0"/>
              <a:t>Somewhat analogous to the situation where if you throw your confidential document into your trash bin, it is vulnerable to dumpster diving attack. It must be shredded instead, which is similar to secure deletion in cyber security.</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take a look at an example line or rule in the </a:t>
            </a:r>
            <a:r>
              <a:rPr lang="en-US" altLang="zh-CN" sz="1200" b="1" kern="0" dirty="0">
                <a:latin typeface="Times New Roman" panose="02020603050405020304" pitchFamily="18" charset="0"/>
                <a:ea typeface="宋体" panose="02010600030101010101" pitchFamily="2" charset="-122"/>
                <a:cs typeface="Times New Roman" panose="02020603050405020304" pitchFamily="18" charset="0"/>
              </a:rPr>
              <a:t>configuration file</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kern="0" dirty="0" err="1">
                <a:latin typeface="Times New Roman" panose="02020603050405020304" pitchFamily="18" charset="0"/>
                <a:ea typeface="宋体" panose="02010600030101010101" pitchFamily="2" charset="-122"/>
                <a:cs typeface="Times New Roman" panose="02020603050405020304" pitchFamily="18" charset="0"/>
              </a:rPr>
              <a:t>etc</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kern="0" dirty="0" err="1">
                <a:latin typeface="Times New Roman" panose="02020603050405020304" pitchFamily="18" charset="0"/>
                <a:ea typeface="宋体" panose="02010600030101010101" pitchFamily="2" charset="-122"/>
                <a:cs typeface="Times New Roman" panose="02020603050405020304" pitchFamily="18" charset="0"/>
              </a:rPr>
              <a:t>rsyslog.conf</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latin typeface="Times New Roman" panose="02020603050405020304" pitchFamily="18" charset="0"/>
                <a:ea typeface="宋体" panose="02010600030101010101" pitchFamily="2" charset="-122"/>
                <a:cs typeface="Times New Roman" panose="02020603050405020304" pitchFamily="18" charset="0"/>
              </a:rPr>
              <a:t>Note that </a:t>
            </a:r>
            <a:r>
              <a:rPr lang="en-US" sz="1200" b="1" kern="0" dirty="0">
                <a:latin typeface="Times New Roman" panose="02020603050405020304" pitchFamily="18" charset="0"/>
                <a:ea typeface="宋体" panose="02010600030101010101" pitchFamily="2" charset="-122"/>
                <a:cs typeface="Times New Roman" panose="02020603050405020304" pitchFamily="18" charset="0"/>
              </a:rPr>
              <a:t>e</a:t>
            </a:r>
            <a:r>
              <a:rPr lang="en-US" altLang="zh-CN" sz="1200" b="1" kern="0" dirty="0">
                <a:latin typeface="Times New Roman" panose="02020603050405020304" pitchFamily="18" charset="0"/>
                <a:ea typeface="宋体" panose="02010600030101010101" pitchFamily="2" charset="-122"/>
                <a:cs typeface="Times New Roman" panose="02020603050405020304" pitchFamily="18" charset="0"/>
              </a:rPr>
              <a:t>ach line or rule has the following format</a:t>
            </a:r>
            <a:endParaRPr lang="en-US" altLang="zh-CN" sz="1200" b="1"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selector &lt;Tab&gt; action</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where selector and action are separated by a TAB character.</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So “</a:t>
            </a:r>
            <a:r>
              <a:rPr lang="en-US" altLang="zh-CN" sz="1200" kern="0" dirty="0" err="1">
                <a:solidFill>
                  <a:schemeClr val="tx1"/>
                </a:solidFill>
                <a:latin typeface="Times New Roman" panose="02020603050405020304" pitchFamily="18" charset="0"/>
                <a:ea typeface="宋体" panose="02010600030101010101" pitchFamily="2" charset="-122"/>
                <a:cs typeface="+mn-cs"/>
              </a:rPr>
              <a:t>kern.crit</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 is the selector, defining </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rPr>
              <a:t>which messages will be logged. </a:t>
            </a:r>
            <a:endParaRPr lang="en-US" altLang="zh-CN" sz="120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[click]</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Also, the “selector” has two parts, facility and priority, where facility indicates the program sending the message or whose log and priority indicates the severity level of the message or what log.</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So in this rule, “</a:t>
            </a:r>
            <a:r>
              <a:rPr lang="en-US" altLang="zh-CN" sz="1200" kern="0" dirty="0">
                <a:solidFill>
                  <a:schemeClr val="tx1"/>
                </a:solidFill>
                <a:latin typeface="Times New Roman" panose="02020603050405020304" pitchFamily="18" charset="0"/>
                <a:ea typeface="宋体" panose="02010600030101010101" pitchFamily="2" charset="-122"/>
                <a:cs typeface="+mn-cs"/>
              </a:rPr>
              <a:t>kern</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 is the facility, which means that the log is from the Linux </a:t>
            </a:r>
            <a:r>
              <a:rPr lang="en-US" altLang="zh-CN" sz="1200" kern="0" dirty="0">
                <a:solidFill>
                  <a:schemeClr val="tx1"/>
                </a:solidFill>
                <a:latin typeface="Times New Roman" panose="02020603050405020304" pitchFamily="18" charset="0"/>
                <a:ea typeface="宋体" panose="02010600030101010101" pitchFamily="2" charset="-122"/>
                <a:cs typeface="+mn-cs"/>
              </a:rPr>
              <a:t>kern, </a:t>
            </a:r>
            <a:endParaRPr lang="en-US" altLang="zh-CN" sz="1200" kern="0" dirty="0">
              <a:solidFill>
                <a:schemeClr val="tx1"/>
              </a:solidFill>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kern="0" dirty="0">
                <a:solidFill>
                  <a:schemeClr val="tx1"/>
                </a:solidFill>
                <a:latin typeface="Times New Roman" panose="02020603050405020304" pitchFamily="18" charset="0"/>
                <a:ea typeface="宋体" panose="02010600030101010101" pitchFamily="2" charset="-122"/>
                <a:cs typeface="+mn-cs"/>
              </a:rPr>
              <a:t>[click]</a:t>
            </a:r>
            <a:endParaRPr lang="en-US" altLang="zh-CN" sz="1200" kern="0" dirty="0">
              <a:solidFill>
                <a:schemeClr val="tx1"/>
              </a:solidFill>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kern="0" dirty="0">
                <a:solidFill>
                  <a:schemeClr val="tx1"/>
                </a:solidFill>
                <a:latin typeface="Times New Roman" panose="02020603050405020304" pitchFamily="18" charset="0"/>
                <a:ea typeface="宋体" panose="02010600030101010101" pitchFamily="2" charset="-122"/>
                <a:cs typeface="+mn-cs"/>
              </a:rPr>
              <a:t>and </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0" dirty="0">
                <a:solidFill>
                  <a:schemeClr val="tx1"/>
                </a:solidFill>
                <a:latin typeface="Times New Roman" panose="02020603050405020304" pitchFamily="18" charset="0"/>
                <a:ea typeface="宋体" panose="02010600030101010101" pitchFamily="2" charset="-122"/>
                <a:cs typeface="+mn-cs"/>
              </a:rPr>
              <a:t>crit</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 is priority, which means the message is logged if its priority is critical or higher.</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[click]</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/var/log/secure is action, which means the log messages are saved into the file /var/log/secure.</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In summary, when you configure syslog, you need to define the action, which means </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how logs will be saved. </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In other words, Syslog daemon writes messages to location specified by action. Also, only a single action may be specified per line.</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Some </a:t>
            </a:r>
            <a:r>
              <a:rPr lang="en-US" sz="1200" dirty="0">
                <a:latin typeface="Times New Roman" panose="02020603050405020304" pitchFamily="18" charset="0"/>
                <a:cs typeface="Times New Roman" panose="02020603050405020304" pitchFamily="18" charset="0"/>
              </a:rPr>
              <a:t>choices of syslog actions or </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log repository includes </a:t>
            </a:r>
            <a:r>
              <a:rPr lang="en-US" dirty="0"/>
              <a:t>Log files, Console, and Remote hosts for centralized network logging</a:t>
            </a:r>
            <a:r>
              <a:rPr lang="en-US" sz="1200" b="0" kern="0" dirty="0">
                <a:latin typeface="Times New Roman" panose="02020603050405020304" pitchFamily="18" charset="0"/>
                <a:ea typeface="宋体" panose="02010600030101010101" pitchFamily="2" charset="-122"/>
                <a:cs typeface="Times New Roman" panose="02020603050405020304" pitchFamily="18" charset="0"/>
              </a:rPr>
              <a:t>, which could be specified with an IP address or hostname.</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do an in-class test together.</a:t>
            </a:r>
            <a:endParaRPr lang="en-US" dirty="0"/>
          </a:p>
          <a:p>
            <a:r>
              <a:rPr lang="en-US" dirty="0"/>
              <a:t>The selector “</a:t>
            </a:r>
            <a:r>
              <a:rPr lang="en-US" altLang="zh-CN" sz="1200" kern="0" dirty="0" err="1">
                <a:solidFill>
                  <a:schemeClr val="tx1"/>
                </a:solidFill>
                <a:latin typeface="Times New Roman" panose="02020603050405020304" pitchFamily="18" charset="0"/>
                <a:ea typeface="宋体" panose="02010600030101010101" pitchFamily="2" charset="-122"/>
                <a:cs typeface="+mn-cs"/>
              </a:rPr>
              <a:t>authpriv</a:t>
            </a:r>
            <a:r>
              <a:rPr lang="en-US" altLang="zh-CN" sz="1200" kern="0" dirty="0">
                <a:solidFill>
                  <a:schemeClr val="tx1"/>
                </a:solidFill>
                <a:latin typeface="Times New Roman" panose="02020603050405020304" pitchFamily="18" charset="0"/>
                <a:ea typeface="宋体" panose="02010600030101010101" pitchFamily="2" charset="-122"/>
                <a:cs typeface="+mn-cs"/>
              </a:rPr>
              <a:t>.*” means we log all the messages from the </a:t>
            </a:r>
            <a:r>
              <a:rPr lang="en-US" altLang="zh-CN" sz="1200" kern="0" dirty="0" err="1">
                <a:solidFill>
                  <a:schemeClr val="tx1"/>
                </a:solidFill>
                <a:latin typeface="Times New Roman" panose="02020603050405020304" pitchFamily="18" charset="0"/>
                <a:ea typeface="宋体" panose="02010600030101010101" pitchFamily="2" charset="-122"/>
                <a:cs typeface="+mn-cs"/>
              </a:rPr>
              <a:t>authpriv</a:t>
            </a:r>
            <a:r>
              <a:rPr lang="en-US" altLang="zh-CN" sz="1200" kern="0" dirty="0">
                <a:solidFill>
                  <a:schemeClr val="tx1"/>
                </a:solidFill>
                <a:latin typeface="Times New Roman" panose="02020603050405020304" pitchFamily="18" charset="0"/>
                <a:ea typeface="宋体" panose="02010600030101010101" pitchFamily="2" charset="-122"/>
                <a:cs typeface="+mn-cs"/>
              </a:rPr>
              <a:t> facility, which are </a:t>
            </a:r>
            <a:r>
              <a:rPr lang="en-US" sz="1200" b="0" i="0" kern="1200" dirty="0">
                <a:solidFill>
                  <a:schemeClr val="tx1"/>
                </a:solidFill>
                <a:effectLst/>
                <a:latin typeface="Times New Roman" panose="02020603050405020304" pitchFamily="18" charset="0"/>
                <a:ea typeface="+mn-ea"/>
                <a:cs typeface="+mn-cs"/>
              </a:rPr>
              <a:t>security/authorization messages</a:t>
            </a:r>
            <a:r>
              <a:rPr lang="en-US" altLang="zh-CN" sz="1200" kern="0" dirty="0">
                <a:solidFill>
                  <a:schemeClr val="tx1"/>
                </a:solidFill>
                <a:latin typeface="Times New Roman" panose="02020603050405020304" pitchFamily="18" charset="0"/>
                <a:ea typeface="宋体" panose="02010600030101010101" pitchFamily="2" charset="-122"/>
                <a:cs typeface="+mn-cs"/>
              </a:rPr>
              <a:t>.</a:t>
            </a:r>
            <a:endParaRPr lang="en-US" altLang="zh-CN" sz="1200" kern="0" dirty="0">
              <a:solidFill>
                <a:schemeClr val="tx1"/>
              </a:solidFill>
              <a:latin typeface="Times New Roman" panose="02020603050405020304" pitchFamily="18" charset="0"/>
              <a:ea typeface="宋体" panose="02010600030101010101" pitchFamily="2" charset="-122"/>
              <a:cs typeface="+mn-cs"/>
            </a:endParaRPr>
          </a:p>
          <a:p>
            <a:r>
              <a:rPr lang="en-US" sz="1200" kern="0" dirty="0">
                <a:solidFill>
                  <a:schemeClr val="tx1"/>
                </a:solidFill>
                <a:latin typeface="Times New Roman" panose="02020603050405020304" pitchFamily="18" charset="0"/>
                <a:ea typeface="宋体" panose="02010600030101010101" pitchFamily="2" charset="-122"/>
                <a:cs typeface="+mn-cs"/>
              </a:rPr>
              <a:t>So based on the rule in the example, where can you find these logged </a:t>
            </a:r>
            <a:r>
              <a:rPr lang="en-US" sz="1200" b="0" i="0" kern="1200" dirty="0">
                <a:solidFill>
                  <a:schemeClr val="tx1"/>
                </a:solidFill>
                <a:effectLst/>
                <a:latin typeface="Times New Roman" panose="02020603050405020304" pitchFamily="18" charset="0"/>
                <a:ea typeface="+mn-ea"/>
                <a:cs typeface="+mn-cs"/>
              </a:rPr>
              <a:t>security/authorization messages?</a:t>
            </a:r>
            <a:endParaRPr lang="en-US" sz="1200" b="0" i="0" kern="1200" dirty="0">
              <a:solidFill>
                <a:schemeClr val="tx1"/>
              </a:solidFill>
              <a:effectLst/>
              <a:latin typeface="Times New Roman" panose="02020603050405020304" pitchFamily="18" charset="0"/>
              <a:ea typeface="+mn-ea"/>
              <a:cs typeface="+mn-cs"/>
            </a:endParaRPr>
          </a:p>
          <a:p>
            <a:r>
              <a:rPr lang="en-US" sz="1200" b="0" i="0" kern="1200" dirty="0">
                <a:solidFill>
                  <a:schemeClr val="tx1"/>
                </a:solidFill>
                <a:effectLst/>
                <a:latin typeface="Times New Roman" panose="02020603050405020304" pitchFamily="18" charset="0"/>
                <a:ea typeface="+mn-ea"/>
                <a:cs typeface="+mn-cs"/>
              </a:rPr>
              <a:t>The answer is the file /var/log/secure.</a:t>
            </a:r>
            <a:endParaRPr lang="en-US" sz="1200" b="0" i="0" kern="1200" dirty="0">
              <a:solidFill>
                <a:schemeClr val="tx1"/>
              </a:solidFill>
              <a:effectLst/>
              <a:latin typeface="Times New Roman" panose="02020603050405020304" pitchFamily="18" charset="0"/>
              <a:ea typeface="+mn-ea"/>
              <a:cs typeface="+mn-cs"/>
            </a:endParaRPr>
          </a:p>
          <a:p>
            <a:r>
              <a:rPr lang="en-US" sz="1200" b="0" i="0" kern="1200" dirty="0">
                <a:solidFill>
                  <a:schemeClr val="tx1"/>
                </a:solidFill>
                <a:effectLst/>
                <a:latin typeface="Times New Roman" panose="02020603050405020304" pitchFamily="18" charset="0"/>
                <a:ea typeface="+mn-ea"/>
                <a:cs typeface="+mn-cs"/>
              </a:rPr>
              <a:t>[click]</a:t>
            </a:r>
            <a:endParaRPr lang="en-US" sz="1200" b="0" i="0" kern="1200" dirty="0">
              <a:solidFill>
                <a:schemeClr val="tx1"/>
              </a:solidFill>
              <a:effectLst/>
              <a:latin typeface="Times New Roman" panose="02020603050405020304" pitchFamily="18" charset="0"/>
              <a:ea typeface="+mn-ea"/>
              <a:cs typeface="+mn-cs"/>
            </a:endParaRPr>
          </a:p>
          <a:p>
            <a:r>
              <a:rPr lang="en-US" dirty="0"/>
              <a:t>Now you know what type of log information can be found and where they are!</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take a look at some logged messages in the file </a:t>
            </a:r>
            <a:r>
              <a:rPr lang="en-US" sz="1200" b="0" i="0" kern="1200" dirty="0">
                <a:solidFill>
                  <a:schemeClr val="tx1"/>
                </a:solidFill>
                <a:effectLst/>
                <a:latin typeface="Times New Roman" panose="02020603050405020304" pitchFamily="18" charset="0"/>
                <a:ea typeface="+mn-ea"/>
                <a:cs typeface="+mn-cs"/>
              </a:rPr>
              <a:t>/var/log/secure.</a:t>
            </a:r>
            <a:endParaRPr lang="en-US" sz="1200" b="0" i="0" kern="1200" dirty="0">
              <a:solidFill>
                <a:schemeClr val="tx1"/>
              </a:solidFill>
              <a:effectLst/>
              <a:latin typeface="Times New Roman" panose="02020603050405020304" pitchFamily="18" charset="0"/>
              <a:ea typeface="+mn-ea"/>
              <a:cs typeface="+mn-cs"/>
            </a:endParaRPr>
          </a:p>
          <a:p>
            <a:r>
              <a:rPr lang="en-US" sz="1200" b="0" i="0" kern="1200" dirty="0">
                <a:solidFill>
                  <a:schemeClr val="tx1"/>
                </a:solidFill>
                <a:effectLst/>
                <a:latin typeface="Times New Roman" panose="02020603050405020304" pitchFamily="18" charset="0"/>
                <a:ea typeface="+mn-ea"/>
                <a:cs typeface="+mn-cs"/>
              </a:rPr>
              <a:t>Particularly, we take a look at the underlined message. It shows that someone from 192.168.230.1 tries to log into the system as root on March 17, but failed.</a:t>
            </a:r>
            <a:endParaRPr lang="en-US" sz="1200" b="0" i="0" kern="1200" dirty="0">
              <a:solidFill>
                <a:schemeClr val="tx1"/>
              </a:solidFill>
              <a:effectLst/>
              <a:latin typeface="Times New Roman" panose="02020603050405020304"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you may notice that sometimes log messages could be hard to understand. In reality, log messages</a:t>
            </a:r>
            <a:endParaRPr lang="en-US" dirty="0"/>
          </a:p>
          <a:p>
            <a:r>
              <a:rPr lang="en-US" dirty="0"/>
              <a:t>comes in different formats, and the format of logs from some devices can be also custom defined.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Therefore, one main task in log analysis is to </a:t>
            </a:r>
            <a:r>
              <a:rPr lang="en-US" sz="1200" dirty="0">
                <a:latin typeface="Times New Roman" panose="02020603050405020304" pitchFamily="18" charset="0"/>
                <a:cs typeface="Times New Roman" panose="02020603050405020304" pitchFamily="18" charset="0"/>
              </a:rPr>
              <a:t>parse the raw log data into a standard format. </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When a file is deleted in Windows, your OS just renames it and moves it to the Recycle Bin. You can easily restore these deleted files in Windows.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[click]</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Therefore, when you perform Windows Forensics, you would check the Recycle Bin.</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files in the Recycle Bin are stored in the </a:t>
            </a:r>
            <a:endParaRPr lang="en-US" dirty="0"/>
          </a:p>
          <a:p>
            <a:r>
              <a:rPr lang="en-US" dirty="0"/>
              <a:t>C:\Recycled on FAT filesystem </a:t>
            </a:r>
            <a:endParaRPr lang="en-US" dirty="0"/>
          </a:p>
          <a:p>
            <a:r>
              <a:rPr lang="en-US" dirty="0"/>
              <a:t>C:\Recycler on NTFS filesystem </a:t>
            </a:r>
            <a:endParaRPr lang="en-US" dirty="0"/>
          </a:p>
          <a:p>
            <a:r>
              <a:rPr lang="en-US" dirty="0"/>
              <a:t>However, Files or folders deleted from removable media or using del at the command line are NOT stored in the Recycle Bin.</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What if these deleted files are not in </a:t>
            </a:r>
            <a:r>
              <a:rPr lang="en-US" sz="12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Recycle Bin? In other words, they are emptied from the Recycle Bin.</a:t>
            </a:r>
            <a:endParaRPr lang="en-US" sz="12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Then, we have to use the deleted file recovery techniques that we have learned when studying file system forensics. For example, using metadata-based file recovery or file carving.</a:t>
            </a:r>
            <a:endParaRPr lang="en-US" sz="12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data recovery, I would like to mention an Anti-Forensic technique against data recovery again, which is Secure deletion.</a:t>
            </a:r>
            <a:endParaRPr lang="en-US" dirty="0"/>
          </a:p>
          <a:p>
            <a:r>
              <a:rPr lang="en-US" dirty="0"/>
              <a:t>However, in this case, it usually needs special applications (tools) that overwrite a deleted file's on-disk data using techniques to make disk data unrecoverable.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we will look at a unique OS forensic research area in Windows Forensics, </a:t>
            </a:r>
            <a:r>
              <a:rPr lang="en-GB"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Windows Registry Forensics</a:t>
            </a:r>
            <a:r>
              <a:rPr lang="en-GB" sz="12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which is a very important area in </a:t>
            </a:r>
            <a:r>
              <a:rPr lang="en-US" b="0" dirty="0"/>
              <a:t>Windows Forensics.</a:t>
            </a:r>
            <a:endParaRPr lang="en-GB" sz="12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go through some basics of Windows Registry.</a:t>
            </a:r>
            <a:endParaRPr lang="en-US" dirty="0"/>
          </a:p>
          <a:p>
            <a:r>
              <a:rPr lang="en-US" dirty="0"/>
              <a:t>Technically speaking, Windows Registry is a database, particularly, a hierarchical database that stores hardware and software configuration information, network connections, user preferences, and setup information,</a:t>
            </a:r>
            <a:endParaRPr lang="en-US" dirty="0"/>
          </a:p>
          <a:p>
            <a:r>
              <a:rPr lang="en-US" dirty="0"/>
              <a:t>It is quite complex, and would be a nightmare to configure correctly.</a:t>
            </a:r>
            <a:endParaRPr lang="en-US" dirty="0"/>
          </a:p>
          <a:p>
            <a:r>
              <a:rPr lang="en-US" sz="1200" b="0" i="0" kern="1200" dirty="0">
                <a:solidFill>
                  <a:schemeClr val="tx1"/>
                </a:solidFill>
                <a:effectLst/>
                <a:latin typeface="Times New Roman" panose="02020603050405020304" pitchFamily="18" charset="0"/>
                <a:ea typeface="+mn-ea"/>
                <a:cs typeface="+mn-cs"/>
              </a:rPr>
              <a:t>Nevertheless, </a:t>
            </a:r>
            <a:r>
              <a:rPr lang="en-US" sz="1200" b="1" i="0" kern="1200" dirty="0">
                <a:solidFill>
                  <a:schemeClr val="tx1"/>
                </a:solidFill>
                <a:effectLst/>
                <a:latin typeface="Times New Roman" panose="02020603050405020304" pitchFamily="18" charset="0"/>
                <a:ea typeface="+mn-ea"/>
                <a:cs typeface="+mn-cs"/>
              </a:rPr>
              <a:t>t</a:t>
            </a:r>
            <a:r>
              <a:rPr lang="en-US" b="1" dirty="0"/>
              <a:t>he Windows registry is a very useful tool for the forensic investigator and system administrator.</a:t>
            </a:r>
            <a:r>
              <a:rPr lang="en-US" dirty="0"/>
              <a:t> </a:t>
            </a:r>
            <a:endParaRPr lang="en-US" dirty="0"/>
          </a:p>
          <a:p>
            <a:r>
              <a:rPr lang="en-US" b="1" dirty="0"/>
              <a:t>Please note that newer Windows versions keep popping up with newer features and updates, making Windows Registry be very hard to analyze.</a:t>
            </a:r>
            <a:endParaRPr lang="en-US" b="1"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 </a:t>
            </a:r>
            <a:r>
              <a:rPr lang="en-US" dirty="0">
                <a:latin typeface="Times New Roman" panose="02020603050405020304" pitchFamily="18" charset="0"/>
                <a:cs typeface="Times New Roman" panose="02020603050405020304" pitchFamily="18" charset="0"/>
              </a:rPr>
              <a:t>Regedit (Registry Editor) program provided in Windows to view the Registry.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However, </a:t>
            </a:r>
            <a:r>
              <a:rPr lang="en-US" kern="0" dirty="0">
                <a:latin typeface="Times New Roman" panose="02020603050405020304" pitchFamily="18" charset="0"/>
                <a:cs typeface="Times New Roman" panose="02020603050405020304" pitchFamily="18" charset="0"/>
              </a:rPr>
              <a:t>use caution when editing the Registry. I don’t recommend you to touch the Registry if you don’t know what you are doing.</a:t>
            </a:r>
            <a:endParaRPr lang="en-US" kern="0" dirty="0">
              <a:latin typeface="Times New Roman" panose="02020603050405020304" pitchFamily="18" charset="0"/>
              <a:cs typeface="Times New Roman" panose="02020603050405020304" pitchFamily="18" charset="0"/>
            </a:endParaRPr>
          </a:p>
          <a:p>
            <a:r>
              <a:rPr lang="en-US" kern="0" dirty="0">
                <a:latin typeface="Times New Roman" panose="02020603050405020304" pitchFamily="18" charset="0"/>
                <a:cs typeface="Times New Roman" panose="02020603050405020304" pitchFamily="18" charset="0"/>
              </a:rPr>
              <a:t>If you use </a:t>
            </a:r>
            <a:r>
              <a:rPr lang="en-US" kern="0" dirty="0" err="1">
                <a:latin typeface="Times New Roman" panose="02020603050405020304" pitchFamily="18" charset="0"/>
                <a:cs typeface="Times New Roman" panose="02020603050405020304" pitchFamily="18" charset="0"/>
              </a:rPr>
              <a:t>RegEdit</a:t>
            </a:r>
            <a:r>
              <a:rPr lang="en-US" kern="0" dirty="0">
                <a:latin typeface="Times New Roman" panose="02020603050405020304" pitchFamily="18" charset="0"/>
                <a:cs typeface="Times New Roman" panose="02020603050405020304" pitchFamily="18" charset="0"/>
              </a:rPr>
              <a:t> to alter the registry you can corrupt the registry. Incorrect changes to this file may render your system unusable. Your system may not even boot up.</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This is an example view of </a:t>
            </a:r>
            <a:r>
              <a:rPr lang="en-US" sz="1200" dirty="0">
                <a:latin typeface="Times New Roman" panose="02020603050405020304" pitchFamily="18" charset="0"/>
                <a:cs typeface="Times New Roman" panose="02020603050405020304" pitchFamily="18" charset="0"/>
              </a:rPr>
              <a:t>the Windows Registry Editor (</a:t>
            </a:r>
            <a:r>
              <a:rPr lang="en-US" dirty="0">
                <a:latin typeface="Times New Roman" panose="02020603050405020304" pitchFamily="18" charset="0"/>
                <a:cs typeface="Times New Roman" panose="02020603050405020304" pitchFamily="18" charset="0"/>
              </a:rPr>
              <a:t>Regedit</a:t>
            </a:r>
            <a:r>
              <a:rPr lang="en-US" sz="1200" dirty="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dirty="0">
                <a:latin typeface="Times New Roman" panose="02020603050405020304" pitchFamily="18" charset="0"/>
                <a:cs typeface="Times New Roman" panose="02020603050405020304" pitchFamily="18" charset="0"/>
              </a:rPr>
              <a:t>As mentioned before, </a:t>
            </a:r>
            <a:r>
              <a:rPr lang="en-US" dirty="0"/>
              <a:t>Windows Registry is a hierarchical database. It is similar to file system directories. Both the Windows registry and the file system are organized in a hierarchical structure (tree structure).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Each main folder in the Windows registry is known as a “Hive”, which is a logical group of keys, subkeys, and values in the registry. Hives are made of a combination of sub folders, called “Keys”. These Keys contain Sub Keys with configuration information in Windows.</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five main Hives in the Windows Registry. The hives are also known as Root Keys (or HKEYs, which stands for Handle to Registry Key). Different names but the same meaning.</a:t>
            </a:r>
            <a:endParaRPr lang="en-US" dirty="0"/>
          </a:p>
          <a:p>
            <a:r>
              <a:rPr lang="en-US" dirty="0"/>
              <a:t>The Windows Registry includes </a:t>
            </a:r>
            <a:endParaRPr lang="en-US" dirty="0"/>
          </a:p>
          <a:p>
            <a:r>
              <a:rPr lang="en-US" dirty="0"/>
              <a:t>HKEY_CLASSES_ROOT (HKCR)</a:t>
            </a:r>
            <a:endParaRPr lang="en-US" dirty="0"/>
          </a:p>
          <a:p>
            <a:r>
              <a:rPr lang="en-US" dirty="0"/>
              <a:t>HKEY_USERS (HKU)</a:t>
            </a:r>
            <a:endParaRPr lang="en-US" dirty="0"/>
          </a:p>
          <a:p>
            <a:r>
              <a:rPr lang="en-US" dirty="0"/>
              <a:t>HKEY_CURRENT_USER (HKCU)</a:t>
            </a:r>
            <a:endParaRPr lang="en-US" dirty="0"/>
          </a:p>
          <a:p>
            <a:r>
              <a:rPr lang="en-US" dirty="0"/>
              <a:t>HKEY_LOCAL_MACHINE (HKLM)</a:t>
            </a:r>
            <a:endParaRPr lang="en-US" dirty="0"/>
          </a:p>
          <a:p>
            <a:r>
              <a:rPr lang="en-US" dirty="0"/>
              <a:t>HKEY_CURRENT_CONFIG (HKCC)</a:t>
            </a:r>
            <a:endParaRPr lang="en-US" dirty="0"/>
          </a:p>
          <a:p>
            <a:r>
              <a:rPr lang="en-US" dirty="0"/>
              <a:t>Note that a hive is a logical section or a main folder in the Windows Registry. It is a logical group of keys, subkeys, and values in the registry.</a:t>
            </a:r>
            <a:endParaRPr lang="en-US" dirty="0"/>
          </a:p>
          <a:p>
            <a:r>
              <a:rPr lang="en-US" b="1" dirty="0"/>
              <a:t>Each hive contains some unique information. For example, HKEY_CURRENT_USER (HKCU) stores settings that are specific to the currently logged-in user.</a:t>
            </a:r>
            <a:endParaRPr lang="en-US" b="1" dirty="0"/>
          </a:p>
          <a:p>
            <a:r>
              <a:rPr lang="en-US" dirty="0"/>
              <a:t>Also, Windows Registry is a hierarchical database. In a hierarchical model, data is organized into a tree-like structure.</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Operating System (OS) available today. We will be focusing on two popular ones, Windows and Linux. Also, we may install a lot of applications on our computers. So we will take a look at the forensic implications of Windows and Linux as well as their installed applications.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take a look at the definitions of two important concepts in the </a:t>
            </a:r>
            <a:r>
              <a:rPr lang="en-US" sz="1200" dirty="0">
                <a:latin typeface="Times New Roman" panose="02020603050405020304" pitchFamily="18" charset="0"/>
                <a:cs typeface="Times New Roman" panose="02020603050405020304" pitchFamily="18" charset="0"/>
              </a:rPr>
              <a:t>Windows Registry, which are keys and values</a:t>
            </a:r>
            <a:r>
              <a:rPr lang="en-US" dirty="0"/>
              <a:t>.</a:t>
            </a:r>
            <a:endParaRPr lang="en-US" dirty="0"/>
          </a:p>
          <a:p>
            <a:r>
              <a:rPr lang="en-US" dirty="0"/>
              <a:t>The </a:t>
            </a:r>
            <a:r>
              <a:rPr lang="en-US" sz="1200" dirty="0">
                <a:latin typeface="Times New Roman" panose="02020603050405020304" pitchFamily="18" charset="0"/>
                <a:cs typeface="Times New Roman" panose="02020603050405020304" pitchFamily="18" charset="0"/>
              </a:rPr>
              <a:t>Windows registry contains two basic elements: </a:t>
            </a:r>
            <a:r>
              <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a:t>
            </a:r>
            <a:r>
              <a:rPr lang="en-US" sz="1200" dirty="0">
                <a:latin typeface="Times New Roman" panose="02020603050405020304" pitchFamily="18" charset="0"/>
                <a:cs typeface="Times New Roman" panose="02020603050405020304" pitchFamily="18" charset="0"/>
              </a:rPr>
              <a:t>s and </a:t>
            </a:r>
            <a:r>
              <a:rPr lang="en-US" sz="1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value</a:t>
            </a:r>
            <a:r>
              <a:rPr lang="en-US" sz="1200" dirty="0">
                <a:latin typeface="Times New Roman" panose="02020603050405020304" pitchFamily="18" charset="0"/>
                <a:cs typeface="Times New Roman" panose="02020603050405020304" pitchFamily="18" charset="0"/>
              </a:rPr>
              <a:t>s.</a:t>
            </a:r>
            <a:endParaRPr lang="en-US" dirty="0"/>
          </a:p>
          <a:p>
            <a:r>
              <a:rPr lang="en-US" dirty="0"/>
              <a:t>It is similar to file system directories. The Registry Keys are similar to folders, and each key can contain subkeys, which may contain further subkeys.</a:t>
            </a:r>
            <a:endParaRPr lang="en-US" dirty="0"/>
          </a:p>
          <a:p>
            <a:r>
              <a:rPr lang="en-US" dirty="0"/>
              <a:t>Values are a bit like the files in the folders, and they contain the actual settings and configurations used by components, services, applications in Windows.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take a look at a real example. Particularly, we look at a popular setup for Web Browser. As you already known, you can set up a home page in your Web Browser, for example, you set google as your home page for Microsoft </a:t>
            </a:r>
            <a:r>
              <a:rPr lang="en-US" sz="1200" b="1" i="0" kern="1200" dirty="0">
                <a:solidFill>
                  <a:schemeClr val="tx1"/>
                </a:solidFill>
                <a:effectLst/>
                <a:latin typeface="Times New Roman" panose="02020603050405020304" pitchFamily="18" charset="0"/>
                <a:ea typeface="+mn-ea"/>
                <a:cs typeface="+mn-cs"/>
              </a:rPr>
              <a:t>Internet Explorer (IE)</a:t>
            </a:r>
            <a:r>
              <a:rPr lang="en-US" dirty="0"/>
              <a:t>. Actually, this setting will be saved in the Windows Registry.</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go to </a:t>
            </a:r>
            <a:endParaRPr lang="en-US" dirty="0"/>
          </a:p>
          <a:p>
            <a:r>
              <a:rPr lang="en-US" sz="1200" kern="0" dirty="0">
                <a:latin typeface="Times New Roman" panose="02020603050405020304" pitchFamily="18" charset="0"/>
                <a:cs typeface="Times New Roman" panose="02020603050405020304" pitchFamily="18" charset="0"/>
              </a:rPr>
              <a:t>HKEY_CURRENT_USER\Software\Microsoft\Internet Explorer\Main</a:t>
            </a:r>
            <a:endParaRPr lang="en-US" sz="1200" kern="0" dirty="0">
              <a:latin typeface="Times New Roman" panose="02020603050405020304" pitchFamily="18" charset="0"/>
              <a:cs typeface="Times New Roman" panose="02020603050405020304" pitchFamily="18" charset="0"/>
            </a:endParaRPr>
          </a:p>
          <a:p>
            <a:r>
              <a:rPr lang="en-US" sz="1200" kern="0" dirty="0">
                <a:latin typeface="Times New Roman" panose="02020603050405020304" pitchFamily="18" charset="0"/>
                <a:cs typeface="Times New Roman" panose="02020603050405020304" pitchFamily="18" charset="0"/>
              </a:rPr>
              <a:t>And check the value “</a:t>
            </a:r>
            <a:r>
              <a:rPr lang="en-US" sz="1200" b="1" kern="0" dirty="0">
                <a:latin typeface="Times New Roman" panose="02020603050405020304" pitchFamily="18" charset="0"/>
                <a:cs typeface="Times New Roman" panose="02020603050405020304" pitchFamily="18" charset="0"/>
              </a:rPr>
              <a:t>Start Page</a:t>
            </a:r>
            <a:r>
              <a:rPr lang="en-US" sz="1200" kern="0" dirty="0">
                <a:latin typeface="Times New Roman" panose="02020603050405020304" pitchFamily="18" charset="0"/>
                <a:cs typeface="Times New Roman" panose="02020603050405020304" pitchFamily="18" charset="0"/>
              </a:rPr>
              <a:t>”. You will find out the google website has been saved into the value “</a:t>
            </a:r>
            <a:r>
              <a:rPr lang="en-US" sz="1200" b="1" kern="0" dirty="0">
                <a:latin typeface="Times New Roman" panose="02020603050405020304" pitchFamily="18" charset="0"/>
                <a:cs typeface="Times New Roman" panose="02020603050405020304" pitchFamily="18" charset="0"/>
              </a:rPr>
              <a:t>Start Page</a:t>
            </a:r>
            <a:r>
              <a:rPr lang="en-US" sz="1200" kern="0" dirty="0">
                <a:latin typeface="Times New Roman" panose="02020603050405020304" pitchFamily="18" charset="0"/>
                <a:cs typeface="Times New Roman" panose="02020603050405020304" pitchFamily="18" charset="0"/>
              </a:rPr>
              <a:t>”.</a:t>
            </a:r>
            <a:endParaRPr lang="en-US" sz="1200" kern="0" dirty="0">
              <a:latin typeface="Times New Roman" panose="02020603050405020304" pitchFamily="18" charset="0"/>
              <a:cs typeface="Times New Roman" panose="02020603050405020304" pitchFamily="18" charset="0"/>
            </a:endParaRPr>
          </a:p>
          <a:p>
            <a:r>
              <a:rPr lang="en-US" sz="1200" kern="0" dirty="0">
                <a:latin typeface="Times New Roman" panose="02020603050405020304" pitchFamily="18" charset="0"/>
                <a:cs typeface="Times New Roman" panose="02020603050405020304" pitchFamily="18" charset="0"/>
              </a:rPr>
              <a:t>[click]</a:t>
            </a:r>
            <a:endParaRPr lang="en-US" sz="1200"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1200" kern="0" dirty="0">
                <a:latin typeface="Times New Roman" panose="02020603050405020304" pitchFamily="18" charset="0"/>
                <a:cs typeface="Times New Roman" panose="02020603050405020304" pitchFamily="18" charset="0"/>
              </a:rPr>
              <a:t>If we break this Key down to its components we can see the following:</a:t>
            </a:r>
            <a:endParaRPr lang="en-US" sz="1200"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12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HKEY_CURRENT_USER</a:t>
            </a:r>
            <a:r>
              <a:rPr lang="en-US" sz="1200" kern="0" dirty="0">
                <a:latin typeface="Times New Roman" panose="02020603050405020304" pitchFamily="18" charset="0"/>
                <a:cs typeface="Times New Roman" panose="02020603050405020304" pitchFamily="18" charset="0"/>
              </a:rPr>
              <a:t> is the Hive that this key is associated with.</a:t>
            </a:r>
            <a:endParaRPr lang="en-US" sz="1200"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1200" b="0" u="sng" kern="0" dirty="0">
                <a:solidFill>
                  <a:srgbClr val="FF0000"/>
                </a:solidFill>
                <a:highlight>
                  <a:srgbClr val="FFFF00"/>
                </a:highlight>
                <a:latin typeface="Times New Roman" panose="02020603050405020304" pitchFamily="18" charset="0"/>
                <a:cs typeface="Times New Roman" panose="02020603050405020304" pitchFamily="18" charset="0"/>
              </a:rPr>
              <a:t>[click]</a:t>
            </a:r>
            <a:r>
              <a:rPr lang="en-US" sz="1200" kern="0" dirty="0">
                <a:latin typeface="Times New Roman" panose="02020603050405020304" pitchFamily="18" charset="0"/>
                <a:cs typeface="Times New Roman" panose="02020603050405020304" pitchFamily="18" charset="0"/>
              </a:rPr>
              <a:t> </a:t>
            </a:r>
            <a:r>
              <a:rPr lang="en-US" sz="12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a:t>
            </a:r>
            <a:r>
              <a:rPr lang="en-US" sz="1200" kern="0" dirty="0">
                <a:latin typeface="Times New Roman" panose="02020603050405020304" pitchFamily="18" charset="0"/>
                <a:cs typeface="Times New Roman" panose="02020603050405020304" pitchFamily="18" charset="0"/>
              </a:rPr>
              <a:t> is a </a:t>
            </a:r>
            <a:r>
              <a:rPr lang="en-US" sz="1200" b="1" kern="0" dirty="0">
                <a:solidFill>
                  <a:srgbClr val="FF0000"/>
                </a:solidFill>
                <a:latin typeface="Times New Roman" panose="02020603050405020304" pitchFamily="18" charset="0"/>
                <a:cs typeface="Times New Roman" panose="02020603050405020304" pitchFamily="18" charset="0"/>
              </a:rPr>
              <a:t>Key</a:t>
            </a:r>
            <a:r>
              <a:rPr lang="en-US" sz="1200" kern="0" dirty="0">
                <a:latin typeface="Times New Roman" panose="02020603050405020304" pitchFamily="18" charset="0"/>
                <a:cs typeface="Times New Roman" panose="02020603050405020304" pitchFamily="18" charset="0"/>
              </a:rPr>
              <a:t>; </a:t>
            </a:r>
            <a:r>
              <a:rPr lang="en-US" sz="1200" b="0" u="sng"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[click]</a:t>
            </a:r>
            <a:r>
              <a:rPr lang="en-US" sz="1200" b="0" u="none"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2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Microsoft</a:t>
            </a:r>
            <a:r>
              <a:rPr lang="en-US" sz="1200" kern="0" dirty="0">
                <a:latin typeface="Times New Roman" panose="02020603050405020304" pitchFamily="18" charset="0"/>
                <a:cs typeface="Times New Roman" panose="02020603050405020304" pitchFamily="18" charset="0"/>
              </a:rPr>
              <a:t> - This is a </a:t>
            </a:r>
            <a:r>
              <a:rPr lang="en-US" sz="1200" b="1" kern="0" dirty="0">
                <a:latin typeface="Times New Roman" panose="02020603050405020304" pitchFamily="18" charset="0"/>
                <a:cs typeface="Times New Roman" panose="02020603050405020304" pitchFamily="18" charset="0"/>
              </a:rPr>
              <a:t>Subkey</a:t>
            </a:r>
            <a:endParaRPr lang="en-US" sz="1200" b="1"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1200" u="sng" kern="0" dirty="0">
                <a:latin typeface="Times New Roman" panose="02020603050405020304" pitchFamily="18" charset="0"/>
                <a:cs typeface="Times New Roman" panose="02020603050405020304" pitchFamily="18" charset="0"/>
              </a:rPr>
              <a:t>[click]</a:t>
            </a:r>
            <a:r>
              <a:rPr lang="en-US" sz="1200" kern="0" dirty="0">
                <a:latin typeface="Times New Roman" panose="02020603050405020304" pitchFamily="18" charset="0"/>
                <a:cs typeface="Times New Roman" panose="02020603050405020304" pitchFamily="18" charset="0"/>
              </a:rPr>
              <a:t> </a:t>
            </a:r>
            <a:r>
              <a:rPr lang="en-US" sz="1200" b="1" kern="0" dirty="0">
                <a:latin typeface="Times New Roman" panose="02020603050405020304" pitchFamily="18" charset="0"/>
                <a:cs typeface="Times New Roman" panose="02020603050405020304" pitchFamily="18" charset="0"/>
              </a:rPr>
              <a:t>Internet Explorer</a:t>
            </a:r>
            <a:r>
              <a:rPr lang="en-US" sz="1200" kern="0" dirty="0">
                <a:latin typeface="Times New Roman" panose="02020603050405020304" pitchFamily="18" charset="0"/>
                <a:cs typeface="Times New Roman" panose="02020603050405020304" pitchFamily="18" charset="0"/>
              </a:rPr>
              <a:t> - This is a </a:t>
            </a:r>
            <a:r>
              <a:rPr lang="en-US" sz="12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Subkey</a:t>
            </a:r>
            <a:r>
              <a:rPr lang="en-US" sz="1200" kern="0" dirty="0">
                <a:latin typeface="Times New Roman" panose="02020603050405020304" pitchFamily="18" charset="0"/>
                <a:cs typeface="Times New Roman" panose="02020603050405020304" pitchFamily="18" charset="0"/>
              </a:rPr>
              <a:t>; </a:t>
            </a:r>
            <a:r>
              <a:rPr lang="en-US" sz="1200" b="0" u="sng"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[click]</a:t>
            </a:r>
            <a:r>
              <a:rPr lang="en-US" sz="1200" b="0" u="none"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2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a:t>
            </a:r>
            <a:r>
              <a:rPr lang="en-US" sz="1200" kern="0" dirty="0">
                <a:latin typeface="Times New Roman" panose="02020603050405020304" pitchFamily="18" charset="0"/>
                <a:cs typeface="Times New Roman" panose="02020603050405020304" pitchFamily="18" charset="0"/>
              </a:rPr>
              <a:t> - This is a </a:t>
            </a:r>
            <a:r>
              <a:rPr lang="en-US" sz="1200" b="1" kern="0" dirty="0">
                <a:latin typeface="Times New Roman" panose="02020603050405020304" pitchFamily="18" charset="0"/>
                <a:cs typeface="Times New Roman" panose="02020603050405020304" pitchFamily="18" charset="0"/>
              </a:rPr>
              <a:t>Subkey</a:t>
            </a:r>
            <a:endParaRPr lang="en-US" sz="1200" b="1"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1200" b="0" u="sng"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[click]</a:t>
            </a:r>
            <a:r>
              <a:rPr lang="en-US" sz="1200" b="0" u="none"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Finally, </a:t>
            </a:r>
            <a:r>
              <a:rPr lang="en-US" sz="12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Start Page</a:t>
            </a:r>
            <a:r>
              <a:rPr lang="en-US" sz="1200" kern="0" dirty="0">
                <a:latin typeface="Times New Roman" panose="02020603050405020304" pitchFamily="18" charset="0"/>
                <a:cs typeface="Times New Roman" panose="02020603050405020304" pitchFamily="18" charset="0"/>
              </a:rPr>
              <a:t> - This is the </a:t>
            </a:r>
            <a:r>
              <a:rPr lang="en-US" sz="1200" b="1" kern="0" dirty="0">
                <a:latin typeface="Times New Roman" panose="02020603050405020304" pitchFamily="18" charset="0"/>
                <a:cs typeface="Times New Roman" panose="02020603050405020304" pitchFamily="18" charset="0"/>
              </a:rPr>
              <a:t>Value</a:t>
            </a:r>
            <a:r>
              <a:rPr lang="en-US" sz="1200" kern="0" dirty="0">
                <a:latin typeface="Times New Roman" panose="02020603050405020304" pitchFamily="18" charset="0"/>
                <a:cs typeface="Times New Roman" panose="02020603050405020304" pitchFamily="18" charset="0"/>
              </a:rPr>
              <a:t> that the actual data is stored in. For this particular Value, the data will be the start page that you want Internet Explorer to use, i.e., http://www.google.ca/ </a:t>
            </a:r>
            <a:endParaRPr lang="en-US" sz="1200" kern="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Each key has one or more values. There are 3 parts in a value, which are </a:t>
            </a:r>
            <a:r>
              <a:rPr lang="en-US" sz="1200" b="1" dirty="0">
                <a:latin typeface="Times New Roman" panose="02020603050405020304" pitchFamily="18" charset="0"/>
                <a:cs typeface="Times New Roman" panose="02020603050405020304" pitchFamily="18" charset="0"/>
              </a:rPr>
              <a:t>Name</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Type</a:t>
            </a:r>
            <a:r>
              <a:rPr lang="en-US" sz="1200" dirty="0">
                <a:latin typeface="Times New Roman" panose="02020603050405020304" pitchFamily="18" charset="0"/>
                <a:cs typeface="Times New Roman" panose="02020603050405020304" pitchFamily="18" charset="0"/>
              </a:rPr>
              <a:t> and </a:t>
            </a:r>
            <a:r>
              <a:rPr lang="en-US" sz="1200" b="1" dirty="0">
                <a:latin typeface="Times New Roman" panose="02020603050405020304" pitchFamily="18" charset="0"/>
                <a:cs typeface="Times New Roman" panose="02020603050405020304" pitchFamily="18" charset="0"/>
              </a:rPr>
              <a:t>Data.</a:t>
            </a:r>
            <a:endParaRPr lang="en-US" sz="1200" b="1" dirty="0">
              <a:latin typeface="Times New Roman" panose="02020603050405020304" pitchFamily="18" charset="0"/>
              <a:cs typeface="Times New Roman" panose="02020603050405020304" pitchFamily="18" charset="0"/>
            </a:endParaRPr>
          </a:p>
          <a:p>
            <a:r>
              <a:rPr lang="en-US" dirty="0"/>
              <a:t>Every value has a unique name in that particular key. </a:t>
            </a:r>
            <a:endParaRPr lang="en-US" dirty="0"/>
          </a:p>
          <a:p>
            <a:r>
              <a:rPr lang="en-US" dirty="0"/>
              <a:t>Value's type determines the type of data that value contains. The common value types in registry for instance are: binary data, double-word (32-bit) data and string data.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dirty="0">
                <a:latin typeface="Times New Roman" panose="02020603050405020304" pitchFamily="18" charset="0"/>
                <a:cs typeface="Times New Roman" panose="02020603050405020304" pitchFamily="18" charset="0"/>
              </a:rPr>
              <a:t>Value's data contains the actual content which usually relates to the value's type. </a:t>
            </a:r>
            <a:endParaRPr lang="en-CA"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take at the previous example value again. </a:t>
            </a:r>
            <a:endParaRPr lang="en-US" dirty="0"/>
          </a:p>
          <a:p>
            <a:pPr lvl="0">
              <a:spcBef>
                <a:spcPts val="0"/>
              </a:spcBef>
              <a:spcAft>
                <a:spcPts val="600"/>
              </a:spcAft>
            </a:pPr>
            <a:r>
              <a:rPr lang="en-US" sz="1200" b="0" kern="0" dirty="0">
                <a:latin typeface="Times New Roman" panose="02020603050405020304" pitchFamily="18" charset="0"/>
                <a:cs typeface="Times New Roman" panose="02020603050405020304" pitchFamily="18" charset="0"/>
              </a:rPr>
              <a:t>The </a:t>
            </a:r>
            <a:r>
              <a:rPr lang="en-US" sz="1200" b="1" kern="0" dirty="0">
                <a:latin typeface="Times New Roman" panose="02020603050405020304" pitchFamily="18" charset="0"/>
                <a:cs typeface="Times New Roman" panose="02020603050405020304" pitchFamily="18" charset="0"/>
              </a:rPr>
              <a:t>Name</a:t>
            </a:r>
            <a:r>
              <a:rPr lang="en-US" sz="1200" b="0" kern="0" dirty="0">
                <a:latin typeface="Times New Roman" panose="02020603050405020304" pitchFamily="18" charset="0"/>
                <a:cs typeface="Times New Roman" panose="02020603050405020304" pitchFamily="18" charset="0"/>
              </a:rPr>
              <a:t> of the value is </a:t>
            </a:r>
            <a:r>
              <a:rPr lang="en-US" sz="1200" kern="0" dirty="0">
                <a:latin typeface="Times New Roman" panose="02020603050405020304" pitchFamily="18" charset="0"/>
                <a:cs typeface="Times New Roman" panose="02020603050405020304" pitchFamily="18" charset="0"/>
              </a:rPr>
              <a:t>“Start Page”, </a:t>
            </a:r>
            <a:endParaRPr lang="en-US" sz="1200"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1200" b="0" kern="0" dirty="0">
                <a:latin typeface="Times New Roman" panose="02020603050405020304" pitchFamily="18" charset="0"/>
                <a:cs typeface="Times New Roman" panose="02020603050405020304" pitchFamily="18" charset="0"/>
              </a:rPr>
              <a:t>The </a:t>
            </a:r>
            <a:r>
              <a:rPr lang="en-US" sz="1200" b="1" kern="0" dirty="0">
                <a:latin typeface="Times New Roman" panose="02020603050405020304" pitchFamily="18" charset="0"/>
                <a:cs typeface="Times New Roman" panose="02020603050405020304" pitchFamily="18" charset="0"/>
              </a:rPr>
              <a:t>Type</a:t>
            </a:r>
            <a:r>
              <a:rPr lang="en-US" sz="1200" b="0" kern="0" dirty="0">
                <a:latin typeface="Times New Roman" panose="02020603050405020304" pitchFamily="18" charset="0"/>
                <a:cs typeface="Times New Roman" panose="02020603050405020304" pitchFamily="18" charset="0"/>
              </a:rPr>
              <a:t> is the </a:t>
            </a:r>
            <a:r>
              <a:rPr lang="en-US" sz="1200" dirty="0">
                <a:latin typeface="Times New Roman" panose="02020603050405020304" pitchFamily="18" charset="0"/>
                <a:cs typeface="Times New Roman" panose="02020603050405020304" pitchFamily="18" charset="0"/>
              </a:rPr>
              <a:t>string data, and </a:t>
            </a:r>
            <a:endParaRPr lang="en-US" sz="120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1200" dirty="0">
                <a:latin typeface="Times New Roman" panose="02020603050405020304" pitchFamily="18" charset="0"/>
                <a:cs typeface="Times New Roman" panose="02020603050405020304" pitchFamily="18" charset="0"/>
              </a:rPr>
              <a:t>the actual </a:t>
            </a:r>
            <a:r>
              <a:rPr lang="en-US" sz="1200" b="1" kern="0" dirty="0">
                <a:latin typeface="Times New Roman" panose="02020603050405020304" pitchFamily="18" charset="0"/>
                <a:cs typeface="Times New Roman" panose="02020603050405020304" pitchFamily="18" charset="0"/>
              </a:rPr>
              <a:t>Data</a:t>
            </a:r>
            <a:r>
              <a:rPr lang="en-US" sz="1200" b="0" kern="0" dirty="0">
                <a:latin typeface="Times New Roman" panose="02020603050405020304" pitchFamily="18" charset="0"/>
                <a:cs typeface="Times New Roman" panose="02020603050405020304" pitchFamily="18" charset="0"/>
              </a:rPr>
              <a:t> is the web link of google search engine, </a:t>
            </a:r>
            <a:r>
              <a:rPr lang="en-US" sz="1200" kern="0" dirty="0">
                <a:latin typeface="Times New Roman" panose="02020603050405020304" pitchFamily="18" charset="0"/>
                <a:cs typeface="Times New Roman" panose="02020603050405020304" pitchFamily="18" charset="0"/>
              </a:rPr>
              <a:t>http://www.google.ca/</a:t>
            </a:r>
            <a:endParaRPr lang="en-US" sz="1200" kern="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 Windows registry is a very useful tool for the forensic investigator. </a:t>
            </a:r>
            <a:r>
              <a:rPr lang="en-US" sz="1200" b="0" i="0" kern="1200" dirty="0">
                <a:solidFill>
                  <a:schemeClr val="tx1"/>
                </a:solidFill>
                <a:effectLst/>
                <a:latin typeface="Times New Roman" panose="02020603050405020304" pitchFamily="18" charset="0"/>
                <a:ea typeface="+mn-ea"/>
                <a:cs typeface="+mn-cs"/>
              </a:rPr>
              <a:t>For a Forensic analyst, the Windows Registry is a treasure box of information. </a:t>
            </a:r>
            <a:endParaRPr lang="en-US" sz="1200" b="0" i="0" kern="1200" dirty="0">
              <a:solidFill>
                <a:schemeClr val="tx1"/>
              </a:solidFill>
              <a:effectLst/>
              <a:latin typeface="Times New Roman" panose="02020603050405020304" pitchFamily="18" charset="0"/>
              <a:ea typeface="+mn-ea"/>
              <a:cs typeface="+mn-cs"/>
            </a:endParaRPr>
          </a:p>
          <a:p>
            <a:r>
              <a:rPr lang="en-US" dirty="0"/>
              <a:t>It is the database that contains the default settings, user- and system-defined settings in windows computer. Registry serves as repository, monitoring, observing and recording the activities performed by the user in the computer.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accessing the Internet leaves a wide variety of information in a computer's Registry including Websites viewed. </a:t>
            </a:r>
            <a:endParaRPr lang="en-US" dirty="0"/>
          </a:p>
          <a:p>
            <a:r>
              <a:rPr lang="en-US" dirty="0"/>
              <a:t>Some Internet browsers even keep records of the last 10 </a:t>
            </a:r>
            <a:r>
              <a:rPr lang="en-US" b="1" dirty="0"/>
              <a:t>typed</a:t>
            </a:r>
            <a:r>
              <a:rPr lang="en-US" dirty="0"/>
              <a:t> URLs, for example, Microsoft IE.</a:t>
            </a:r>
            <a:endParaRPr lang="en-US" dirty="0"/>
          </a:p>
          <a:p>
            <a:r>
              <a:rPr lang="en-US" dirty="0"/>
              <a:t>Note that we talk about the web URLs manually typed by the user.</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Forensic examiners many times rely on the </a:t>
            </a:r>
            <a:r>
              <a:rPr lang="en-US" dirty="0" err="1"/>
              <a:t>TypedURLs</a:t>
            </a:r>
            <a:r>
              <a:rPr lang="en-US" dirty="0"/>
              <a:t> Registry key, which can be found in the root key HKEY_CURRENT_USER\Software\Microsoft\Internet Explorer\</a:t>
            </a:r>
            <a:r>
              <a:rPr lang="en-US" dirty="0" err="1"/>
              <a:t>TypedURLs</a:t>
            </a:r>
            <a:r>
              <a:rPr lang="en-US" dirty="0"/>
              <a:t>.</a:t>
            </a:r>
            <a:endParaRPr lang="en-US" dirty="0"/>
          </a:p>
          <a:p>
            <a:r>
              <a:rPr lang="en-US" dirty="0"/>
              <a:t>Of course, you know that the </a:t>
            </a:r>
            <a:r>
              <a:rPr lang="en-US" dirty="0" err="1"/>
              <a:t>TypedURLs</a:t>
            </a:r>
            <a:r>
              <a:rPr lang="en-US" dirty="0"/>
              <a:t> Registry key is specific to the user currently logged in to Windows. So you know who typed these URLs.</a:t>
            </a:r>
            <a:endParaRPr lang="en-US" dirty="0"/>
          </a:p>
          <a:p>
            <a:r>
              <a:rPr lang="en-US" dirty="0"/>
              <a:t>As the name indicates, this artifact contains the URLs that is typed into the Internet Explorer browser.</a:t>
            </a:r>
            <a:endParaRPr lang="en-US" dirty="0"/>
          </a:p>
          <a:p>
            <a:endParaRPr lang="en-US" dirty="0"/>
          </a:p>
          <a:p>
            <a:r>
              <a:rPr lang="en-US" dirty="0"/>
              <a:t>You may be wondering why this evidence is so important.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you may hear some court case, for example, a suspect is found viewing some inappropriate websites.</a:t>
            </a:r>
            <a:endParaRPr lang="en-US" dirty="0"/>
          </a:p>
          <a:p>
            <a:r>
              <a:rPr lang="en-US" dirty="0"/>
              <a:t>It is very common that the suspect would defend his or her reputation by saying that I didn't go there, but it is caused by malware. </a:t>
            </a:r>
            <a:endParaRPr lang="en-US" dirty="0"/>
          </a:p>
          <a:p>
            <a:r>
              <a:rPr lang="en-US" dirty="0"/>
              <a:t>[click]</a:t>
            </a:r>
            <a:endParaRPr lang="en-US" dirty="0"/>
          </a:p>
          <a:p>
            <a:r>
              <a:rPr lang="en-US" dirty="0"/>
              <a:t>However, you may use the </a:t>
            </a:r>
            <a:r>
              <a:rPr lang="en-US" dirty="0" err="1"/>
              <a:t>TypedURLs</a:t>
            </a:r>
            <a:r>
              <a:rPr lang="en-US" dirty="0"/>
              <a:t> Registry key to check if the suspect physically typed the URLs in.</a:t>
            </a:r>
            <a:endParaRPr lang="en-US" dirty="0"/>
          </a:p>
          <a:p>
            <a:r>
              <a:rPr lang="en-US" b="0" dirty="0"/>
              <a:t>Of course, </a:t>
            </a:r>
            <a:r>
              <a:rPr lang="en-US" sz="1200" b="0" i="0" kern="1200" dirty="0">
                <a:solidFill>
                  <a:schemeClr val="tx1"/>
                </a:solidFill>
                <a:effectLst/>
                <a:latin typeface="Times New Roman" panose="02020603050405020304" pitchFamily="18" charset="0"/>
                <a:ea typeface="+mn-ea"/>
                <a:cs typeface="+mn-cs"/>
              </a:rPr>
              <a:t>the real work is more complicated and tricky. For example, </a:t>
            </a:r>
            <a:r>
              <a:rPr lang="en-US" b="0" dirty="0"/>
              <a:t>you must be aware that the behave of the </a:t>
            </a:r>
            <a:r>
              <a:rPr lang="en-US" b="0" dirty="0" err="1"/>
              <a:t>TypedURLs</a:t>
            </a:r>
            <a:r>
              <a:rPr lang="en-US" b="0" dirty="0"/>
              <a:t> key could be different for different versions of both Internet Explorer and Windows. Also, it is becoming increasingly common for some of the </a:t>
            </a:r>
            <a:r>
              <a:rPr lang="en-US" b="0" dirty="0" err="1"/>
              <a:t>TypedURLs</a:t>
            </a:r>
            <a:r>
              <a:rPr lang="en-US" b="0" dirty="0"/>
              <a:t> entries to be written by malware and not typed by the user at all.</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Another popular </a:t>
            </a:r>
            <a:r>
              <a:rPr lang="en-US" sz="1200" b="0" i="0" kern="1200" dirty="0">
                <a:solidFill>
                  <a:schemeClr val="tx1"/>
                </a:solidFill>
                <a:effectLst/>
                <a:latin typeface="Times New Roman" panose="02020603050405020304" pitchFamily="18" charset="0"/>
                <a:ea typeface="+mn-ea"/>
                <a:cs typeface="+mn-cs"/>
              </a:rPr>
              <a:t>Windows Registry Forensic Analysis technique is keyword search. For example, you can search </a:t>
            </a:r>
            <a:r>
              <a:rPr lang="en-US" altLang="en-US" sz="1200" b="0" kern="0" dirty="0">
                <a:solidFill>
                  <a:schemeClr val="accent2"/>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for keywords such as “URL”, “Internet”, and “MSN”, and keyword search could be very useful in some cases.</a:t>
            </a:r>
            <a:endPar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i="0" kern="1200" dirty="0">
              <a:solidFill>
                <a:schemeClr val="tx1"/>
              </a:solidFill>
              <a:effectLst/>
              <a:latin typeface="Times New Roman" panose="02020603050405020304"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Operating systems, such as Microsoft Windows XP and Linux, and installed applications, such as IE, store digital evidence in a variety of places.</a:t>
            </a:r>
            <a:endParaRPr lang="en-US" sz="1200" b="0"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b="0" dirty="0"/>
              <a:t>Before I proceed to discuss Operating System (OS) Forensics, I would like to emphasize that </a:t>
            </a:r>
            <a:endParaRPr lang="en-US" b="0" dirty="0"/>
          </a:p>
          <a:p>
            <a:r>
              <a:rPr lang="en-US" b="0" dirty="0"/>
              <a:t>volatile data analysis must be done if you are called onto a crime scene, discovering the computer is still on.</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Also, you need to conduct </a:t>
            </a:r>
            <a:r>
              <a:rPr kumimoji="0" 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Volume and File System Analysis.</a:t>
            </a:r>
            <a:endParaRPr kumimoji="0" lang="en-CA"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there are a lot of usernames and passwords stored in the Windows Registry. The most common source of usernames and passwords are the Internet Explorer Protected Storage data. The base key of the Protected Storage is located under the following key:</a:t>
            </a:r>
            <a:endParaRPr lang="en-US" dirty="0"/>
          </a:p>
          <a:p>
            <a:r>
              <a:rPr lang="en-US" dirty="0"/>
              <a:t>“HKEY_CURRENT_USER\Software\Microsoft\Protected Storage System Provider”.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Registry Editor hides these registry keys from users viewing, even including administrator. </a:t>
            </a:r>
            <a:endParaRPr lang="en-US" dirty="0"/>
          </a:p>
          <a:p>
            <a:r>
              <a:rPr lang="en-US" dirty="0"/>
              <a:t>So you need third party tools to view the decrypted Protected Storage on a live system, such as Protected Storage </a:t>
            </a:r>
            <a:r>
              <a:rPr lang="en-US" dirty="0" err="1"/>
              <a:t>PassView</a:t>
            </a:r>
            <a:r>
              <a:rPr lang="en-US" dirty="0"/>
              <a:t> from </a:t>
            </a:r>
            <a:r>
              <a:rPr lang="en-US" dirty="0" err="1"/>
              <a:t>NirSoft</a:t>
            </a:r>
            <a:r>
              <a:rPr lang="en-US" dirty="0"/>
              <a: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Recall </a:t>
            </a:r>
            <a:r>
              <a:rPr lang="en-US" sz="1200" b="0" i="0" kern="1200" dirty="0">
                <a:solidFill>
                  <a:schemeClr val="tx1"/>
                </a:solidFill>
                <a:effectLst/>
                <a:latin typeface="Times New Roman" panose="02020603050405020304" pitchFamily="18" charset="0"/>
                <a:ea typeface="+mn-ea"/>
                <a:cs typeface="+mn-cs"/>
              </a:rPr>
              <a:t>AutoComplete in Internet Explorer: When you visit a website that requires you to sign in to your account—like an email, banking, or shopping site,</a:t>
            </a:r>
            <a:endParaRPr lang="en-US" sz="1200" b="0" i="0" kern="1200" dirty="0">
              <a:solidFill>
                <a:schemeClr val="tx1"/>
              </a:solidFill>
              <a:effectLst/>
              <a:latin typeface="Times New Roman" panose="02020603050405020304" pitchFamily="18" charset="0"/>
              <a:ea typeface="+mn-ea"/>
              <a:cs typeface="+mn-cs"/>
            </a:endParaRPr>
          </a:p>
          <a:p>
            <a:r>
              <a:rPr lang="en-US" sz="1200" b="0" i="0" kern="1200" dirty="0">
                <a:solidFill>
                  <a:schemeClr val="tx1"/>
                </a:solidFill>
                <a:effectLst/>
                <a:latin typeface="Times New Roman" panose="02020603050405020304" pitchFamily="18" charset="0"/>
                <a:ea typeface="+mn-ea"/>
                <a:cs typeface="+mn-cs"/>
              </a:rPr>
              <a:t>Internet Explorer will ask if you want your user name and password remembered. If you answer yes, the next time you visit the site and start entering your user name, Internet Explorer will automatically finish filling in your account info. </a:t>
            </a:r>
            <a:endParaRPr lang="en-US" sz="1200" b="0" i="0" kern="1200" dirty="0">
              <a:solidFill>
                <a:schemeClr val="tx1"/>
              </a:solidFill>
              <a:effectLst/>
              <a:latin typeface="Times New Roman" panose="02020603050405020304" pitchFamily="18" charset="0"/>
              <a:ea typeface="+mn-ea"/>
              <a:cs typeface="+mn-cs"/>
            </a:endParaRPr>
          </a:p>
          <a:p>
            <a:r>
              <a:rPr lang="en-US" sz="1200" b="0" i="0" kern="1200" dirty="0">
                <a:solidFill>
                  <a:schemeClr val="tx1"/>
                </a:solidFill>
                <a:effectLst/>
                <a:latin typeface="Times New Roman" panose="02020603050405020304" pitchFamily="18" charset="0"/>
                <a:ea typeface="+mn-ea"/>
                <a:cs typeface="+mn-cs"/>
              </a:rPr>
              <a:t>It is known as AutoComplete. It saves you time by remembering passwords and other info you enter into forms online.</a:t>
            </a:r>
            <a:endParaRPr lang="en-US" sz="1200" b="0" i="0" kern="1200" dirty="0">
              <a:solidFill>
                <a:schemeClr val="tx1"/>
              </a:solidFill>
              <a:effectLst/>
              <a:latin typeface="Times New Roman" panose="02020603050405020304" pitchFamily="18" charset="0"/>
              <a:ea typeface="+mn-ea"/>
              <a:cs typeface="+mn-cs"/>
            </a:endParaRPr>
          </a:p>
          <a:p>
            <a:r>
              <a:rPr lang="en-US" sz="1200" b="1" i="0" kern="1200" dirty="0">
                <a:solidFill>
                  <a:schemeClr val="tx1"/>
                </a:solidFill>
                <a:effectLst/>
                <a:latin typeface="Times New Roman" panose="02020603050405020304" pitchFamily="18" charset="0"/>
                <a:ea typeface="+mn-ea"/>
                <a:cs typeface="+mn-cs"/>
              </a:rPr>
              <a:t>You may be wondering where Windows store these username and password. They are </a:t>
            </a:r>
            <a:r>
              <a:rPr lang="en-US" sz="1200" b="1" kern="0" dirty="0">
                <a:latin typeface="Times New Roman" panose="02020603050405020304" pitchFamily="18" charset="0"/>
                <a:cs typeface="Times New Roman" panose="02020603050405020304" pitchFamily="18" charset="0"/>
              </a:rPr>
              <a:t>stored in the Windows Registry.</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This is an example view of </a:t>
            </a:r>
            <a:r>
              <a:rPr lang="en-US" dirty="0" err="1">
                <a:latin typeface="Times New Roman" panose="02020603050405020304" pitchFamily="18" charset="0"/>
                <a:cs typeface="Times New Roman" panose="02020603050405020304" pitchFamily="18" charset="0"/>
              </a:rPr>
              <a:t>PassView</a:t>
            </a:r>
            <a:r>
              <a:rPr lang="en-US" dirty="0">
                <a:latin typeface="Times New Roman" panose="02020603050405020304" pitchFamily="18" charset="0"/>
                <a:cs typeface="Times New Roman" panose="02020603050405020304" pitchFamily="18" charset="0"/>
              </a:rPr>
              <a:t> by Nir </a:t>
            </a:r>
            <a:r>
              <a:rPr lang="en-US" dirty="0" err="1">
                <a:latin typeface="Times New Roman" panose="02020603050405020304" pitchFamily="18" charset="0"/>
                <a:cs typeface="Times New Roman" panose="02020603050405020304" pitchFamily="18" charset="0"/>
              </a:rPr>
              <a:t>Sofer</a:t>
            </a:r>
            <a:r>
              <a:rPr lang="en-US" dirty="0">
                <a:latin typeface="Times New Roman" panose="02020603050405020304" pitchFamily="18" charset="0"/>
                <a:cs typeface="Times New Roman" panose="02020603050405020304" pitchFamily="18" charset="0"/>
              </a:rPr>
              <a:t> showing </a:t>
            </a:r>
            <a:r>
              <a:rPr lang="en-US" dirty="0" err="1">
                <a:latin typeface="Times New Roman" panose="02020603050405020304" pitchFamily="18" charset="0"/>
                <a:cs typeface="Times New Roman" panose="02020603050405020304" pitchFamily="18" charset="0"/>
              </a:rPr>
              <a:t>showing</a:t>
            </a:r>
            <a:r>
              <a:rPr lang="en-US" dirty="0">
                <a:latin typeface="Times New Roman" panose="02020603050405020304" pitchFamily="18" charset="0"/>
                <a:cs typeface="Times New Roman" panose="02020603050405020304" pitchFamily="18" charset="0"/>
              </a:rPr>
              <a:t> an AutoComplete username and password from the Protected Storage of the Registry. </a:t>
            </a:r>
            <a:endParaRPr 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Times New Roman" panose="02020603050405020304" pitchFamily="18" charset="0"/>
                <a:cs typeface="Times New Roman" panose="02020603050405020304" pitchFamily="18" charset="0"/>
              </a:rPr>
              <a:t>Please note that </a:t>
            </a:r>
            <a:r>
              <a:rPr lang="en-US" dirty="0"/>
              <a:t>Registry Editor hides these registry keys from users viewing, even including administrator.</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face a big challenge:  Suspect can hide all sorts of data including password, text information, and binary files in registry, but it is very hard to detect these hidden data.</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Windows registry data has been frequently utilized when performing forensic analysis of computer system and computer network as part of digital forensics and incident response.</a:t>
            </a:r>
            <a:endParaRPr lang="en-US" b="0" dirty="0"/>
          </a:p>
          <a:p>
            <a:r>
              <a:rPr lang="en-US" b="0" dirty="0"/>
              <a:t>Many different types of data are present in the registry that can provide evidence of program execution, application settings, malware persistence, and other valuable artifacts.</a:t>
            </a:r>
            <a:endParaRPr lang="en-US" b="0" dirty="0"/>
          </a:p>
          <a:p>
            <a:r>
              <a:rPr lang="en-US" b="0" dirty="0"/>
              <a:t>Discovering these data can be useful to discover malicious activity and to determine what data may have been stolen.</a:t>
            </a:r>
            <a:endParaRPr lang="en-US" b="0" dirty="0"/>
          </a:p>
          <a:p>
            <a:r>
              <a:rPr lang="en-US" b="0" dirty="0"/>
              <a:t>Therefore, </a:t>
            </a:r>
            <a:r>
              <a:rPr lang="en-US" sz="1200" b="0" u="none" dirty="0">
                <a:latin typeface="Times New Roman" panose="02020603050405020304" pitchFamily="18" charset="0"/>
                <a:cs typeface="Times New Roman" panose="02020603050405020304" pitchFamily="18" charset="0"/>
              </a:rPr>
              <a:t>more and more Registry Keys of Forensic Value should be investigated.</a:t>
            </a:r>
            <a:endParaRPr lang="en-US" sz="1200" b="0" u="none"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One of the </a:t>
            </a:r>
            <a:r>
              <a:rPr lang="en-US" sz="1200" kern="0" dirty="0">
                <a:latin typeface="Times New Roman" panose="02020603050405020304" pitchFamily="18" charset="0"/>
                <a:cs typeface="Times New Roman" panose="02020603050405020304" pitchFamily="18" charset="0"/>
              </a:rPr>
              <a:t>best tool for registry analysis in forensics examinations is </a:t>
            </a:r>
            <a:r>
              <a:rPr lang="en-US" sz="1200" kern="0" dirty="0" err="1">
                <a:latin typeface="Times New Roman" panose="02020603050405020304" pitchFamily="18" charset="0"/>
                <a:cs typeface="Times New Roman" panose="02020603050405020304" pitchFamily="18" charset="0"/>
              </a:rPr>
              <a:t>RegRipper</a:t>
            </a:r>
            <a:r>
              <a:rPr lang="en-US" sz="1200" kern="0" dirty="0">
                <a:latin typeface="Times New Roman" panose="02020603050405020304" pitchFamily="18" charset="0"/>
                <a:cs typeface="Times New Roman" panose="02020603050405020304" pitchFamily="18" charset="0"/>
              </a:rPr>
              <a:t>. It is an open source tool, written in Perl, for extracting/parsing information (keys, values, data) from the Windows Registry and presenting it for analysis.</a:t>
            </a:r>
            <a:endParaRPr lang="en-US" sz="1200"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257300" y="719138"/>
            <a:ext cx="4800600" cy="3600450"/>
          </a:xfrm>
        </p:spPr>
      </p:sp>
      <p:sp>
        <p:nvSpPr>
          <p:cNvPr id="68611" name="Rectangle 3"/>
          <p:cNvSpPr>
            <a:spLocks noGrp="1" noChangeArrowheads="1"/>
          </p:cNvSpPr>
          <p:nvPr>
            <p:ph type="body" idx="1"/>
          </p:nvPr>
        </p:nvSpPr>
        <p:spPr>
          <a:xfrm>
            <a:off x="976313" y="4560888"/>
            <a:ext cx="5362575"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Next, I have a non-graded hands-on exercise for you to have some fun. Through some experiments, discover one Registry Key that is of forensic value in your opinion.</a:t>
            </a:r>
            <a:endParaRPr lang="en-US" kern="0" dirty="0">
              <a:latin typeface="Times New Roman" panose="02020603050405020304" pitchFamily="18" charset="0"/>
              <a:cs typeface="Times New Roman" panose="02020603050405020304" pitchFamily="18" charset="0"/>
            </a:endParaRPr>
          </a:p>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topic in Windows Forensics I would like to discuss is how to detect user online activities.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you make travel arrangements online or keep in touch with friends using social media, Your OS (applications) records your Internet activity.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kern="0" dirty="0">
                <a:latin typeface="Times New Roman" panose="02020603050405020304" pitchFamily="18" charset="0"/>
                <a:cs typeface="Times New Roman" panose="02020603050405020304" pitchFamily="18" charset="0"/>
              </a:rPr>
              <a:t>Operating System (OS) Forensics is the process of retrieving useful information from the Operating System (OS) of the computer or mobile device in question. The aim of collecting this information is to acquire empirical evidence against the perpetrator.</a:t>
            </a:r>
            <a:endParaRPr lang="en-US" b="0"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So the focus will be </a:t>
            </a:r>
            <a:r>
              <a:rPr lang="en-US" sz="1200" b="0"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digital evidence generated by OS and its installed applications.</a:t>
            </a:r>
            <a:endParaRPr lang="en-US" sz="1200" b="0"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very unfortunate that we witness people missing very often.</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you will see stories of missing persons on broadcast news or missing person poster/missing flyer distributed, which is the traditional way.</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police now also check the missing person’s cellphone records, text messages, internet-browsing history, GPS information, and so on.</a:t>
            </a:r>
            <a:endParaRPr lang="en-US" dirty="0"/>
          </a:p>
          <a:p>
            <a:r>
              <a:rPr lang="en-US" dirty="0"/>
              <a:t>Also, the government even establishes the law, such as Nova Scotia Missing Persons Act, which provides police access to a wide variety of personal records that may assist in locating a missing person, including their cellphone records, text messages, internet-browsing history.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take a look at Web Browser Forensics.</a:t>
            </a:r>
            <a:endParaRPr lang="en-US" dirty="0"/>
          </a:p>
          <a:p>
            <a:r>
              <a:rPr lang="en-US" dirty="0"/>
              <a:t>During most investigations, an individual's web browsing activity often provides investigative leads. </a:t>
            </a:r>
            <a:endParaRPr lang="en-US" dirty="0"/>
          </a:p>
          <a:p>
            <a:r>
              <a:rPr lang="en-US" dirty="0"/>
              <a:t>Currently, There are many browsers we may encounter during computer related investigations,</a:t>
            </a:r>
            <a:endParaRPr lang="en-US" dirty="0"/>
          </a:p>
          <a:p>
            <a:r>
              <a:rPr lang="en-US" dirty="0"/>
              <a:t>Each of these browsers saves the web browsing activity (also known as web browsing history) in their own unique formats.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browsers available now. Among them, Internet Explorer, developed by Microsoft, is widely used by Internet users.</a:t>
            </a:r>
            <a:endParaRPr lang="en-US" dirty="0"/>
          </a:p>
          <a:p>
            <a:r>
              <a:rPr lang="en-US" dirty="0"/>
              <a:t>So we will take a look at how Internet Explorer stores the users’ web browsing activity.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Microsoft Windows operating system, a file called index.dat is used by the Internet Explorer web browser to store all of the Web sites that you have ever visited. Separate index.dat files exist for the Internet Explorer.</a:t>
            </a:r>
            <a:endParaRPr lang="en-US" dirty="0"/>
          </a:p>
          <a:p>
            <a:r>
              <a:rPr lang="en-US" dirty="0"/>
              <a:t>By analyzing users’ web browsing activity by </a:t>
            </a:r>
            <a:r>
              <a:rPr kumimoji="0" lang="en-US" sz="12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Microsoft's Internet Explorer (IE)</a:t>
            </a:r>
            <a:r>
              <a:rPr lang="en-US" dirty="0"/>
              <a:t>, you can know </a:t>
            </a:r>
            <a:endParaRPr lang="en-US" dirty="0"/>
          </a:p>
          <a:p>
            <a:r>
              <a:rPr lang="en-US" dirty="0"/>
              <a:t>website browsing history,</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stored temporary Internet files from the most-recent websites users have visited,</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cookies: . text files with small pieces of data — like a username and password — that are used to </a:t>
            </a:r>
            <a:r>
              <a:rPr lang="en-US" sz="1200" kern="0" dirty="0">
                <a:latin typeface="Times New Roman" panose="02020603050405020304" pitchFamily="18" charset="0"/>
                <a:cs typeface="Times New Roman" panose="02020603050405020304" pitchFamily="18" charset="0"/>
              </a:rPr>
              <a:t>store some information on your computer by some websites to</a:t>
            </a:r>
            <a:r>
              <a:rPr lang="en-US" dirty="0"/>
              <a:t> identify your computer as you use a computer network. Technically speaking, Cookies let websites remember you, your website logins, shopping carts and more.</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In Windows XP, you can go to </a:t>
            </a:r>
            <a:endParaRPr lang="en-US" dirty="0"/>
          </a:p>
          <a:p>
            <a:r>
              <a:rPr lang="en-US" sz="1200" kern="0" dirty="0">
                <a:latin typeface="Times New Roman" panose="02020603050405020304" pitchFamily="18" charset="0"/>
                <a:cs typeface="Times New Roman" panose="02020603050405020304" pitchFamily="18" charset="0"/>
              </a:rPr>
              <a:t>C:\Documents and Settings\</a:t>
            </a:r>
            <a:r>
              <a:rPr lang="en-US" sz="1200" dirty="0">
                <a:latin typeface="Times New Roman" panose="02020603050405020304" pitchFamily="18" charset="0"/>
                <a:cs typeface="Times New Roman" panose="02020603050405020304" pitchFamily="18" charset="0"/>
              </a:rPr>
              <a:t>&lt;Username&gt;</a:t>
            </a:r>
            <a:r>
              <a:rPr lang="en-US" sz="1200" kern="0" dirty="0">
                <a:latin typeface="Times New Roman" panose="02020603050405020304" pitchFamily="18" charset="0"/>
                <a:cs typeface="Times New Roman" panose="02020603050405020304" pitchFamily="18" charset="0"/>
              </a:rPr>
              <a:t>\Local Settings\Temporary Internet Files\Content.IE5 for </a:t>
            </a:r>
            <a:r>
              <a:rPr lang="en-US" dirty="0"/>
              <a:t>cached temporary Internet files from the most-recent websites users have visited,</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0" dirty="0">
                <a:latin typeface="Times New Roman" panose="02020603050405020304" pitchFamily="18" charset="0"/>
                <a:cs typeface="Times New Roman" panose="02020603050405020304" pitchFamily="18" charset="0"/>
              </a:rPr>
              <a:t>C:\Documents and Settings\</a:t>
            </a:r>
            <a:r>
              <a:rPr lang="en-US" sz="1200" dirty="0">
                <a:latin typeface="Times New Roman" panose="02020603050405020304" pitchFamily="18" charset="0"/>
                <a:cs typeface="Times New Roman" panose="02020603050405020304" pitchFamily="18" charset="0"/>
              </a:rPr>
              <a:t>&lt;Username&gt;</a:t>
            </a:r>
            <a:r>
              <a:rPr lang="en-US" sz="1200" kern="0" dirty="0">
                <a:latin typeface="Times New Roman" panose="02020603050405020304" pitchFamily="18" charset="0"/>
                <a:cs typeface="Times New Roman" panose="02020603050405020304" pitchFamily="18" charset="0"/>
              </a:rPr>
              <a:t>\Local Settings\History\History.IE5\ for </a:t>
            </a:r>
            <a:r>
              <a:rPr lang="en-US" dirty="0"/>
              <a:t>website browsing history,</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0" dirty="0">
                <a:latin typeface="Times New Roman" panose="02020603050405020304" pitchFamily="18" charset="0"/>
                <a:cs typeface="Times New Roman" panose="02020603050405020304" pitchFamily="18" charset="0"/>
              </a:rPr>
              <a:t>C:\Documents and Settings\</a:t>
            </a:r>
            <a:r>
              <a:rPr lang="en-US" sz="1200" dirty="0">
                <a:latin typeface="Times New Roman" panose="02020603050405020304" pitchFamily="18" charset="0"/>
                <a:cs typeface="Times New Roman" panose="02020603050405020304" pitchFamily="18" charset="0"/>
              </a:rPr>
              <a:t>&lt;Username&gt;</a:t>
            </a:r>
            <a:r>
              <a:rPr lang="en-US" sz="1200" kern="0" dirty="0">
                <a:latin typeface="Times New Roman" panose="02020603050405020304" pitchFamily="18" charset="0"/>
                <a:cs typeface="Times New Roman" panose="02020603050405020304" pitchFamily="18" charset="0"/>
              </a:rPr>
              <a:t>\Cookies\ for cookies.</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Times New Roman" panose="02020603050405020304" pitchFamily="18" charset="0"/>
                <a:cs typeface="Times New Roman" panose="02020603050405020304" pitchFamily="18" charset="0"/>
              </a:rPr>
              <a:t>However, those </a:t>
            </a:r>
            <a:r>
              <a:rPr lang="en-US" b="1" dirty="0">
                <a:solidFill>
                  <a:srgbClr val="C00000"/>
                </a:solidFill>
                <a:latin typeface="Times New Roman" panose="02020603050405020304" pitchFamily="18" charset="0"/>
                <a:cs typeface="Times New Roman" panose="02020603050405020304" pitchFamily="18" charset="0"/>
              </a:rPr>
              <a:t>Index.dat</a:t>
            </a:r>
            <a:r>
              <a:rPr lang="en-US" dirty="0">
                <a:latin typeface="Times New Roman" panose="02020603050405020304" pitchFamily="18" charset="0"/>
                <a:cs typeface="Times New Roman" panose="02020603050405020304" pitchFamily="18" charset="0"/>
              </a:rPr>
              <a:t> files, which are used by Internet Explorer and Windows to store history, Internet cache, cookies,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can be very hard to find</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t>Because they are hidden, and also </a:t>
            </a:r>
            <a:r>
              <a:rPr lang="en-US" dirty="0">
                <a:latin typeface="Times New Roman" panose="02020603050405020304" pitchFamily="18" charset="0"/>
                <a:cs typeface="Times New Roman" panose="02020603050405020304" pitchFamily="18" charset="0"/>
              </a:rPr>
              <a:t>have been designated as "</a:t>
            </a:r>
            <a:r>
              <a:rPr lang="en-US" b="1" u="sng" dirty="0">
                <a:latin typeface="Times New Roman" panose="02020603050405020304" pitchFamily="18" charset="0"/>
                <a:cs typeface="Times New Roman" panose="02020603050405020304" pitchFamily="18" charset="0"/>
              </a:rPr>
              <a:t>system</a:t>
            </a:r>
            <a:r>
              <a:rPr lang="en-US" dirty="0">
                <a:latin typeface="Times New Roman" panose="02020603050405020304" pitchFamily="18" charset="0"/>
                <a:cs typeface="Times New Roman" panose="02020603050405020304" pitchFamily="18" charset="0"/>
              </a:rPr>
              <a:t>" files.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you have to </a:t>
            </a:r>
            <a:r>
              <a:rPr lang="en-US" sz="1200" b="0" i="0" kern="1200" dirty="0">
                <a:solidFill>
                  <a:schemeClr val="tx1"/>
                </a:solidFill>
                <a:effectLst/>
                <a:latin typeface="Times New Roman" panose="02020603050405020304" pitchFamily="18" charset="0"/>
                <a:ea typeface="+mn-ea"/>
                <a:cs typeface="+mn-cs"/>
              </a:rPr>
              <a:t>do a little bit more.</a:t>
            </a:r>
            <a:endParaRPr lang="en-US" b="0" dirty="0"/>
          </a:p>
          <a:p>
            <a:r>
              <a:rPr lang="en-US" dirty="0"/>
              <a:t>There are two ways: either show hidden files using Command Lines, for example, shows all hidden files using </a:t>
            </a:r>
            <a:r>
              <a:rPr lang="en-US" dirty="0" err="1"/>
              <a:t>dir</a:t>
            </a:r>
            <a:r>
              <a:rPr lang="en-US" dirty="0"/>
              <a:t>,</a:t>
            </a:r>
            <a:endParaRPr lang="en-US" dirty="0"/>
          </a:p>
          <a:p>
            <a:r>
              <a:rPr lang="en-US" dirty="0"/>
              <a:t>or make them visible in File browser.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 most popular </a:t>
            </a:r>
            <a:r>
              <a:rPr lang="en-US" sz="1200" kern="0" dirty="0">
                <a:latin typeface="Times New Roman" panose="02020603050405020304" pitchFamily="18" charset="0"/>
                <a:cs typeface="Times New Roman" panose="02020603050405020304" pitchFamily="18" charset="0"/>
              </a:rPr>
              <a:t>Internet Explorer activity forensic analysis tool is Pasco.</a:t>
            </a:r>
            <a:endParaRPr lang="en-US" sz="1200" kern="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As mentioned, there are many Operating System (OS) available today. We will be focusing on two popular ones, Windows and Linux.</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Pasco shows that IE saves the following fields from a single web site visit in the Index.dat file, for example, </a:t>
            </a:r>
            <a:endParaRPr lang="en-US" dirty="0"/>
          </a:p>
          <a:p>
            <a:r>
              <a:rPr lang="en-US" dirty="0"/>
              <a:t>The URL - The actual website that the user visited. </a:t>
            </a:r>
            <a:endParaRPr lang="en-US" dirty="0"/>
          </a:p>
          <a:p>
            <a:r>
              <a:rPr lang="en-US" dirty="0"/>
              <a:t>Access Time - The moment in time the user browsed the website. </a:t>
            </a:r>
            <a:endParaRPr lang="en-US" dirty="0"/>
          </a:p>
          <a:p>
            <a:r>
              <a:rPr lang="en-US" dirty="0"/>
              <a:t>Filename - The local file name that contains a copy of the URL listed. </a:t>
            </a:r>
            <a:endParaRPr lang="en-US" dirty="0"/>
          </a:p>
          <a:p>
            <a:r>
              <a:rPr lang="en-US" dirty="0"/>
              <a:t>Directory - The local directory you can find the "Filename" above.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view of Pasco.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Edge, previously known as “Spartan” is an all new “universal” Microsoft application.</a:t>
            </a:r>
            <a:endParaRPr lang="en-US" dirty="0"/>
          </a:p>
          <a:p>
            <a:r>
              <a:rPr lang="en-US" dirty="0"/>
              <a:t>Since IE10 browsing history records are no longer stored in Index.DAT files, but are instead stored in an Extensible Storage Engine (ESE) database format, and </a:t>
            </a:r>
            <a:r>
              <a:rPr lang="en-US" dirty="0" err="1"/>
              <a:t>Microsft</a:t>
            </a:r>
            <a:r>
              <a:rPr lang="en-US" dirty="0"/>
              <a:t> Edge is no different. In fact most of the Edge artefacts are stored in ESE databases.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257300" y="719138"/>
            <a:ext cx="4800600" cy="3600450"/>
          </a:xfrm>
        </p:spPr>
      </p:sp>
      <p:sp>
        <p:nvSpPr>
          <p:cNvPr id="68611" name="Rectangle 3"/>
          <p:cNvSpPr>
            <a:spLocks noGrp="1" noChangeArrowheads="1"/>
          </p:cNvSpPr>
          <p:nvPr>
            <p:ph type="body" idx="1"/>
          </p:nvPr>
        </p:nvSpPr>
        <p:spPr>
          <a:xfrm>
            <a:off x="976313" y="4560888"/>
            <a:ext cx="5362575"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ClrTx/>
              <a:buSzTx/>
              <a:buFont typeface="Wingdings" panose="05000000000000000000" pitchFamily="2" charset="2"/>
              <a:buNone/>
            </a:pPr>
            <a:r>
              <a:rPr lang="en-US" altLang="en-US" dirty="0"/>
              <a:t>Next, I have one more non-graded hands-on exercise for you to have fun. Figure out </a:t>
            </a:r>
            <a:r>
              <a:rPr lang="en-US" altLang="en-US" kern="0" dirty="0">
                <a:latin typeface="Times New Roman" panose="02020603050405020304" pitchFamily="18" charset="0"/>
                <a:cs typeface="Times New Roman" panose="02020603050405020304" pitchFamily="18" charset="0"/>
              </a:rPr>
              <a:t>w</a:t>
            </a:r>
            <a:r>
              <a:rPr lang="en-US" kern="0" dirty="0">
                <a:latin typeface="Times New Roman" panose="02020603050405020304" pitchFamily="18" charset="0"/>
                <a:cs typeface="Times New Roman" panose="02020603050405020304" pitchFamily="18" charset="0"/>
              </a:rPr>
              <a:t>here the browsing history of Chrome Web browser is stored.</a:t>
            </a:r>
            <a:endParaRPr lang="en-US" kern="0"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a:t>
            </a:r>
            <a:r>
              <a:rPr lang="en-CA"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many Online Instant Messaging Services to Chat with Friends. Where can we find these Chat histories?</a:t>
            </a:r>
            <a:endParaRPr lang="en-CA"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take a look at Skype as an example. </a:t>
            </a:r>
            <a:endParaRPr lang="en-US" dirty="0"/>
          </a:p>
          <a:p>
            <a:r>
              <a:rPr lang="en-US" dirty="0"/>
              <a:t>In Windows 8, you go to C:\Users\&lt;Username&gt;\AppData\Roaming\Skype, where 100362279 is the username.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[click]</a:t>
            </a:r>
            <a:endParaRPr lang="en-US" dirty="0"/>
          </a:p>
          <a:p>
            <a:r>
              <a:rPr lang="en-US" dirty="0"/>
              <a:t>You can will find a folder named after your Skype Name.</a:t>
            </a:r>
            <a:endParaRPr lang="en-US" dirty="0"/>
          </a:p>
          <a:p>
            <a:r>
              <a:rPr lang="en-US" dirty="0"/>
              <a:t>[click]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Inside it, you will find </a:t>
            </a:r>
            <a:r>
              <a:rPr lang="en-US" altLang="en-US" sz="1200" kern="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en-US" sz="1200" kern="0"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main.db</a:t>
            </a:r>
            <a:r>
              <a:rPr lang="en-US" altLang="en-US" sz="1200" kern="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database file that contains the local history</a:t>
            </a:r>
            <a:endParaRPr kumimoji="0" lang="en-US" altLang="en-US" sz="1200" i="0" u="none" strike="noStrike" kern="0" cap="none" spc="0" normalizeH="0" baseline="0" noProof="0" dirty="0">
              <a:ln>
                <a:noFill/>
              </a:ln>
              <a:solidFill>
                <a:schemeClr val="accent2"/>
              </a:solidFill>
              <a:uLnTx/>
              <a:uFillTx/>
              <a:latin typeface="Times New Roman" panose="02020603050405020304" pitchFamily="18" charset="0"/>
              <a:ea typeface="宋体" panose="02010600030101010101" pitchFamily="2" charset="-122"/>
              <a:cs typeface="Times New Roman" panose="02020603050405020304" pitchFamily="18" charset="0"/>
            </a:endParaRPr>
          </a:p>
          <a:p>
            <a:r>
              <a:rPr lang="en-US" dirty="0"/>
              <a:t>[click]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Also, you can find all your </a:t>
            </a:r>
            <a:r>
              <a:rPr lang="en-US" dirty="0">
                <a:latin typeface="Times New Roman" panose="02020603050405020304" pitchFamily="18" charset="0"/>
                <a:cs typeface="Times New Roman" panose="02020603050405020304" pitchFamily="18" charset="0"/>
              </a:rPr>
              <a:t>Received files in the subfolder </a:t>
            </a:r>
            <a:r>
              <a:rPr lang="en-US" b="1" dirty="0">
                <a:latin typeface="Times New Roman" panose="02020603050405020304" pitchFamily="18" charset="0"/>
                <a:cs typeface="Times New Roman" panose="02020603050405020304" pitchFamily="18" charset="0"/>
              </a:rPr>
              <a:t>“</a:t>
            </a:r>
            <a:r>
              <a:rPr lang="en-US" sz="1200" b="1" i="0" kern="1200" dirty="0">
                <a:solidFill>
                  <a:schemeClr val="tx1"/>
                </a:solidFill>
                <a:effectLst/>
                <a:latin typeface="Times New Roman" panose="02020603050405020304" pitchFamily="18" charset="0"/>
                <a:ea typeface="+mn-ea"/>
                <a:cs typeface="+mn-cs"/>
              </a:rPr>
              <a:t>My Skype Received Files</a:t>
            </a:r>
            <a:r>
              <a:rPr lang="en-US" sz="1200" b="0" i="0" kern="1200" dirty="0">
                <a:solidFill>
                  <a:schemeClr val="tx1"/>
                </a:solidFill>
                <a:effectLst/>
                <a:latin typeface="Times New Roman" panose="02020603050405020304" pitchFamily="18" charset="0"/>
                <a:ea typeface="+mn-ea"/>
                <a:cs typeface="+mn-cs"/>
              </a:rPr>
              <a:t>”</a:t>
            </a:r>
            <a:endParaRPr lang="en-US" b="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257300" y="719138"/>
            <a:ext cx="4800600" cy="3600450"/>
          </a:xfrm>
        </p:spPr>
      </p:sp>
      <p:sp>
        <p:nvSpPr>
          <p:cNvPr id="68611" name="Rectangle 3"/>
          <p:cNvSpPr>
            <a:spLocks noGrp="1" noChangeArrowheads="1"/>
          </p:cNvSpPr>
          <p:nvPr>
            <p:ph type="body" idx="1"/>
          </p:nvPr>
        </p:nvSpPr>
        <p:spPr>
          <a:xfrm>
            <a:off x="976313" y="4560888"/>
            <a:ext cx="5362575"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Next, I have one more Non-graded hands-on exercise for you to have fun. Figure out </a:t>
            </a:r>
            <a:r>
              <a:rPr lang="en-US" kern="0" dirty="0">
                <a:latin typeface="Times New Roman" panose="02020603050405020304" pitchFamily="18" charset="0"/>
                <a:cs typeface="Times New Roman" panose="02020603050405020304" pitchFamily="18" charset="0"/>
              </a:rPr>
              <a:t>where the chat history of Microsoft Teams is stored.</a:t>
            </a:r>
            <a:endParaRPr lang="en-US"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kern="0" dirty="0">
              <a:latin typeface="Times New Roman" panose="02020603050405020304" pitchFamily="18" charset="0"/>
              <a:cs typeface="Times New Roman" panose="02020603050405020304" pitchFamily="18" charset="0"/>
            </a:endParaRPr>
          </a:p>
          <a:p>
            <a:endParaRPr lang="en-US" altLang="en-US" dirty="0"/>
          </a:p>
          <a:p>
            <a:endParaRPr lang="en-US"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 next topic in Windows Forensics I would like to discuss is </a:t>
            </a:r>
            <a:r>
              <a:rPr lang="en-US" sz="1200" b="1" i="0" kern="1200" dirty="0">
                <a:solidFill>
                  <a:schemeClr val="tx1"/>
                </a:solidFill>
                <a:effectLst/>
                <a:latin typeface="Times New Roman" panose="02020603050405020304" pitchFamily="18" charset="0"/>
                <a:ea typeface="+mn-ea"/>
                <a:cs typeface="+mn-cs"/>
              </a:rPr>
              <a:t>Thumbnail Forensics.</a:t>
            </a:r>
            <a:endParaRPr lang="en-US" sz="1200" b="1" i="0" kern="1200" dirty="0">
              <a:solidFill>
                <a:schemeClr val="tx1"/>
              </a:solidFill>
              <a:effectLst/>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CA" altLang="en-US" b="0" kern="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Compared with the full-scale display, </a:t>
            </a:r>
            <a:r>
              <a:rPr lang="en-US" b="0" dirty="0"/>
              <a:t>thumbnails are </a:t>
            </a:r>
            <a:r>
              <a:rPr lang="en-CA" altLang="en-US" b="0" kern="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 smaller version or reduced-size versions of an image, movie or page. </a:t>
            </a:r>
            <a:r>
              <a:rPr lang="en-US" b="0" dirty="0"/>
              <a:t>These small pictures or thumbnails are stored in a special file called a </a:t>
            </a:r>
            <a:r>
              <a:rPr lang="en-US" b="1" dirty="0"/>
              <a:t>thumbnail cache database</a:t>
            </a:r>
            <a:r>
              <a:rPr lang="en-US" b="0" dirty="0"/>
              <a:t>. </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These thumbnail databases can be read using special software and used as evidence in both civil and criminal cases.</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when you view </a:t>
            </a:r>
            <a:r>
              <a:rPr lang="en-US" sz="1200" b="0" i="0" kern="1200" dirty="0">
                <a:solidFill>
                  <a:schemeClr val="tx1"/>
                </a:solidFill>
                <a:effectLst/>
                <a:latin typeface="Times New Roman" panose="02020603050405020304" pitchFamily="18" charset="0"/>
                <a:ea typeface="+mn-ea"/>
                <a:cs typeface="+mn-cs"/>
              </a:rPr>
              <a:t>your image files in a folder like your My Pictures folder,</a:t>
            </a:r>
            <a:endParaRPr lang="en-US" sz="1200" b="0" i="0" kern="1200" dirty="0">
              <a:solidFill>
                <a:schemeClr val="tx1"/>
              </a:solidFill>
              <a:effectLst/>
              <a:latin typeface="Times New Roman" panose="02020603050405020304" pitchFamily="18" charset="0"/>
              <a:ea typeface="+mn-ea"/>
              <a:cs typeface="+mn-cs"/>
            </a:endParaRPr>
          </a:p>
          <a:p>
            <a:r>
              <a:rPr lang="en-US" sz="1200" b="0" i="0" kern="1200" dirty="0">
                <a:solidFill>
                  <a:schemeClr val="tx1"/>
                </a:solidFill>
                <a:effectLst/>
                <a:latin typeface="Times New Roman" panose="02020603050405020304" pitchFamily="18" charset="0"/>
                <a:ea typeface="+mn-ea"/>
                <a:cs typeface="+mn-cs"/>
              </a:rPr>
              <a:t>you can view the files in a thumbnail format, like a bunch of small pictures. Then, these small pictures or thumbnails are automatically stored in a special file called a thumbnail cache database.</a:t>
            </a:r>
            <a:endParaRPr lang="en-US" sz="1200" b="0" i="0" kern="1200" dirty="0">
              <a:solidFill>
                <a:schemeClr val="tx1"/>
              </a:solidFill>
              <a:effectLst/>
              <a:latin typeface="Times New Roman" panose="02020603050405020304"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Even the original image file is deleted, its thumbnail still remains in the thumbnail cache database.</a:t>
            </a:r>
            <a:endParaRPr lang="en-US" b="0" dirty="0"/>
          </a:p>
          <a:p>
            <a:r>
              <a:rPr lang="en-US" b="0" dirty="0"/>
              <a:t>This becomes very useful when </a:t>
            </a:r>
            <a:r>
              <a:rPr lang="en-US" sz="1200" b="0" i="0" kern="1200" dirty="0">
                <a:solidFill>
                  <a:schemeClr val="tx1"/>
                </a:solidFill>
                <a:effectLst/>
                <a:latin typeface="Times New Roman" panose="02020603050405020304" pitchFamily="18" charset="0"/>
                <a:ea typeface="+mn-ea"/>
                <a:cs typeface="+mn-cs"/>
              </a:rPr>
              <a:t>a person is suspected of possessing indecent images of children. When a person is suspected of such an offence, the first action by the police is usually to confiscate all their computer equipment so that it can be examined by a computer forensic analyst. The aim of this analysis is to recover any evidence of indecent images on the suspect’s computer.</a:t>
            </a:r>
            <a:endParaRPr lang="en-US" b="0" dirty="0"/>
          </a:p>
          <a:p>
            <a:r>
              <a:rPr lang="en-US" sz="1200" b="0" i="0" kern="1200" dirty="0">
                <a:solidFill>
                  <a:schemeClr val="tx1"/>
                </a:solidFill>
                <a:effectLst/>
                <a:latin typeface="Times New Roman" panose="02020603050405020304" pitchFamily="18" charset="0"/>
                <a:ea typeface="+mn-ea"/>
                <a:cs typeface="+mn-cs"/>
              </a:rPr>
              <a:t>Often the suspect will have deleted the images before the police reach them. In such cases, computer forensic analysts often look to  thumbnail cache database (e.g., the </a:t>
            </a:r>
            <a:r>
              <a:rPr lang="en-US" sz="1200" b="0" i="0" kern="1200" dirty="0" err="1">
                <a:solidFill>
                  <a:schemeClr val="tx1"/>
                </a:solidFill>
                <a:effectLst/>
                <a:latin typeface="Times New Roman" panose="02020603050405020304" pitchFamily="18" charset="0"/>
                <a:ea typeface="+mn-ea"/>
                <a:cs typeface="+mn-cs"/>
              </a:rPr>
              <a:t>Thumbs.</a:t>
            </a:r>
            <a:r>
              <a:rPr lang="en-US" sz="1200" b="0" i="0" kern="1200" err="1">
                <a:solidFill>
                  <a:schemeClr val="tx1"/>
                </a:solidFill>
                <a:effectLst/>
                <a:latin typeface="Times New Roman" panose="02020603050405020304" pitchFamily="18" charset="0"/>
                <a:ea typeface="+mn-ea"/>
                <a:cs typeface="+mn-cs"/>
              </a:rPr>
              <a:t>db</a:t>
            </a:r>
            <a:r>
              <a:rPr lang="en-US" sz="1200" b="0" i="0" kern="1200">
                <a:solidFill>
                  <a:schemeClr val="tx1"/>
                </a:solidFill>
                <a:effectLst/>
                <a:latin typeface="Times New Roman" panose="02020603050405020304" pitchFamily="18" charset="0"/>
                <a:ea typeface="+mn-ea"/>
                <a:cs typeface="+mn-cs"/>
              </a:rPr>
              <a:t> file </a:t>
            </a:r>
            <a:r>
              <a:rPr lang="en-US" sz="1200" b="0" i="0" kern="1200" dirty="0">
                <a:solidFill>
                  <a:schemeClr val="tx1"/>
                </a:solidFill>
                <a:effectLst/>
                <a:latin typeface="Times New Roman" panose="02020603050405020304" pitchFamily="18" charset="0"/>
                <a:ea typeface="+mn-ea"/>
                <a:cs typeface="+mn-cs"/>
              </a:rPr>
              <a:t>on computers running Windows XP to reveal the presence of images, even after they have been ‘deleted’ by the user.</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take a look at Windows Forensics.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stores thumbnails of graphics files, and certain document and movie files, in the Thumbnail Cache file, called thumbnail cache database.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Particularly, </a:t>
            </a:r>
            <a:r>
              <a:rPr lang="en-US" sz="1200" dirty="0">
                <a:latin typeface="Times New Roman" panose="02020603050405020304" pitchFamily="18" charset="0"/>
                <a:cs typeface="Times New Roman" panose="02020603050405020304" pitchFamily="18" charset="0"/>
              </a:rPr>
              <a:t>there’s a file called </a:t>
            </a:r>
            <a:r>
              <a:rPr lang="en-US" sz="1200" b="1" u="sng" dirty="0" err="1">
                <a:latin typeface="Times New Roman" panose="02020603050405020304" pitchFamily="18" charset="0"/>
                <a:cs typeface="Times New Roman" panose="02020603050405020304" pitchFamily="18" charset="0"/>
              </a:rPr>
              <a:t>Thumbs.db</a:t>
            </a:r>
            <a:r>
              <a:rPr lang="en-US" sz="1200" dirty="0">
                <a:latin typeface="Times New Roman" panose="02020603050405020304" pitchFamily="18" charset="0"/>
                <a:cs typeface="Times New Roman" panose="02020603050405020304" pitchFamily="18" charset="0"/>
              </a:rPr>
              <a:t> in almost every one of the folders on your computer. </a:t>
            </a:r>
            <a:r>
              <a:rPr lang="en-US" sz="1200" dirty="0" err="1">
                <a:latin typeface="Times New Roman" panose="02020603050405020304" pitchFamily="18" charset="0"/>
                <a:cs typeface="Times New Roman" panose="02020603050405020304" pitchFamily="18" charset="0"/>
              </a:rPr>
              <a:t>Thumbs.db</a:t>
            </a:r>
            <a:r>
              <a:rPr lang="en-US" sz="1200" dirty="0">
                <a:latin typeface="Times New Roman" panose="02020603050405020304" pitchFamily="18" charset="0"/>
                <a:cs typeface="Times New Roman" panose="02020603050405020304" pitchFamily="18" charset="0"/>
              </a:rPr>
              <a:t> is a </a:t>
            </a:r>
            <a:r>
              <a:rPr lang="en-US" sz="1200" b="1" u="sng" dirty="0">
                <a:latin typeface="Times New Roman" panose="02020603050405020304" pitchFamily="18" charset="0"/>
                <a:cs typeface="Times New Roman" panose="02020603050405020304" pitchFamily="18" charset="0"/>
              </a:rPr>
              <a:t>system file</a:t>
            </a:r>
            <a:r>
              <a:rPr lang="en-US" sz="1200" dirty="0">
                <a:latin typeface="Times New Roman" panose="02020603050405020304" pitchFamily="18" charset="0"/>
                <a:cs typeface="Times New Roman" panose="02020603050405020304" pitchFamily="18" charset="0"/>
              </a:rPr>
              <a:t> generated automatically by Windows XP when you view the contents of a folder in “Thumbnail” or “Filmstrip” view.</a:t>
            </a:r>
            <a:r>
              <a:rPr lang="en-US" sz="1100" dirty="0">
                <a:latin typeface="Times New Roman" panose="02020603050405020304" pitchFamily="18" charset="0"/>
                <a:cs typeface="Times New Roman" panose="02020603050405020304" pitchFamily="18" charset="0"/>
              </a:rPr>
              <a:t> </a:t>
            </a:r>
            <a:endParaRPr lang="en-US" sz="11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It is a </a:t>
            </a:r>
            <a:r>
              <a:rPr lang="en-US" sz="1200" b="1" u="sng" dirty="0">
                <a:latin typeface="Times New Roman" panose="02020603050405020304" pitchFamily="18" charset="0"/>
                <a:cs typeface="Times New Roman" panose="02020603050405020304" pitchFamily="18" charset="0"/>
              </a:rPr>
              <a:t>hidden file</a:t>
            </a:r>
            <a:r>
              <a:rPr lang="en-US" sz="1200" dirty="0">
                <a:latin typeface="Times New Roman" panose="02020603050405020304" pitchFamily="18" charset="0"/>
                <a:cs typeface="Times New Roman" panose="02020603050405020304" pitchFamily="18" charset="0"/>
              </a:rPr>
              <a:t> not viewed by most users.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kern="1200" dirty="0">
                <a:solidFill>
                  <a:schemeClr val="tx1"/>
                </a:solidFill>
                <a:effectLst/>
                <a:latin typeface="Times New Roman" panose="02020603050405020304" pitchFamily="18" charset="0"/>
                <a:ea typeface="+mn-ea"/>
                <a:cs typeface="+mn-cs"/>
              </a:rPr>
              <a:t>Thumbnails are used in a wide variety of cases, mostly to attempt to establish whether or not an image file existed on the computer at some point in the past.</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latin typeface="Times New Roman" panose="02020603050405020304" pitchFamily="18" charset="0"/>
                <a:cs typeface="Times New Roman" panose="02020603050405020304" pitchFamily="18" charset="0"/>
              </a:rPr>
              <a:t>For example, the FBI used the "</a:t>
            </a:r>
            <a:r>
              <a:rPr lang="en-US" sz="1200" b="0" dirty="0" err="1">
                <a:latin typeface="Times New Roman" panose="02020603050405020304" pitchFamily="18" charset="0"/>
                <a:cs typeface="Times New Roman" panose="02020603050405020304" pitchFamily="18" charset="0"/>
              </a:rPr>
              <a:t>thumbs.db</a:t>
            </a:r>
            <a:r>
              <a:rPr lang="en-US" sz="1200" b="0" dirty="0">
                <a:latin typeface="Times New Roman" panose="02020603050405020304" pitchFamily="18" charset="0"/>
                <a:cs typeface="Times New Roman" panose="02020603050405020304" pitchFamily="18" charset="0"/>
              </a:rPr>
              <a:t>" file in 2008 as evidence of viewing depictions of child pornography to catch some child porn suspects.</a:t>
            </a:r>
            <a:endParaRPr lang="en-US" sz="1200" b="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Thumbnails are stored in a special file called a </a:t>
            </a:r>
            <a:r>
              <a:rPr lang="en-US" b="1" dirty="0"/>
              <a:t>thumbnail cache database</a:t>
            </a:r>
            <a:r>
              <a:rPr lang="en-US" b="0" dirty="0"/>
              <a:t>. </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These thumbnail databases can be read using special software and used as evidence in both civil and criminal cases.</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b="1" kern="0" dirty="0" err="1">
                <a:latin typeface="Times New Roman" panose="02020603050405020304" pitchFamily="18" charset="0"/>
                <a:cs typeface="Times New Roman" panose="02020603050405020304" pitchFamily="18" charset="0"/>
              </a:rPr>
              <a:t>Vinetto</a:t>
            </a:r>
            <a:r>
              <a:rPr lang="en-US" sz="1200" b="1" kern="0" dirty="0">
                <a:latin typeface="Times New Roman" panose="02020603050405020304" pitchFamily="18" charset="0"/>
                <a:cs typeface="Times New Roman" panose="02020603050405020304" pitchFamily="18" charset="0"/>
              </a:rPr>
              <a:t> is </a:t>
            </a:r>
            <a:r>
              <a:rPr lang="en-US" sz="1200" kern="0" dirty="0">
                <a:latin typeface="Times New Roman" panose="02020603050405020304" pitchFamily="18" charset="0"/>
                <a:cs typeface="Times New Roman" panose="02020603050405020304" pitchFamily="18" charset="0"/>
              </a:rPr>
              <a:t>a forensics tool to examine </a:t>
            </a:r>
            <a:r>
              <a:rPr lang="en-US" sz="1200" kern="0" dirty="0" err="1">
                <a:latin typeface="Times New Roman" panose="02020603050405020304" pitchFamily="18" charset="0"/>
                <a:cs typeface="Times New Roman" panose="02020603050405020304" pitchFamily="18" charset="0"/>
              </a:rPr>
              <a:t>Thumbs.db</a:t>
            </a:r>
            <a:r>
              <a:rPr lang="en-US" sz="1200" kern="0" dirty="0">
                <a:latin typeface="Times New Roman" panose="02020603050405020304" pitchFamily="18" charset="0"/>
                <a:cs typeface="Times New Roman" panose="02020603050405020304" pitchFamily="18" charset="0"/>
              </a:rPr>
              <a:t> files.</a:t>
            </a:r>
            <a:endParaRPr lang="en-US" sz="1200"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As you already know, a criminal may also know the existence of thumbnail cache database. It is very common that the criminal wants to </a:t>
            </a:r>
            <a:r>
              <a:rPr lang="en-US" sz="1200" b="0" kern="0" dirty="0">
                <a:latin typeface="Times New Roman" panose="02020603050405020304" pitchFamily="18" charset="0"/>
                <a:cs typeface="Times New Roman" panose="02020603050405020304" pitchFamily="18" charset="0"/>
              </a:rPr>
              <a:t>get rid of </a:t>
            </a:r>
            <a:r>
              <a:rPr lang="en-US" sz="1200" b="0" kern="0" dirty="0" err="1">
                <a:latin typeface="Times New Roman" panose="02020603050405020304" pitchFamily="18" charset="0"/>
                <a:cs typeface="Times New Roman" panose="02020603050405020304" pitchFamily="18" charset="0"/>
              </a:rPr>
              <a:t>Thumbs.db</a:t>
            </a:r>
            <a:r>
              <a:rPr lang="en-US" sz="1200" b="0" kern="0" dirty="0">
                <a:latin typeface="Times New Roman" panose="02020603050405020304" pitchFamily="18" charset="0"/>
                <a:cs typeface="Times New Roman" panose="02020603050405020304" pitchFamily="18" charset="0"/>
              </a:rPr>
              <a:t>. So we talk about </a:t>
            </a:r>
            <a:r>
              <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Anti-Forensics</a:t>
            </a:r>
            <a:r>
              <a:rPr lang="en-US" sz="1200" b="0" kern="0" dirty="0">
                <a:latin typeface="Times New Roman" panose="02020603050405020304" pitchFamily="18" charset="0"/>
                <a:cs typeface="Times New Roman" panose="02020603050405020304" pitchFamily="18" charset="0"/>
              </a:rPr>
              <a:t>.</a:t>
            </a:r>
            <a:endParaRPr lang="en-US" sz="1200" b="0"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u="none" dirty="0">
                <a:latin typeface="Times New Roman" panose="02020603050405020304" pitchFamily="18" charset="0"/>
                <a:cs typeface="Times New Roman" panose="02020603050405020304" pitchFamily="18" charset="0"/>
              </a:rPr>
              <a:t>It attempts to negatively affect the existence, amount and/or quality of evidence from a crime scene, or make the analysis and examination of evidence difficult or impossible to conduct.</a:t>
            </a:r>
            <a:endParaRPr lang="en-US" sz="1200" b="0" u="none"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u="none" kern="0" dirty="0">
                <a:latin typeface="Times New Roman" panose="02020603050405020304" pitchFamily="18" charset="0"/>
                <a:cs typeface="Times New Roman" panose="02020603050405020304" pitchFamily="18" charset="0"/>
              </a:rPr>
              <a:t>As a </a:t>
            </a:r>
            <a:r>
              <a:rPr lang="en-US" sz="1200" b="0" i="0" kern="1200" dirty="0">
                <a:solidFill>
                  <a:schemeClr val="tx1"/>
                </a:solidFill>
                <a:effectLst/>
                <a:latin typeface="Times New Roman" panose="02020603050405020304" pitchFamily="18" charset="0"/>
                <a:ea typeface="+mn-ea"/>
                <a:cs typeface="+mn-cs"/>
              </a:rPr>
              <a:t>computer forensic analyst,</a:t>
            </a:r>
            <a:r>
              <a:rPr lang="en-US" sz="1200" b="0" u="none" kern="0" dirty="0">
                <a:latin typeface="Times New Roman" panose="02020603050405020304" pitchFamily="18" charset="0"/>
                <a:cs typeface="Times New Roman" panose="02020603050405020304" pitchFamily="18" charset="0"/>
              </a:rPr>
              <a:t> you must be aware of </a:t>
            </a:r>
            <a:r>
              <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anti-forensics for different Forensic technique</a:t>
            </a:r>
            <a:r>
              <a:rPr lang="en-US" sz="1200" b="0" u="none" kern="0" dirty="0">
                <a:latin typeface="Times New Roman" panose="02020603050405020304" pitchFamily="18" charset="0"/>
                <a:cs typeface="Times New Roman" panose="02020603050405020304" pitchFamily="18" charset="0"/>
              </a:rPr>
              <a:t>.</a:t>
            </a:r>
            <a:endParaRPr lang="en-US" sz="1200" b="0" kern="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For example, you can disable thumbnail caching in Windows.</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 next topic in Windows Forensics I would like to discuss is Microsoft Word forensic analysis.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Document forensics remains an important field of digital forensics. Because of the great popularity of Microsoft Office, many important business documents such as contracts and memo are created using Word. As such, some of these documents become key evidence and subject to forensic authentication during a digital investigation.</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Therefore, </a:t>
            </a:r>
            <a:r>
              <a:rPr lang="en-US" b="1" dirty="0"/>
              <a:t>Microsoft Word forensic analysis is something digital forensic investigators do quite often</a:t>
            </a:r>
            <a:r>
              <a:rPr lang="en-US" dirty="0"/>
              <a: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Word, Excel, and PowerPoint, certain types of hidden information are automatically saved as you work on files, mainly to help you locate the files later by using built-in search tools. This hidden information is often referred to as </a:t>
            </a:r>
            <a:r>
              <a:rPr lang="en-US" b="1" dirty="0"/>
              <a:t>metadata</a:t>
            </a:r>
            <a:r>
              <a:rPr lang="en-US" dirty="0"/>
              <a:t> or </a:t>
            </a:r>
            <a:r>
              <a:rPr lang="en-US" b="1" dirty="0"/>
              <a:t>data about data</a:t>
            </a:r>
            <a:r>
              <a:rPr lang="en-US" dirty="0"/>
              <a:t>.</a:t>
            </a:r>
            <a:endParaRPr lang="en-US" dirty="0"/>
          </a:p>
          <a:p>
            <a:endParaRPr lang="en-US" dirty="0"/>
          </a:p>
          <a:p>
            <a:r>
              <a:rPr lang="en-US" dirty="0"/>
              <a:t>The topic of metadata has become increasingly relevant as the rise of electronic discovery puts a growing number of vital business documents into the hands of opposing parties for litigation or other business matters. </a:t>
            </a:r>
            <a:endParaRPr lang="en-US" dirty="0"/>
          </a:p>
          <a:p>
            <a:r>
              <a:rPr lang="en-US" dirty="0"/>
              <a:t>Thus, </a:t>
            </a:r>
            <a:r>
              <a:rPr lang="en-US" b="1" dirty="0"/>
              <a:t>decoding Microsoft Office metadata is crucial to some investigation</a:t>
            </a:r>
            <a:r>
              <a:rPr lang="en-US" dirty="0"/>
              <a: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What type of information is stored?</a:t>
            </a:r>
            <a:endParaRPr lang="en-US" b="0" dirty="0"/>
          </a:p>
          <a:p>
            <a:r>
              <a:rPr lang="en-US" b="0" dirty="0"/>
              <a:t>A lot of important information which are of interest to digital forensic investigators, such as </a:t>
            </a:r>
            <a:r>
              <a:rPr lang="en-US"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name and computer name</a:t>
            </a:r>
            <a:r>
              <a:rPr lang="en-US" b="0"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story about a serial killer whose nickname is BTK Killer. He </a:t>
            </a:r>
            <a:r>
              <a:rPr lang="en-US" sz="1200" b="0" i="0" kern="1200" dirty="0">
                <a:solidFill>
                  <a:schemeClr val="tx1"/>
                </a:solidFill>
                <a:effectLst/>
                <a:latin typeface="Times New Roman" panose="02020603050405020304" pitchFamily="18" charset="0"/>
                <a:ea typeface="+mn-ea"/>
                <a:cs typeface="+mn-cs"/>
              </a:rPr>
              <a:t>was</a:t>
            </a:r>
            <a:r>
              <a:rPr lang="en-US" sz="1200" b="1" i="0" kern="1200" dirty="0">
                <a:solidFill>
                  <a:schemeClr val="tx1"/>
                </a:solidFill>
                <a:effectLst/>
                <a:latin typeface="Times New Roman" panose="02020603050405020304" pitchFamily="18" charset="0"/>
                <a:ea typeface="+mn-ea"/>
                <a:cs typeface="+mn-cs"/>
              </a:rPr>
              <a:t> caught</a:t>
            </a:r>
            <a:r>
              <a:rPr lang="en-US" sz="1200" b="0" i="0" kern="1200" dirty="0">
                <a:solidFill>
                  <a:schemeClr val="tx1"/>
                </a:solidFill>
                <a:effectLst/>
                <a:latin typeface="Times New Roman" panose="02020603050405020304" pitchFamily="18" charset="0"/>
                <a:ea typeface="+mn-ea"/>
                <a:cs typeface="+mn-cs"/>
              </a:rPr>
              <a:t> by the police officer because of some </a:t>
            </a:r>
            <a:r>
              <a:rPr lang="en-US" dirty="0"/>
              <a:t>documents he sent to the police. </a:t>
            </a:r>
            <a:endParaRPr lang="en-US" dirty="0"/>
          </a:p>
          <a:p>
            <a:r>
              <a:rPr lang="en-US" dirty="0"/>
              <a:t>These documents contain some metadata showing that the author’s name is "Dennis" who is from "Christ Lutheran Church"; this evidence helped lead to his arrest.</a:t>
            </a:r>
            <a:endParaRPr lang="en-US" dirty="0"/>
          </a:p>
          <a:p>
            <a:r>
              <a:rPr lang="en-US" dirty="0"/>
              <a:t>[click]</a:t>
            </a:r>
            <a:endParaRPr lang="en-US" dirty="0"/>
          </a:p>
          <a:p>
            <a:r>
              <a:rPr lang="en-US" dirty="0"/>
              <a:t>Suppose you suddenly receives an anonymous and offensive document. So you want to figure out who is the bad guy behind it.</a:t>
            </a:r>
            <a:endParaRPr lang="en-US" dirty="0"/>
          </a:p>
          <a:p>
            <a:r>
              <a:rPr lang="en-US" dirty="0"/>
              <a:t>[click]</a:t>
            </a:r>
            <a:endParaRPr lang="en-US" dirty="0"/>
          </a:p>
          <a:p>
            <a:r>
              <a:rPr lang="en-US" dirty="0"/>
              <a:t>So you check out the metadata of the document. You see the author’s name is Xiaodong Lin. </a:t>
            </a:r>
            <a:endParaRPr lang="en-US" dirty="0"/>
          </a:p>
          <a:p>
            <a:r>
              <a:rPr lang="en-US" dirty="0"/>
              <a:t>[click]</a:t>
            </a:r>
            <a:endParaRPr lang="en-US" dirty="0"/>
          </a:p>
          <a:p>
            <a:r>
              <a:rPr lang="en-US" dirty="0"/>
              <a:t>So you know the bad guy behind it is Xiaodong Lin.</a:t>
            </a:r>
            <a:endParaRPr lang="en-US" dirty="0"/>
          </a:p>
          <a:p>
            <a:r>
              <a:rPr lang="en-US" dirty="0"/>
              <a:t>This is just a joking example. </a:t>
            </a:r>
            <a:r>
              <a:rPr lang="en-US" b="1" dirty="0"/>
              <a:t>Please be advised that these metadata information can be easily forged and modified</a:t>
            </a:r>
            <a:r>
              <a:rPr lang="en-US" dirty="0"/>
              <a: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ln>
        </p:spPr>
        <p:txBody>
          <a:bodyPr wrap="none" lIns="91444" tIns="45723" rIns="91444" bIns="45723" anchor="ctr"/>
          <a:lstStyle/>
          <a:p>
            <a:endParaRPr lang="en-CA">
              <a:ea typeface="msmincho" charset="0"/>
              <a:cs typeface="msmincho" charset="0"/>
            </a:endParaRPr>
          </a:p>
        </p:txBody>
      </p:sp>
      <p:sp>
        <p:nvSpPr>
          <p:cNvPr id="10243" name="Rectangle 2"/>
          <p:cNvSpPr txBox="1">
            <a:spLocks noGrp="1" noChangeArrowheads="1"/>
          </p:cNvSpPr>
          <p:nvPr>
            <p:ph type="body"/>
          </p:nvPr>
        </p:nvSpPr>
        <p:spPr>
          <a:xfrm>
            <a:off x="1070218" y="4426706"/>
            <a:ext cx="4876317" cy="3534379"/>
          </a:xfrm>
          <a:noFill/>
        </p:spPr>
        <p:txBody>
          <a:bodyPr wrap="none" anchor="ctr"/>
          <a:lstStyle/>
          <a:p>
            <a:r>
              <a:rPr lang="en-US" b="0" dirty="0"/>
              <a:t>Particularly, we will look at these topics in detail. </a:t>
            </a:r>
            <a:endParaRPr lang="en-US" b="0" dirty="0"/>
          </a:p>
          <a:p>
            <a:r>
              <a:rPr lang="en-US" b="0" dirty="0"/>
              <a:t>Please be advised that Windows Forensics is a very broad topic, and also a very complicated task if we want to completely investigate the forensic implications of the Windows operating system. Also, it  is </a:t>
            </a:r>
            <a:r>
              <a:rPr lang="en-US" sz="1200" b="0" i="0" kern="1200" dirty="0">
                <a:solidFill>
                  <a:schemeClr val="tx1"/>
                </a:solidFill>
                <a:effectLst/>
                <a:latin typeface="Times New Roman" panose="02020603050405020304" pitchFamily="18" charset="0"/>
                <a:ea typeface="+mn-ea"/>
                <a:cs typeface="+mn-cs"/>
              </a:rPr>
              <a:t>an ongoing research area as Windows as Microsoft continues to innovate and introduce new versions of Windows as well as more applications are developed and come into market.</a:t>
            </a:r>
            <a:endParaRPr lang="en-US" sz="1200" b="0" i="0" kern="1200" dirty="0">
              <a:solidFill>
                <a:schemeClr val="tx1"/>
              </a:solidFill>
              <a:effectLst/>
              <a:latin typeface="Times New Roman" panose="02020603050405020304" pitchFamily="18" charset="0"/>
              <a:ea typeface="+mn-ea"/>
              <a:cs typeface="+mn-cs"/>
            </a:endParaRPr>
          </a:p>
          <a:p>
            <a:endParaRPr lang="en-US" sz="1200" b="1" i="0" kern="1200" dirty="0">
              <a:solidFill>
                <a:schemeClr val="tx1"/>
              </a:solidFill>
              <a:effectLst/>
              <a:latin typeface="Times New Roman" panose="02020603050405020304" pitchFamily="18" charset="0"/>
              <a:ea typeface="+mn-ea"/>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kern="0" dirty="0">
                <a:latin typeface="Times New Roman" panose="02020603050405020304" pitchFamily="18" charset="0"/>
                <a:cs typeface="Times New Roman" panose="02020603050405020304" pitchFamily="18" charset="0"/>
              </a:rPr>
              <a:t>wmd.pl, a Perl script written by </a:t>
            </a:r>
            <a:r>
              <a:rPr lang="en-US" sz="1200" b="1" kern="0" dirty="0">
                <a:latin typeface="Times New Roman" panose="02020603050405020304" pitchFamily="18" charset="0"/>
                <a:cs typeface="Times New Roman" panose="02020603050405020304" pitchFamily="18" charset="0"/>
              </a:rPr>
              <a:t>Harlan </a:t>
            </a:r>
            <a:r>
              <a:rPr lang="en-US" sz="1200" b="1" kern="0" dirty="0" err="1">
                <a:latin typeface="Times New Roman" panose="02020603050405020304" pitchFamily="18" charset="0"/>
                <a:cs typeface="Times New Roman" panose="02020603050405020304" pitchFamily="18" charset="0"/>
              </a:rPr>
              <a:t>Carvey</a:t>
            </a:r>
            <a:r>
              <a:rPr lang="en-US" sz="1200" kern="0" dirty="0">
                <a:latin typeface="Times New Roman" panose="02020603050405020304" pitchFamily="18" charset="0"/>
                <a:cs typeface="Times New Roman" panose="02020603050405020304" pitchFamily="18" charset="0"/>
              </a:rPr>
              <a:t> to extract metadata from a Microsoft Word document.</a:t>
            </a:r>
            <a:endParaRPr lang="en-US" sz="1200"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1" kern="0" dirty="0">
                <a:latin typeface="Times New Roman" panose="02020603050405020304" pitchFamily="18" charset="0"/>
                <a:cs typeface="Times New Roman" panose="02020603050405020304" pitchFamily="18" charset="0"/>
              </a:rPr>
              <a:t>Harlan </a:t>
            </a:r>
            <a:r>
              <a:rPr lang="en-US" sz="1200" b="1" kern="0" dirty="0" err="1">
                <a:latin typeface="Times New Roman" panose="02020603050405020304" pitchFamily="18" charset="0"/>
                <a:cs typeface="Times New Roman" panose="02020603050405020304" pitchFamily="18" charset="0"/>
              </a:rPr>
              <a:t>Carvey</a:t>
            </a:r>
            <a:r>
              <a:rPr lang="en-US" sz="1200" kern="0" dirty="0">
                <a:latin typeface="Times New Roman" panose="02020603050405020304" pitchFamily="18" charset="0"/>
                <a:cs typeface="Times New Roman" panose="02020603050405020304" pitchFamily="18" charset="0"/>
              </a:rPr>
              <a:t> is the author for his famous book on </a:t>
            </a:r>
            <a:r>
              <a:rPr lang="en-US" sz="1200" dirty="0">
                <a:latin typeface="Times New Roman" panose="02020603050405020304" pitchFamily="18" charset="0"/>
                <a:cs typeface="Times New Roman" panose="02020603050405020304" pitchFamily="18" charset="0"/>
              </a:rPr>
              <a:t>Windows Forensic Analysis.</a:t>
            </a:r>
            <a:endParaRPr lang="en-US" sz="1200"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output of </a:t>
            </a:r>
            <a:r>
              <a:rPr lang="en-US" sz="1200" kern="0" dirty="0">
                <a:latin typeface="Times New Roman" panose="02020603050405020304" pitchFamily="18" charset="0"/>
                <a:cs typeface="Times New Roman" panose="02020603050405020304" pitchFamily="18" charset="0"/>
              </a:rPr>
              <a:t>wmd.pl. </a:t>
            </a:r>
            <a:endParaRPr lang="en-US" sz="1200" kern="0" dirty="0">
              <a:latin typeface="Times New Roman" panose="02020603050405020304" pitchFamily="18" charset="0"/>
              <a:cs typeface="Times New Roman" panose="02020603050405020304" pitchFamily="18" charset="0"/>
            </a:endParaRPr>
          </a:p>
          <a:p>
            <a:r>
              <a:rPr lang="en-US" sz="1200" kern="0" dirty="0">
                <a:latin typeface="Times New Roman" panose="02020603050405020304" pitchFamily="18" charset="0"/>
                <a:cs typeface="Times New Roman" panose="02020603050405020304" pitchFamily="18" charset="0"/>
              </a:rPr>
              <a:t>[click]</a:t>
            </a:r>
            <a:endParaRPr lang="en-US" sz="1200" kern="0" dirty="0">
              <a:latin typeface="Times New Roman" panose="02020603050405020304" pitchFamily="18" charset="0"/>
              <a:cs typeface="Times New Roman" panose="02020603050405020304" pitchFamily="18" charset="0"/>
            </a:endParaRPr>
          </a:p>
          <a:p>
            <a:r>
              <a:rPr lang="en-US" sz="1200" kern="0" dirty="0">
                <a:latin typeface="Times New Roman" panose="02020603050405020304" pitchFamily="18" charset="0"/>
                <a:cs typeface="Times New Roman" panose="02020603050405020304" pitchFamily="18" charset="0"/>
              </a:rPr>
              <a:t>It can be observed that the word document is created by someone from an organization called UOIT.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you must be aware that a suspect can remove these hidden data.</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event of a forensic investigation, Windows Event Logs serve as the primary source of evidence as the operating system logs every system activities. Windows Event Log analysis can help an investigator draw a timeline based on the logging information and the discovered artifacts.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Windows, an event is any significant occurrence in the system or in a program that requires users to be notified, or an entry added to a log. </a:t>
            </a:r>
            <a:endParaRPr lang="en-US" dirty="0"/>
          </a:p>
          <a:p>
            <a:r>
              <a:rPr lang="en-US" dirty="0"/>
              <a:t>The Windows Event Logs are used in forensics to reconstruct a timeline of events.</a:t>
            </a:r>
            <a:endParaRPr lang="en-US" dirty="0"/>
          </a:p>
          <a:p>
            <a:r>
              <a:rPr lang="en-US" dirty="0"/>
              <a:t>The main three components of Windows event logs are:</a:t>
            </a:r>
            <a:endParaRPr lang="en-US" dirty="0"/>
          </a:p>
          <a:p>
            <a:r>
              <a:rPr lang="en-US" dirty="0"/>
              <a:t>Application</a:t>
            </a:r>
            <a:endParaRPr lang="en-US" dirty="0"/>
          </a:p>
          <a:p>
            <a:r>
              <a:rPr lang="en-US" dirty="0"/>
              <a:t>System</a:t>
            </a:r>
            <a:endParaRPr lang="en-US" dirty="0"/>
          </a:p>
          <a:p>
            <a:r>
              <a:rPr lang="en-US" dirty="0"/>
              <a:t>Security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Application Log records application related events that are installed in the system.</a:t>
            </a:r>
            <a:r>
              <a:rPr lang="en-US" dirty="0"/>
              <a:t> This records the errors that occur in an application, informational events, and warnings from the software applications. Using the Application log we can troubleshoot any software problem that prevents it from either logging in or functioning properly.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Security Log contains Logon/Logoff activity and other activities related to windows security.</a:t>
            </a:r>
            <a:r>
              <a:rPr lang="en-US" dirty="0"/>
              <a:t> These events are specified by the system’s audit policy. The security log is the best and last option to detect and investigate attempted and/or successful unauthorized activity. Event logs can also be used to troubleshoot problems in the system.</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System Log records events that are logged by the Operating System </a:t>
            </a:r>
            <a:r>
              <a:rPr lang="en-US" sz="1200" b="1" kern="0" dirty="0">
                <a:latin typeface="Times New Roman" panose="02020603050405020304" pitchFamily="18" charset="0"/>
                <a:cs typeface="Times New Roman" panose="02020603050405020304" pitchFamily="18" charset="0"/>
              </a:rPr>
              <a:t>components</a:t>
            </a:r>
            <a:r>
              <a:rPr lang="en-US" b="1" dirty="0"/>
              <a:t>.</a:t>
            </a:r>
            <a:r>
              <a:rPr lang="en-US" dirty="0"/>
              <a:t> These events are frequently pre-established by the working OS itself. System log files may contain data about hardware changes, device drivers, system changes, and all activities related to the machine.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Event Viewer to look at the Windows Logs.</a:t>
            </a:r>
            <a:endParaRPr lang="en-US" dirty="0"/>
          </a:p>
          <a:p>
            <a:r>
              <a:rPr lang="en-US" dirty="0"/>
              <a:t>[click]</a:t>
            </a:r>
            <a:endParaRPr lang="en-US" dirty="0"/>
          </a:p>
          <a:p>
            <a:r>
              <a:rPr lang="en-US" dirty="0"/>
              <a:t>This is an example of failed login attempt in Windows Event Logs.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Now you know why </a:t>
            </a:r>
            <a:r>
              <a:rPr lang="en-US" sz="1200" kern="0" dirty="0">
                <a:latin typeface="Times New Roman" panose="02020603050405020304" pitchFamily="18" charset="0"/>
                <a:cs typeface="Times New Roman" panose="02020603050405020304" pitchFamily="18" charset="0"/>
              </a:rPr>
              <a:t>the hacker always clear log files after having done something on the compromised computer system. </a:t>
            </a:r>
            <a:endParaRPr lang="en-US" sz="1200" kern="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We first quickly take a look at </a:t>
            </a:r>
            <a:r>
              <a:rPr lang="en-GB" sz="12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Windows Recycle Bin Forensics</a:t>
            </a:r>
            <a:r>
              <a:rPr lang="en-US" sz="12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1200" b="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GB"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can defeat such kind of </a:t>
            </a:r>
            <a:r>
              <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Anti-Forensics by using Centralized Log Management. Centralized Log Management is a type of logging solution system that consolidates all of your log data and pushes it to one central location, which is well-protected as well.</a:t>
            </a:r>
            <a:endPar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5" name="Rectangle 1"/>
          <p:cNvSpPr>
            <a:spLocks noGrp="1" noRot="1" noChangeAspect="1" noChangeArrowheads="1" noTextEdit="1"/>
          </p:cNvSpPr>
          <p:nvPr>
            <p:ph type="sldImg"/>
          </p:nvPr>
        </p:nvSpPr>
        <p:spPr bwMode="auto">
          <a:xfrm>
            <a:off x="1362075" y="893763"/>
            <a:ext cx="4286250" cy="3216275"/>
          </a:xfrm>
          <a:prstGeom prst="rect">
            <a:avLst/>
          </a:prstGeom>
          <a:solidFill>
            <a:srgbClr val="FFFFFF"/>
          </a:solidFill>
          <a:ln>
            <a:solidFill>
              <a:srgbClr val="000000"/>
            </a:solidFill>
            <a:miter lim="800000"/>
          </a:ln>
        </p:spPr>
      </p:sp>
      <p:sp>
        <p:nvSpPr>
          <p:cNvPr id="16386" name="Rectangle 2"/>
          <p:cNvSpPr txBox="1">
            <a:spLocks noGrp="1" noChangeArrowheads="1"/>
          </p:cNvSpPr>
          <p:nvPr>
            <p:ph type="body" idx="1"/>
          </p:nvPr>
        </p:nvSpPr>
        <p:spPr bwMode="auto">
          <a:xfrm>
            <a:off x="1085435" y="4422519"/>
            <a:ext cx="4845424" cy="3572247"/>
          </a:xfrm>
          <a:prstGeom prst="rect">
            <a:avLst/>
          </a:prstGeom>
          <a:noFill/>
          <a:ln>
            <a:miter lim="800000"/>
          </a:ln>
        </p:spPr>
        <p:txBody>
          <a:bodyPr wrap="none" anchor="ctr"/>
          <a:lstStyle/>
          <a:p>
            <a:r>
              <a:rPr lang="en-US" dirty="0"/>
              <a:t>There are some good reasons about the </a:t>
            </a:r>
            <a:r>
              <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Centralized Log Management. </a:t>
            </a:r>
            <a:endPar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From the security perspective, it still provides trail when a system is compromised and </a:t>
            </a:r>
            <a:r>
              <a:rPr lang="en-US" sz="1200" kern="0" dirty="0">
                <a:latin typeface="Times New Roman" panose="02020603050405020304" pitchFamily="18" charset="0"/>
                <a:cs typeface="Times New Roman" panose="02020603050405020304" pitchFamily="18" charset="0"/>
              </a:rPr>
              <a:t>the hacker clears log files after having done something on the compromised computer system. It is because the </a:t>
            </a:r>
            <a:r>
              <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centralized log server has a copy of the log from </a:t>
            </a:r>
            <a:r>
              <a:rPr lang="en-US" sz="1200" kern="0" dirty="0">
                <a:latin typeface="Times New Roman" panose="02020603050405020304" pitchFamily="18" charset="0"/>
                <a:cs typeface="Times New Roman" panose="02020603050405020304" pitchFamily="18" charset="0"/>
              </a:rPr>
              <a:t>the compromised computer system. Also, it will be much easy to well protect one </a:t>
            </a:r>
            <a:r>
              <a:rPr kumimoji="0" lang="en-US" altLang="en-US" sz="1200" b="0"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centralized log server instead of protecting all the </a:t>
            </a:r>
            <a:r>
              <a:rPr lang="en-US" sz="1200" kern="0" dirty="0">
                <a:latin typeface="Times New Roman" panose="02020603050405020304" pitchFamily="18" charset="0"/>
                <a:cs typeface="Times New Roman" panose="02020603050405020304" pitchFamily="18" charset="0"/>
              </a:rPr>
              <a:t>computer systems in an organization.</a:t>
            </a:r>
            <a:endParaRPr lang="en-US" sz="1200" kern="0"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B1E55D2-1A0B-4224-8D27-848FAD111328}" type="slidenum">
              <a:rPr lang="en-US" smtClean="0"/>
            </a:fld>
            <a:endParaRPr lang="en-US"/>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noFill/>
        </p:spPr>
        <p:txBody>
          <a:bodyPr/>
          <a:lstStyle/>
          <a:p>
            <a:r>
              <a:rPr lang="en-US" b="0" dirty="0"/>
              <a:t>Next, let’s do a case study on </a:t>
            </a:r>
            <a:r>
              <a:rPr lang="en-CA"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centralized log management. </a:t>
            </a:r>
            <a:endParaRPr lang="en-CA"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CA"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Assume that a big company has implemented a centralized logging infrastructure. The company deploys an Intrusion Detection System (IDS) using Snort. Also, the company installs a VPN server, which allows teleworkers to remotely access the company network.</a:t>
            </a:r>
            <a:endParaRPr lang="en-US"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system administrator also maintains an asset database which contains the details of assets in an organization. Examples of asset details are OS, IP address, MAC</a:t>
            </a:r>
            <a:endParaRPr lang="en-US"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address, hardware manufacturers, hardware types. </a:t>
            </a:r>
            <a:endParaRPr lang="en-US"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Also, Active Directory is used to manage users, authenticating and authorizing users and computers in the network and ensuring only authorized users have access to the company resources. The raw log messages from </a:t>
            </a:r>
            <a:r>
              <a:rPr lang="en-US"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Snort and VPN server along with Active Directory logs</a:t>
            </a:r>
            <a:r>
              <a:rPr lang="en-US"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are transmitted to a central storage location using Syslog.</a:t>
            </a:r>
            <a:endParaRPr lang="en-US" sz="1200" b="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B1E55D2-1A0B-4224-8D27-848FAD111328}" type="slidenum">
              <a:rPr lang="en-US" smtClean="0"/>
            </a:fld>
            <a:endParaRPr lang="en-US"/>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noFill/>
        </p:spPr>
        <p:txBody>
          <a:bodyPr/>
          <a:lstStyle/>
          <a:p>
            <a:r>
              <a:rPr lang="en-US" dirty="0"/>
              <a:t>Suppose that the VPN server records a login event for any given user along with a location and timestamp and forwards it to the centralized log server. </a:t>
            </a:r>
            <a:endParaRPr lang="en-US" dirty="0"/>
          </a:p>
          <a:p>
            <a:r>
              <a:rPr lang="en-US" dirty="0"/>
              <a:t>[click]</a:t>
            </a:r>
            <a:endParaRPr lang="en-US" dirty="0"/>
          </a:p>
          <a:p>
            <a:r>
              <a:rPr lang="en-US" dirty="0"/>
              <a:t>Around the same time as the login event, a DoS attack was detected by Snort, originating from </a:t>
            </a:r>
            <a:r>
              <a:rPr lang="en-US" dirty="0" err="1"/>
              <a:t>ip</a:t>
            </a:r>
            <a:r>
              <a:rPr lang="en-US" dirty="0"/>
              <a:t> address blah against a company computer of IP address of 10.0.0.1. </a:t>
            </a:r>
            <a:endParaRPr lang="en-US" dirty="0"/>
          </a:p>
          <a:p>
            <a:r>
              <a:rPr lang="en-US" dirty="0"/>
              <a:t>[click]</a:t>
            </a:r>
            <a:endParaRPr lang="en-US" dirty="0"/>
          </a:p>
          <a:p>
            <a:r>
              <a:rPr lang="en-US" dirty="0"/>
              <a:t>Based on VPN server logs, you find out a user with UID </a:t>
            </a:r>
            <a:r>
              <a:rPr lang="en-US" dirty="0" err="1"/>
              <a:t>xyz</a:t>
            </a:r>
            <a:r>
              <a:rPr lang="en-US" dirty="0"/>
              <a:t> is using </a:t>
            </a:r>
            <a:r>
              <a:rPr lang="en-US" dirty="0" err="1"/>
              <a:t>ip</a:t>
            </a:r>
            <a:r>
              <a:rPr lang="en-US" dirty="0"/>
              <a:t> address blah. </a:t>
            </a:r>
            <a:endParaRPr lang="en-US" dirty="0"/>
          </a:p>
          <a:p>
            <a:r>
              <a:rPr lang="en-US" dirty="0"/>
              <a:t>[click]</a:t>
            </a:r>
            <a:endParaRPr lang="en-US" dirty="0"/>
          </a:p>
          <a:p>
            <a:r>
              <a:rPr lang="en-US" dirty="0"/>
              <a:t>Through event correlation, we now know that the user with UID </a:t>
            </a:r>
            <a:r>
              <a:rPr lang="en-US" dirty="0" err="1"/>
              <a:t>xyz</a:t>
            </a:r>
            <a:r>
              <a:rPr lang="en-US" dirty="0"/>
              <a:t> is DoS attacking a computer of IP address of 10.0.0.1. </a:t>
            </a:r>
            <a:endParaRPr lang="en-US" dirty="0"/>
          </a:p>
          <a:p>
            <a:r>
              <a:rPr lang="en-US" dirty="0"/>
              <a:t>[click]</a:t>
            </a:r>
            <a:endParaRPr lang="en-US" dirty="0"/>
          </a:p>
          <a:p>
            <a:r>
              <a:rPr lang="en-US" dirty="0"/>
              <a:t>Further, we search asset database and find out that IP address of 10.0.0.1 is assigned to the company web server, which is an important server for the company. </a:t>
            </a:r>
            <a:endParaRPr lang="en-US" dirty="0"/>
          </a:p>
          <a:p>
            <a:r>
              <a:rPr lang="en-US" dirty="0"/>
              <a:t>Also, we find the full name of the user with UID </a:t>
            </a:r>
            <a:r>
              <a:rPr lang="en-US" dirty="0" err="1"/>
              <a:t>xyz</a:t>
            </a:r>
            <a:r>
              <a:rPr lang="en-US" dirty="0"/>
              <a:t> by querying Active Directory. Assume that user </a:t>
            </a:r>
            <a:r>
              <a:rPr lang="en-US" dirty="0" err="1"/>
              <a:t>xyz’s</a:t>
            </a:r>
            <a:r>
              <a:rPr lang="en-US" dirty="0"/>
              <a:t> full name is Joe at Reynolds 2210. Finally, we can conclude that user Joe is DoS attacking the company web server. </a:t>
            </a:r>
            <a:endParaRPr lang="en-US" dirty="0"/>
          </a:p>
          <a:p>
            <a:endParaRPr lang="en-US" dirty="0"/>
          </a:p>
          <a:p>
            <a:r>
              <a:rPr lang="en-US" dirty="0"/>
              <a:t>The conclusion is very helpful in terms of two things compared to the raw log data collected. First, we know who the attacker is. Second, we know this is a critical incident, and therefore it must be given a high priority.</a:t>
            </a:r>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ChangeArrowheads="1" noTextEdit="1"/>
          </p:cNvSpPr>
          <p:nvPr>
            <p:ph type="sldImg"/>
          </p:nvPr>
        </p:nvSpPr>
        <p:spPr/>
      </p:sp>
      <p:sp>
        <p:nvSpPr>
          <p:cNvPr id="174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Microsoft Windows operating systems have gone through an evolution of several major versions, starting from v.1.0, first introduced in 1985 to today's widely version, Windows 10 in year 2015</a:t>
            </a:r>
            <a:endParaRPr lang="en-US" altLang="en-US" dirty="0"/>
          </a:p>
        </p:txBody>
      </p:sp>
      <p:sp>
        <p:nvSpPr>
          <p:cNvPr id="174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180">
              <a:defRPr sz="1600">
                <a:solidFill>
                  <a:schemeClr val="tx1"/>
                </a:solidFill>
                <a:latin typeface="Comic Sans MS" panose="030F0702030302020204" pitchFamily="66" charset="0"/>
              </a:defRPr>
            </a:lvl1pPr>
            <a:lvl2pPr marL="742950" indent="-285750" defTabSz="932180">
              <a:defRPr sz="1600">
                <a:solidFill>
                  <a:schemeClr val="tx1"/>
                </a:solidFill>
                <a:latin typeface="Comic Sans MS" panose="030F0702030302020204" pitchFamily="66" charset="0"/>
              </a:defRPr>
            </a:lvl2pPr>
            <a:lvl3pPr marL="1143000" indent="-228600" defTabSz="932180">
              <a:defRPr sz="1600">
                <a:solidFill>
                  <a:schemeClr val="tx1"/>
                </a:solidFill>
                <a:latin typeface="Comic Sans MS" panose="030F0702030302020204" pitchFamily="66" charset="0"/>
              </a:defRPr>
            </a:lvl3pPr>
            <a:lvl4pPr marL="1600200" indent="-228600" defTabSz="932180">
              <a:defRPr sz="1600">
                <a:solidFill>
                  <a:schemeClr val="tx1"/>
                </a:solidFill>
                <a:latin typeface="Comic Sans MS" panose="030F0702030302020204" pitchFamily="66" charset="0"/>
              </a:defRPr>
            </a:lvl4pPr>
            <a:lvl5pPr marL="2057400" indent="-228600" defTabSz="932180">
              <a:defRPr sz="1600">
                <a:solidFill>
                  <a:schemeClr val="tx1"/>
                </a:solidFill>
                <a:latin typeface="Comic Sans MS" panose="030F0702030302020204" pitchFamily="66" charset="0"/>
              </a:defRPr>
            </a:lvl5pPr>
            <a:lvl6pPr marL="2514600" indent="-228600" defTabSz="932180" eaLnBrk="0" fontAlgn="base" hangingPunct="0">
              <a:spcBef>
                <a:spcPct val="0"/>
              </a:spcBef>
              <a:spcAft>
                <a:spcPct val="0"/>
              </a:spcAft>
              <a:defRPr sz="1600">
                <a:solidFill>
                  <a:schemeClr val="tx1"/>
                </a:solidFill>
                <a:latin typeface="Comic Sans MS" panose="030F0702030302020204" pitchFamily="66" charset="0"/>
              </a:defRPr>
            </a:lvl6pPr>
            <a:lvl7pPr marL="2971800" indent="-228600" defTabSz="932180" eaLnBrk="0" fontAlgn="base" hangingPunct="0">
              <a:spcBef>
                <a:spcPct val="0"/>
              </a:spcBef>
              <a:spcAft>
                <a:spcPct val="0"/>
              </a:spcAft>
              <a:defRPr sz="1600">
                <a:solidFill>
                  <a:schemeClr val="tx1"/>
                </a:solidFill>
                <a:latin typeface="Comic Sans MS" panose="030F0702030302020204" pitchFamily="66" charset="0"/>
              </a:defRPr>
            </a:lvl7pPr>
            <a:lvl8pPr marL="3429000" indent="-228600" defTabSz="932180" eaLnBrk="0" fontAlgn="base" hangingPunct="0">
              <a:spcBef>
                <a:spcPct val="0"/>
              </a:spcBef>
              <a:spcAft>
                <a:spcPct val="0"/>
              </a:spcAft>
              <a:defRPr sz="1600">
                <a:solidFill>
                  <a:schemeClr val="tx1"/>
                </a:solidFill>
                <a:latin typeface="Comic Sans MS" panose="030F0702030302020204" pitchFamily="66" charset="0"/>
              </a:defRPr>
            </a:lvl8pPr>
            <a:lvl9pPr marL="3886200" indent="-228600" defTabSz="932180" eaLnBrk="0" fontAlgn="base" hangingPunct="0">
              <a:spcBef>
                <a:spcPct val="0"/>
              </a:spcBef>
              <a:spcAft>
                <a:spcPct val="0"/>
              </a:spcAft>
              <a:defRPr sz="1600">
                <a:solidFill>
                  <a:schemeClr val="tx1"/>
                </a:solidFill>
                <a:latin typeface="Comic Sans MS" panose="030F0702030302020204" pitchFamily="66" charset="0"/>
              </a:defRPr>
            </a:lvl9pPr>
          </a:lstStyle>
          <a:p>
            <a:fld id="{5E46E237-FC5E-448C-B589-5EE3A9E0DEDB}" type="slidenum">
              <a:rPr lang="en-US" altLang="en-US" sz="1200" smtClean="0">
                <a:latin typeface="Times New Roman" panose="02020603050405020304" pitchFamily="18" charset="0"/>
              </a:rPr>
            </a:fld>
            <a:endParaRPr lang="en-US" altLang="en-US" sz="1200">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ChangeArrowheads="1" noTextEdit="1"/>
          </p:cNvSpPr>
          <p:nvPr>
            <p:ph type="sldImg"/>
          </p:nvPr>
        </p:nvSpPr>
        <p:spPr/>
      </p:sp>
      <p:sp>
        <p:nvSpPr>
          <p:cNvPr id="174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Microsoft Windows operating systems have gone through an evolution of several major versions, starting from v.1.0, first introduced in mid-1993 to today's widely version, v.3.X in year 2000.</a:t>
            </a:r>
            <a:endParaRPr lang="en-US" altLang="en-US" dirty="0"/>
          </a:p>
        </p:txBody>
      </p:sp>
      <p:sp>
        <p:nvSpPr>
          <p:cNvPr id="174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180">
              <a:defRPr sz="1600">
                <a:solidFill>
                  <a:schemeClr val="tx1"/>
                </a:solidFill>
                <a:latin typeface="Comic Sans MS" panose="030F0702030302020204" pitchFamily="66" charset="0"/>
              </a:defRPr>
            </a:lvl1pPr>
            <a:lvl2pPr marL="742950" indent="-285750" defTabSz="932180">
              <a:defRPr sz="1600">
                <a:solidFill>
                  <a:schemeClr val="tx1"/>
                </a:solidFill>
                <a:latin typeface="Comic Sans MS" panose="030F0702030302020204" pitchFamily="66" charset="0"/>
              </a:defRPr>
            </a:lvl2pPr>
            <a:lvl3pPr marL="1143000" indent="-228600" defTabSz="932180">
              <a:defRPr sz="1600">
                <a:solidFill>
                  <a:schemeClr val="tx1"/>
                </a:solidFill>
                <a:latin typeface="Comic Sans MS" panose="030F0702030302020204" pitchFamily="66" charset="0"/>
              </a:defRPr>
            </a:lvl3pPr>
            <a:lvl4pPr marL="1600200" indent="-228600" defTabSz="932180">
              <a:defRPr sz="1600">
                <a:solidFill>
                  <a:schemeClr val="tx1"/>
                </a:solidFill>
                <a:latin typeface="Comic Sans MS" panose="030F0702030302020204" pitchFamily="66" charset="0"/>
              </a:defRPr>
            </a:lvl4pPr>
            <a:lvl5pPr marL="2057400" indent="-228600" defTabSz="932180">
              <a:defRPr sz="1600">
                <a:solidFill>
                  <a:schemeClr val="tx1"/>
                </a:solidFill>
                <a:latin typeface="Comic Sans MS" panose="030F0702030302020204" pitchFamily="66" charset="0"/>
              </a:defRPr>
            </a:lvl5pPr>
            <a:lvl6pPr marL="2514600" indent="-228600" defTabSz="932180" eaLnBrk="0" fontAlgn="base" hangingPunct="0">
              <a:spcBef>
                <a:spcPct val="0"/>
              </a:spcBef>
              <a:spcAft>
                <a:spcPct val="0"/>
              </a:spcAft>
              <a:defRPr sz="1600">
                <a:solidFill>
                  <a:schemeClr val="tx1"/>
                </a:solidFill>
                <a:latin typeface="Comic Sans MS" panose="030F0702030302020204" pitchFamily="66" charset="0"/>
              </a:defRPr>
            </a:lvl6pPr>
            <a:lvl7pPr marL="2971800" indent="-228600" defTabSz="932180" eaLnBrk="0" fontAlgn="base" hangingPunct="0">
              <a:spcBef>
                <a:spcPct val="0"/>
              </a:spcBef>
              <a:spcAft>
                <a:spcPct val="0"/>
              </a:spcAft>
              <a:defRPr sz="1600">
                <a:solidFill>
                  <a:schemeClr val="tx1"/>
                </a:solidFill>
                <a:latin typeface="Comic Sans MS" panose="030F0702030302020204" pitchFamily="66" charset="0"/>
              </a:defRPr>
            </a:lvl7pPr>
            <a:lvl8pPr marL="3429000" indent="-228600" defTabSz="932180" eaLnBrk="0" fontAlgn="base" hangingPunct="0">
              <a:spcBef>
                <a:spcPct val="0"/>
              </a:spcBef>
              <a:spcAft>
                <a:spcPct val="0"/>
              </a:spcAft>
              <a:defRPr sz="1600">
                <a:solidFill>
                  <a:schemeClr val="tx1"/>
                </a:solidFill>
                <a:latin typeface="Comic Sans MS" panose="030F0702030302020204" pitchFamily="66" charset="0"/>
              </a:defRPr>
            </a:lvl8pPr>
            <a:lvl9pPr marL="3886200" indent="-228600" defTabSz="932180" eaLnBrk="0" fontAlgn="base" hangingPunct="0">
              <a:spcBef>
                <a:spcPct val="0"/>
              </a:spcBef>
              <a:spcAft>
                <a:spcPct val="0"/>
              </a:spcAft>
              <a:defRPr sz="1600">
                <a:solidFill>
                  <a:schemeClr val="tx1"/>
                </a:solidFill>
                <a:latin typeface="Comic Sans MS" panose="030F0702030302020204" pitchFamily="66" charset="0"/>
              </a:defRPr>
            </a:lvl9pPr>
          </a:lstStyle>
          <a:p>
            <a:fld id="{5E46E237-FC5E-448C-B589-5EE3A9E0DEDB}" type="slidenum">
              <a:rPr lang="en-US" altLang="en-US" sz="1200" smtClean="0">
                <a:latin typeface="Times New Roman" panose="02020603050405020304" pitchFamily="18" charset="0"/>
              </a:rPr>
            </a:fld>
            <a:endParaRPr lang="en-US" altLang="en-US" sz="1200">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look at Linux Forensics.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For Linux Forensics, we will be focusing on two topics, </a:t>
            </a:r>
            <a:endParaRPr lang="en-US" dirty="0"/>
          </a:p>
          <a:p>
            <a:r>
              <a:rPr lang="en-US" dirty="0"/>
              <a:t>Command history </a:t>
            </a:r>
            <a:endParaRPr lang="en-US" dirty="0"/>
          </a:p>
          <a:p>
            <a:r>
              <a:rPr lang="en-US" dirty="0"/>
              <a:t>Linux Logging</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Operating Systems maintain a command history for each user account.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dirty="0">
                <a:latin typeface="Times New Roman" panose="02020603050405020304" pitchFamily="18" charset="0"/>
                <a:cs typeface="Times New Roman" panose="02020603050405020304" pitchFamily="18" charset="0"/>
              </a:rPr>
              <a:t>Linux keeps command history across multiple sessions. For example, the bash shell maintains a history of the commands you entered.</a:t>
            </a:r>
            <a:endParaRPr lang="en-US"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latin typeface="Times New Roman" panose="02020603050405020304" pitchFamily="18" charset="0"/>
                <a:cs typeface="Times New Roman" panose="02020603050405020304" pitchFamily="18" charset="0"/>
              </a:rPr>
              <a:t>The command history is stored in a file, specified by an environment variable “</a:t>
            </a:r>
            <a:r>
              <a:rPr lang="en-US" b="1" kern="0" dirty="0">
                <a:latin typeface="Times New Roman" panose="02020603050405020304" pitchFamily="18" charset="0"/>
                <a:cs typeface="Times New Roman" panose="02020603050405020304" pitchFamily="18" charset="0"/>
              </a:rPr>
              <a:t>HISTFILE</a:t>
            </a:r>
            <a:r>
              <a:rPr lang="en-US" kern="0" dirty="0">
                <a:latin typeface="Times New Roman" panose="02020603050405020304" pitchFamily="18" charset="0"/>
                <a:cs typeface="Times New Roman" panose="02020603050405020304" pitchFamily="18" charset="0"/>
              </a:rPr>
              <a:t>”. </a:t>
            </a:r>
            <a:endParaRPr lang="en-US"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latin typeface="Times New Roman" panose="02020603050405020304" pitchFamily="18" charset="0"/>
                <a:cs typeface="Times New Roman" panose="02020603050405020304" pitchFamily="18" charset="0"/>
              </a:rPr>
              <a:t>The maximum number of commands that it will save depends on the value of this environment variable “</a:t>
            </a:r>
            <a:r>
              <a:rPr lang="en-US" b="1" kern="0" dirty="0">
                <a:latin typeface="Times New Roman" panose="02020603050405020304" pitchFamily="18" charset="0"/>
                <a:cs typeface="Times New Roman" panose="02020603050405020304" pitchFamily="18" charset="0"/>
              </a:rPr>
              <a:t>HISTSIZE</a:t>
            </a:r>
            <a:r>
              <a:rPr lang="en-US" kern="0" dirty="0">
                <a:latin typeface="Times New Roman" panose="02020603050405020304" pitchFamily="18" charset="0"/>
                <a:cs typeface="Times New Roman" panose="02020603050405020304" pitchFamily="18" charset="0"/>
              </a:rPr>
              <a:t>”</a:t>
            </a:r>
            <a:endParaRPr lang="en-US"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latin typeface="Times New Roman" panose="02020603050405020304" pitchFamily="18" charset="0"/>
                <a:cs typeface="Times New Roman" panose="02020603050405020304" pitchFamily="18" charset="0"/>
              </a:rPr>
              <a:t>To display the entire command history type: history</a:t>
            </a:r>
            <a:endParaRPr lang="en-US" kern="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kern="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it is not unusual that someone is looking for treasure in someone else's trash, also known as Dumpster diving.</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output of the </a:t>
            </a:r>
            <a:r>
              <a:rPr lang="en-US" kern="0" dirty="0">
                <a:latin typeface="Times New Roman" panose="02020603050405020304" pitchFamily="18" charset="0"/>
                <a:cs typeface="Times New Roman" panose="02020603050405020304" pitchFamily="18" charset="0"/>
              </a:rPr>
              <a:t>history command.</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Similar to Windows Event Logs, in an event of a forensic investigation, system logs in Linux also serve as the primary source of evidence as the Linux operating system logs every system activities.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Therefore, it is crucial to analyze Linux system logs as well.</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However, different from Windows Event Logs, Linux offers logging by using the </a:t>
            </a:r>
            <a:r>
              <a:rPr lang="en-US" b="1" dirty="0"/>
              <a:t>syslog</a:t>
            </a:r>
            <a:r>
              <a:rPr lang="en-US" dirty="0"/>
              <a:t> utility, and the detail in the logs is configurable.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[click]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Obviously, we </a:t>
            </a:r>
            <a:r>
              <a:rPr lang="en-US" sz="1200" b="1" kern="1200"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mn-cs"/>
              </a:rPr>
              <a:t>need to how Syslog is configured!</a:t>
            </a:r>
            <a:endParaRPr lang="en-US" sz="1200" kern="1200" dirty="0">
              <a:solidFill>
                <a:schemeClr val="tx1"/>
              </a:solidFill>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from Windows Event Logs, Syslog is a standard, Widely used in UNIX/Linux and Cisco</a:t>
            </a:r>
            <a:endParaRPr lang="en-US" dirty="0"/>
          </a:p>
          <a:p>
            <a:r>
              <a:rPr lang="en-US" dirty="0"/>
              <a:t>There are two key functions</a:t>
            </a:r>
            <a:endParaRPr lang="en-US" dirty="0"/>
          </a:p>
          <a:p>
            <a:r>
              <a:rPr lang="en-US" dirty="0"/>
              <a:t>Provides a logging facility for programs/Linux system</a:t>
            </a:r>
            <a:endParaRPr lang="en-US" dirty="0"/>
          </a:p>
          <a:p>
            <a:r>
              <a:rPr lang="en-US" dirty="0"/>
              <a:t>Give administrators control over logging</a:t>
            </a:r>
            <a:endParaRPr lang="en-US" dirty="0"/>
          </a:p>
          <a:p>
            <a:r>
              <a:rPr lang="en-US" dirty="0"/>
              <a:t>It is very flexible</a:t>
            </a:r>
            <a:endParaRPr lang="en-US" dirty="0"/>
          </a:p>
          <a:p>
            <a:r>
              <a:rPr lang="en-US" dirty="0"/>
              <a:t>Allowing messages to be sorted and prioritized</a:t>
            </a:r>
            <a:endParaRPr lang="en-US" dirty="0"/>
          </a:p>
          <a:p>
            <a:r>
              <a:rPr lang="en-US" dirty="0"/>
              <a:t>Messages can be routed to various destinations, including Log files, Console, and Remote hosts for centralized network logging</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You can also forward Windows Event Log messages to a Syslog Server! However, Windows OS does not natively support sending event log data to a Syslog server. So </a:t>
            </a:r>
            <a:r>
              <a:rPr lang="en-US" b="0" dirty="0"/>
              <a:t>you will need to install a third-party application, for example, Event Log Forwarder for Windows from SolarWinds.</a:t>
            </a:r>
            <a:endParaRPr lang="en-US" b="0" dirty="0"/>
          </a:p>
          <a:p>
            <a:r>
              <a:rPr lang="en-US" b="0" dirty="0"/>
              <a:t>Please note that there are many such free tools available now. I don’t </a:t>
            </a:r>
            <a:r>
              <a:rPr lang="en-US" sz="1200" b="0" i="0" kern="1200" dirty="0">
                <a:solidFill>
                  <a:schemeClr val="tx1"/>
                </a:solidFill>
                <a:effectLst/>
                <a:latin typeface="Times New Roman" panose="02020603050405020304" pitchFamily="18" charset="0"/>
                <a:ea typeface="+mn-ea"/>
                <a:cs typeface="+mn-cs"/>
              </a:rPr>
              <a:t>endorse this software application.</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So you know you can configure syslog in Linux to store the logs anywhere you want. It provides you with great flexibilities, which is good for us. However, the bad thing is if we want to analyze the logs in Linux, and we will also </a:t>
            </a:r>
            <a:r>
              <a:rPr lang="en-CA" sz="1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have to figure out how </a:t>
            </a:r>
            <a:r>
              <a:rPr lang="en-CA" sz="1200" b="1" dirty="0" err="1">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syslogd</a:t>
            </a:r>
            <a:r>
              <a:rPr lang="en-CA" sz="1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has been configured. So we can know the location of the system logs. </a:t>
            </a:r>
            <a:r>
              <a:rPr lang="en-CA" sz="1200" b="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other words, we have to understand how to configure syslog in Linux.</a:t>
            </a:r>
            <a:endParaRPr lang="en-US" sz="1200" b="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take a look at a specific syslog implementation, which is </a:t>
            </a:r>
            <a:r>
              <a:rPr lang="en-US" sz="1200" dirty="0" err="1">
                <a:latin typeface="Times New Roman" panose="02020603050405020304" pitchFamily="18" charset="0"/>
                <a:cs typeface="Times New Roman" panose="02020603050405020304" pitchFamily="18" charset="0"/>
              </a:rPr>
              <a:t>rsyslog</a:t>
            </a:r>
            <a:r>
              <a:rPr lang="en-US" sz="1200" dirty="0">
                <a:latin typeface="Times New Roman" panose="02020603050405020304" pitchFamily="18" charset="0"/>
                <a:cs typeface="Times New Roman" panose="02020603050405020304" pitchFamily="18" charset="0"/>
              </a:rPr>
              <a:t>, an enhanced syslog program for Linux and Unix.</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It involves three important components:</a:t>
            </a:r>
            <a:endParaRPr lang="en-US" sz="1200" dirty="0">
              <a:latin typeface="Times New Roman" panose="02020603050405020304" pitchFamily="18" charset="0"/>
              <a:cs typeface="Times New Roman" panose="02020603050405020304" pitchFamily="18" charset="0"/>
            </a:endParaRPr>
          </a:p>
          <a:p>
            <a:pPr lvl="0">
              <a:defRPr/>
            </a:pPr>
            <a:r>
              <a:rPr lang="en-US" altLang="zh-CN" sz="1200"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Syslog Daemon</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rPr>
              <a:t> – The </a:t>
            </a:r>
            <a:r>
              <a:rPr lang="en-US" altLang="zh-CN" sz="1200" b="1" kern="0" dirty="0" err="1">
                <a:latin typeface="Times New Roman" panose="02020603050405020304" pitchFamily="18" charset="0"/>
                <a:ea typeface="宋体" panose="02010600030101010101" pitchFamily="2" charset="-122"/>
                <a:cs typeface="Times New Roman" panose="02020603050405020304" pitchFamily="18" charset="0"/>
              </a:rPr>
              <a:t>rsyslogd</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logging daemon (also known as background processes), which is a Linux or UNIX program that runs in the background. In Linux, almost all daemons have names that end with the letter "d". Therefore, the </a:t>
            </a:r>
            <a:r>
              <a:rPr lang="en-US" altLang="zh-CN" sz="1200" b="0"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Syslog Daemon is named </a:t>
            </a:r>
            <a:r>
              <a:rPr lang="en-US" altLang="zh-CN" sz="1200" b="1" kern="0" dirty="0" err="1">
                <a:latin typeface="Times New Roman" panose="02020603050405020304" pitchFamily="18" charset="0"/>
                <a:ea typeface="宋体" panose="02010600030101010101" pitchFamily="2" charset="-122"/>
                <a:cs typeface="Times New Roman" panose="02020603050405020304" pitchFamily="18" charset="0"/>
              </a:rPr>
              <a:t>rsyslogd</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kern="0" dirty="0">
                <a:latin typeface="Times New Roman" panose="02020603050405020304" pitchFamily="18" charset="0"/>
                <a:ea typeface="宋体" panose="02010600030101010101" pitchFamily="2" charset="-122"/>
                <a:cs typeface="Times New Roman" panose="02020603050405020304" pitchFamily="18" charset="0"/>
              </a:rPr>
              <a:t>Linux often start daemons at boot time</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r>
              <a:rPr lang="en-US" altLang="zh-CN" sz="1200" b="0" kern="0" dirty="0" err="1">
                <a:latin typeface="Times New Roman" panose="02020603050405020304" pitchFamily="18" charset="0"/>
                <a:ea typeface="宋体" panose="02010600030101010101" pitchFamily="2" charset="-122"/>
                <a:cs typeface="Times New Roman" panose="02020603050405020304" pitchFamily="18" charset="0"/>
              </a:rPr>
              <a:t>Rsyslogd</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 has a </a:t>
            </a:r>
            <a:r>
              <a:rPr lang="en-US" altLang="zh-CN" sz="1200" b="1" kern="0" dirty="0">
                <a:latin typeface="Times New Roman" panose="02020603050405020304" pitchFamily="18" charset="0"/>
                <a:ea typeface="宋体" panose="02010600030101010101" pitchFamily="2" charset="-122"/>
                <a:cs typeface="Times New Roman" panose="02020603050405020304" pitchFamily="18" charset="0"/>
              </a:rPr>
              <a:t>configuration file</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kern="0" dirty="0" err="1">
                <a:latin typeface="Times New Roman" panose="02020603050405020304" pitchFamily="18" charset="0"/>
                <a:ea typeface="宋体" panose="02010600030101010101" pitchFamily="2" charset="-122"/>
                <a:cs typeface="Times New Roman" panose="02020603050405020304" pitchFamily="18" charset="0"/>
              </a:rPr>
              <a:t>etc</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kern="0" dirty="0" err="1">
                <a:latin typeface="Times New Roman" panose="02020603050405020304" pitchFamily="18" charset="0"/>
                <a:ea typeface="宋体" panose="02010600030101010101" pitchFamily="2" charset="-122"/>
                <a:cs typeface="Times New Roman" panose="02020603050405020304" pitchFamily="18" charset="0"/>
              </a:rPr>
              <a:t>rsyslog.conf</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 which controls what gets logged and where it goes.</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In syslog, you need to define Log repository, i.e., where the log is stored. Possible log repository includes </a:t>
            </a:r>
            <a:r>
              <a:rPr lang="en-US" dirty="0"/>
              <a:t>Log files, Console, and Remote hosts for centralized network logging</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 </a:t>
            </a:r>
            <a:r>
              <a:rPr lang="en-US" altLang="zh-CN" sz="1200" b="1" kern="0" dirty="0">
                <a:latin typeface="Times New Roman" panose="02020603050405020304" pitchFamily="18" charset="0"/>
                <a:ea typeface="宋体" panose="02010600030101010101" pitchFamily="2" charset="-122"/>
                <a:cs typeface="Times New Roman" panose="02020603050405020304" pitchFamily="18" charset="0"/>
              </a:rPr>
              <a:t>configuration file</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0" kern="0" dirty="0" err="1">
                <a:latin typeface="Times New Roman" panose="02020603050405020304" pitchFamily="18" charset="0"/>
                <a:ea typeface="宋体" panose="02010600030101010101" pitchFamily="2" charset="-122"/>
                <a:cs typeface="Times New Roman" panose="02020603050405020304" pitchFamily="18" charset="0"/>
              </a:rPr>
              <a:t>etc</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b="0" kern="0" dirty="0" err="1">
                <a:latin typeface="Times New Roman" panose="02020603050405020304" pitchFamily="18" charset="0"/>
                <a:ea typeface="宋体" panose="02010600030101010101" pitchFamily="2" charset="-122"/>
                <a:cs typeface="Times New Roman" panose="02020603050405020304" pitchFamily="18" charset="0"/>
              </a:rPr>
              <a:t>rsyslog.conf</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 c</a:t>
            </a:r>
            <a:r>
              <a:rPr lang="en-US" altLang="zh-CN" sz="1200" kern="0" dirty="0">
                <a:latin typeface="Times New Roman" panose="02020603050405020304" pitchFamily="18" charset="0"/>
                <a:ea typeface="宋体" panose="02010600030101010101" pitchFamily="2" charset="-122"/>
                <a:cs typeface="Times New Roman" panose="02020603050405020304" pitchFamily="18" charset="0"/>
              </a:rPr>
              <a:t>ontrols how syslog Daemon handles messages.</a:t>
            </a:r>
            <a:endParaRPr lang="en-US" altLang="zh-CN" sz="120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It is a text file, and every line in this file is called a rule. </a:t>
            </a:r>
            <a:r>
              <a:rPr lang="en-US" altLang="zh-CN" sz="1200" b="1" kern="0" dirty="0">
                <a:latin typeface="Times New Roman" panose="02020603050405020304" pitchFamily="18" charset="0"/>
                <a:ea typeface="宋体" panose="02010600030101010101" pitchFamily="2" charset="-122"/>
                <a:cs typeface="Times New Roman" panose="02020603050405020304" pitchFamily="18" charset="0"/>
              </a:rPr>
              <a:t>Each line or rule has the following format</a:t>
            </a:r>
            <a:endParaRPr lang="en-US" altLang="zh-CN" sz="1200" b="1"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selector &lt;Tab&gt; action</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Specifically, the selector selects what logs will be recorded and saved, whereas the action describes how logs will be saved. </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Also, it is worth mentioning here that selector and action are separated by a TAB character, not a whitespace character.</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The “selector” has the following format</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err="1">
                <a:latin typeface="Times New Roman" panose="02020603050405020304" pitchFamily="18" charset="0"/>
                <a:ea typeface="宋体" panose="02010600030101010101" pitchFamily="2" charset="-122"/>
                <a:cs typeface="Times New Roman" panose="02020603050405020304" pitchFamily="18" charset="0"/>
              </a:rPr>
              <a:t>facility.priority</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where facility indicates the program sending the message or whose log and priority indicates the severity level of the message or what log.</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As mentioned in the previous slide, </a:t>
            </a:r>
            <a:r>
              <a:rPr lang="en-US" sz="1200" b="0" kern="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he “selector” has two parts, facility and priority.</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Special values can be used in a selector, for example, * means all possible values, and none for no values;</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Multiple facilities with the same priority can be separated by commas;</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Multiple selectors with the same action can be combined with a semicolon; </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0" kern="0" dirty="0">
                <a:latin typeface="Times New Roman" panose="02020603050405020304" pitchFamily="18" charset="0"/>
                <a:ea typeface="宋体" panose="02010600030101010101" pitchFamily="2" charset="-122"/>
                <a:cs typeface="Times New Roman" panose="02020603050405020304" pitchFamily="18" charset="0"/>
              </a:rPr>
              <a:t>Message is logged if its priority is at least as severe as the priority specified.</a:t>
            </a:r>
            <a:endParaRPr lang="en-US" altLang="zh-CN" sz="1200" b="0" kern="0" dirty="0">
              <a:latin typeface="Times New Roman" panose="02020603050405020304" pitchFamily="18" charset="0"/>
              <a:ea typeface="宋体"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5" name="Rectangle 1"/>
          <p:cNvSpPr>
            <a:spLocks noGrp="1" noRot="1" noChangeAspect="1" noChangeArrowheads="1" noTextEdit="1"/>
          </p:cNvSpPr>
          <p:nvPr>
            <p:ph type="sldImg"/>
          </p:nvPr>
        </p:nvSpPr>
        <p:spPr bwMode="auto">
          <a:xfrm>
            <a:off x="1362075" y="893763"/>
            <a:ext cx="4286250" cy="3216275"/>
          </a:xfrm>
          <a:prstGeom prst="rect">
            <a:avLst/>
          </a:prstGeom>
          <a:solidFill>
            <a:srgbClr val="FFFFFF"/>
          </a:solidFill>
          <a:ln>
            <a:solidFill>
              <a:srgbClr val="000000"/>
            </a:solidFill>
            <a:miter lim="800000"/>
          </a:ln>
        </p:spPr>
      </p:sp>
      <p:sp>
        <p:nvSpPr>
          <p:cNvPr id="16386" name="Rectangle 2"/>
          <p:cNvSpPr txBox="1">
            <a:spLocks noGrp="1" noChangeArrowheads="1"/>
          </p:cNvSpPr>
          <p:nvPr>
            <p:ph type="body" idx="1"/>
          </p:nvPr>
        </p:nvSpPr>
        <p:spPr bwMode="auto">
          <a:xfrm>
            <a:off x="1085435" y="4422519"/>
            <a:ext cx="4845424" cy="3572247"/>
          </a:xfrm>
          <a:prstGeom prst="rect">
            <a:avLst/>
          </a:prstGeom>
          <a:noFill/>
          <a:ln>
            <a:miter lim="800000"/>
          </a:ln>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This able shows </a:t>
            </a:r>
            <a:r>
              <a:rPr lang="en-US" sz="1200" dirty="0">
                <a:latin typeface="Times New Roman" panose="02020603050405020304" pitchFamily="18" charset="0"/>
                <a:cs typeface="Times New Roman" panose="02020603050405020304" pitchFamily="18" charset="0"/>
              </a:rPr>
              <a:t>some common predefined syslog facilities.</a:t>
            </a:r>
            <a:endParaRPr lang="en-CA" sz="1200"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5" name="Rectangle 1"/>
          <p:cNvSpPr>
            <a:spLocks noGrp="1" noRot="1" noChangeAspect="1" noChangeArrowheads="1" noTextEdit="1"/>
          </p:cNvSpPr>
          <p:nvPr>
            <p:ph type="sldImg"/>
          </p:nvPr>
        </p:nvSpPr>
        <p:spPr bwMode="auto">
          <a:xfrm>
            <a:off x="1362075" y="893763"/>
            <a:ext cx="4286250" cy="3216275"/>
          </a:xfrm>
          <a:prstGeom prst="rect">
            <a:avLst/>
          </a:prstGeom>
          <a:solidFill>
            <a:srgbClr val="FFFFFF"/>
          </a:solidFill>
          <a:ln>
            <a:solidFill>
              <a:srgbClr val="000000"/>
            </a:solidFill>
            <a:miter lim="800000"/>
          </a:ln>
        </p:spPr>
      </p:sp>
      <p:sp>
        <p:nvSpPr>
          <p:cNvPr id="16386" name="Rectangle 2"/>
          <p:cNvSpPr txBox="1">
            <a:spLocks noGrp="1" noChangeArrowheads="1"/>
          </p:cNvSpPr>
          <p:nvPr>
            <p:ph type="body" idx="1"/>
          </p:nvPr>
        </p:nvSpPr>
        <p:spPr bwMode="auto">
          <a:xfrm>
            <a:off x="1085435" y="4422519"/>
            <a:ext cx="4845424" cy="3572247"/>
          </a:xfrm>
          <a:prstGeom prst="rect">
            <a:avLst/>
          </a:prstGeom>
          <a:noFill/>
          <a:ln>
            <a:miter lim="800000"/>
          </a:ln>
        </p:spPr>
        <p:txBody>
          <a:bodyPr wrap="none" anchor="ctr"/>
          <a:lstStyle/>
          <a:p>
            <a:r>
              <a:rPr lang="en-US" dirty="0"/>
              <a:t>This able shows </a:t>
            </a:r>
            <a:r>
              <a:rPr lang="en-US" sz="1200" dirty="0">
                <a:latin typeface="Times New Roman" panose="02020603050405020304" pitchFamily="18" charset="0"/>
                <a:cs typeface="Times New Roman" panose="02020603050405020304" pitchFamily="18" charset="0"/>
              </a:rPr>
              <a:t>some common predefined syslog priority levels.</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C20A6E7-7DE0-4D93-BA11-C1840C829E70}"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11E7E82-96AE-4C47-B5C6-4E4AADD33C69}"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E5D86978-CD24-4A2A-BC96-DBE50B3A65BD}"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8927B82-1D0F-4327-8B0B-C89A5DDD69C6}"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495800" y="1600200"/>
            <a:ext cx="3810000" cy="22479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495800" y="4000500"/>
            <a:ext cx="3810000" cy="22479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zh-CN" altLang="en-US"/>
          </a:p>
        </p:txBody>
      </p:sp>
      <p:sp>
        <p:nvSpPr>
          <p:cNvPr id="8" name="Rectangle 6"/>
          <p:cNvSpPr>
            <a:spLocks noGrp="1" noChangeArrowheads="1"/>
          </p:cNvSpPr>
          <p:nvPr>
            <p:ph type="sldNum" sz="quarter" idx="12"/>
          </p:nvPr>
        </p:nvSpPr>
        <p:spPr/>
        <p:txBody>
          <a:bodyPr/>
          <a:lstStyle>
            <a:lvl1pPr>
              <a:defRPr/>
            </a:lvl1pPr>
          </a:lstStyle>
          <a:p>
            <a:pPr>
              <a:defRPr/>
            </a:pPr>
            <a:fld id="{AC8D2FC0-C7CA-45B1-A849-3A7637DEE9A6}" type="slidenum">
              <a:rPr lang="zh-CN" altLang="en-US"/>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ClipArt Placeholder 2"/>
          <p:cNvSpPr>
            <a:spLocks noGrp="1"/>
          </p:cNvSpPr>
          <p:nvPr>
            <p:ph type="clipArt" sz="half" idx="1"/>
          </p:nvPr>
        </p:nvSpPr>
        <p:spPr>
          <a:xfrm>
            <a:off x="533400" y="1600200"/>
            <a:ext cx="3810000" cy="4648200"/>
          </a:xfrm>
        </p:spPr>
        <p:txBody>
          <a:bodyPr/>
          <a:lstStyle/>
          <a:p>
            <a:pPr lvl="0"/>
            <a:endParaRPr lang="en-CA" noProof="0"/>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9E377073-D518-4144-B8D1-FEA7A466417B}" type="slidenum">
              <a:rPr lang="zh-CN" alt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228600"/>
            <a:ext cx="7772400" cy="6019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r>
              <a:rPr lang="en-US"/>
              <a:t>Network Security</a:t>
            </a:r>
            <a:endParaRPr lang="en-US"/>
          </a:p>
        </p:txBody>
      </p:sp>
      <p:sp>
        <p:nvSpPr>
          <p:cNvPr id="5" name="Slide Number Placeholder 4"/>
          <p:cNvSpPr>
            <a:spLocks noGrp="1"/>
          </p:cNvSpPr>
          <p:nvPr>
            <p:ph type="sldNum" sz="quarter" idx="12"/>
          </p:nvPr>
        </p:nvSpPr>
        <p:spPr/>
        <p:txBody>
          <a:bodyPr/>
          <a:lstStyle>
            <a:lvl1pPr>
              <a:defRPr/>
            </a:lvl1pPr>
          </a:lstStyle>
          <a:p>
            <a:pPr>
              <a:defRPr/>
            </a:pPr>
            <a:fld id="{1B6C148D-A780-45FC-BFCE-5F62921F7EFC}"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US"/>
          </a:p>
        </p:txBody>
      </p:sp>
      <p:sp>
        <p:nvSpPr>
          <p:cNvPr id="3" name="Table Placeholder 2"/>
          <p:cNvSpPr>
            <a:spLocks noGrp="1"/>
          </p:cNvSpPr>
          <p:nvPr>
            <p:ph type="tbl" idx="1"/>
          </p:nvPr>
        </p:nvSpPr>
        <p:spPr>
          <a:xfrm>
            <a:off x="533400" y="1600200"/>
            <a:ext cx="7772400" cy="46482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9995E947-1E9C-4F79-A739-189A7621AB66}"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u="sng" dirty="0">
                <a:solidFill>
                  <a:schemeClr val="accent2"/>
                </a:solidFill>
                <a:latin typeface="+mj-lt"/>
                <a:ea typeface="宋体" panose="02010600030101010101" pitchFamily="2" charset="-122"/>
                <a:cs typeface="+mj-cs"/>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spcAft>
                <a:spcPts val="1200"/>
              </a:spcAft>
              <a:defRPr/>
            </a:lvl1pPr>
            <a:lvl2pPr>
              <a:spcAft>
                <a:spcPts val="600"/>
              </a:spcAft>
              <a:defRPr/>
            </a:lvl2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DEF4AB8-EBD9-4FDD-BB48-A030665EC33D}"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EC788446-1423-480A-BD9C-6F556E461345}"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DE39D7D4-2022-4416-A2A6-0A1F8ABA5A48}"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1165C153-5237-4D7A-A52B-8ADD9C274337}"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13A0E15B-98C7-4C5D-B587-B4528B5F6D00}"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FCC5876B-A3BC-48BF-9710-C9C11EEB7A36}"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F2378657-7B70-439E-8389-97653C359D73}"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4B58A9D5-2BE5-49B0-80D8-6497B37E9A98}"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533400" y="228600"/>
            <a:ext cx="7772400" cy="1143000"/>
          </a:xfrm>
          <a:prstGeom prst="rect">
            <a:avLst/>
          </a:prstGeom>
          <a:noFill/>
          <a:ln w="9525">
            <a:noFill/>
            <a:miter lim="800000"/>
          </a:ln>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6147" name="Rectangle 3"/>
          <p:cNvSpPr>
            <a:spLocks noGrp="1" noChangeArrowheads="1"/>
          </p:cNvSpPr>
          <p:nvPr>
            <p:ph type="body" idx="1"/>
          </p:nvPr>
        </p:nvSpPr>
        <p:spPr bwMode="auto">
          <a:xfrm>
            <a:off x="533400" y="1600200"/>
            <a:ext cx="7772400" cy="4648200"/>
          </a:xfrm>
          <a:prstGeom prst="rect">
            <a:avLst/>
          </a:prstGeom>
          <a:noFill/>
          <a:ln w="9525">
            <a:noFill/>
            <a:miter lim="800000"/>
          </a:ln>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400">
                <a:latin typeface="Times New Roman" panose="02020603050405020304" pitchFamily="18" charset="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400">
                <a:latin typeface="Times New Roman" panose="02020603050405020304" pitchFamily="18" charset="0"/>
                <a:ea typeface="宋体" panose="02010600030101010101" pitchFamily="2"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7994650" y="6400800"/>
            <a:ext cx="76835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400">
                <a:latin typeface="Times New Roman" panose="02020603050405020304" pitchFamily="18" charset="0"/>
                <a:ea typeface="宋体" panose="02010600030101010101" pitchFamily="2" charset="-122"/>
              </a:defRPr>
            </a:lvl1pPr>
          </a:lstStyle>
          <a:p>
            <a:pPr>
              <a:defRPr/>
            </a:pPr>
            <a:fld id="{C41502AA-7361-4411-868E-F494F4D0C113}"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anose="030F0702030302020204" pitchFamily="66" charset="0"/>
        </a:defRPr>
      </a:lvl5pPr>
      <a:lvl6pPr marL="457200" algn="l" rtl="0" eaLnBrk="0" fontAlgn="base" hangingPunct="0">
        <a:spcBef>
          <a:spcPct val="0"/>
        </a:spcBef>
        <a:spcAft>
          <a:spcPct val="0"/>
        </a:spcAft>
        <a:defRPr sz="4000" u="sng">
          <a:solidFill>
            <a:schemeClr val="accent2"/>
          </a:solidFill>
          <a:latin typeface="Comic Sans MS" panose="030F0702030302020204" pitchFamily="66" charset="0"/>
        </a:defRPr>
      </a:lvl6pPr>
      <a:lvl7pPr marL="914400" algn="l" rtl="0" eaLnBrk="0" fontAlgn="base" hangingPunct="0">
        <a:spcBef>
          <a:spcPct val="0"/>
        </a:spcBef>
        <a:spcAft>
          <a:spcPct val="0"/>
        </a:spcAft>
        <a:defRPr sz="4000" u="sng">
          <a:solidFill>
            <a:schemeClr val="accent2"/>
          </a:solidFill>
          <a:latin typeface="Comic Sans MS" panose="030F0702030302020204" pitchFamily="66" charset="0"/>
        </a:defRPr>
      </a:lvl7pPr>
      <a:lvl8pPr marL="1371600" algn="l" rtl="0" eaLnBrk="0" fontAlgn="base" hangingPunct="0">
        <a:spcBef>
          <a:spcPct val="0"/>
        </a:spcBef>
        <a:spcAft>
          <a:spcPct val="0"/>
        </a:spcAft>
        <a:defRPr sz="4000" u="sng">
          <a:solidFill>
            <a:schemeClr val="accent2"/>
          </a:solidFill>
          <a:latin typeface="Comic Sans MS" panose="030F0702030302020204" pitchFamily="66" charset="0"/>
        </a:defRPr>
      </a:lvl8pPr>
      <a:lvl9pPr marL="1828800" algn="l" rtl="0" eaLnBrk="0" fontAlgn="base" hangingPunct="0">
        <a:spcBef>
          <a:spcPct val="0"/>
        </a:spcBef>
        <a:spcAft>
          <a:spcPct val="0"/>
        </a:spcAft>
        <a:defRPr sz="4000" u="sng">
          <a:solidFill>
            <a:schemeClr val="accent2"/>
          </a:solidFill>
          <a:latin typeface="Comic Sans MS" panose="030F0702030302020204"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23.GIF"/></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102.xml"/><Relationship Id="rId3" Type="http://schemas.openxmlformats.org/officeDocument/2006/relationships/slideLayout" Target="../slideLayouts/slideLayout2.xml"/><Relationship Id="rId2" Type="http://schemas.openxmlformats.org/officeDocument/2006/relationships/image" Target="../media/image124.jpeg"/><Relationship Id="rId1" Type="http://schemas.openxmlformats.org/officeDocument/2006/relationships/image" Target="../media/image123.GIF"/></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25.png"/></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16.xml"/><Relationship Id="rId2" Type="http://schemas.openxmlformats.org/officeDocument/2006/relationships/image" Target="../media/image125.png"/><Relationship Id="rId1" Type="http://schemas.openxmlformats.org/officeDocument/2006/relationships/image" Target="../media/image126.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image" Target="../media/image12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hyperlink" Target="http://www.sciencephoto.com/media/200892/enlarge"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1.GIF"/></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5.xml"/><Relationship Id="rId2" Type="http://schemas.openxmlformats.org/officeDocument/2006/relationships/image" Target="../media/image34.jpeg"/><Relationship Id="rId1" Type="http://schemas.openxmlformats.org/officeDocument/2006/relationships/image" Target="../media/image33.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32.jpeg"/><Relationship Id="rId2" Type="http://schemas.openxmlformats.org/officeDocument/2006/relationships/image" Target="../media/image36.pn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9.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42.GI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5.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5.xml"/><Relationship Id="rId2" Type="http://schemas.openxmlformats.org/officeDocument/2006/relationships/image" Target="../media/image48.jpeg"/><Relationship Id="rId1"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5.xml"/><Relationship Id="rId2" Type="http://schemas.openxmlformats.org/officeDocument/2006/relationships/image" Target="../media/image50.jpeg"/><Relationship Id="rId1" Type="http://schemas.openxmlformats.org/officeDocument/2006/relationships/image" Target="../media/image49.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5.xml"/><Relationship Id="rId3" Type="http://schemas.openxmlformats.org/officeDocument/2006/relationships/image" Target="../media/image50.jpeg"/><Relationship Id="rId2" Type="http://schemas.openxmlformats.org/officeDocument/2006/relationships/image" Target="../media/image52.jpeg"/><Relationship Id="rId1" Type="http://schemas.openxmlformats.org/officeDocument/2006/relationships/image" Target="../media/image51.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5.xml"/><Relationship Id="rId1" Type="http://schemas.openxmlformats.org/officeDocument/2006/relationships/image" Target="../media/image50.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5.xml"/><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56.jpe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image" Target="../media/image56.jpeg"/><Relationship Id="rId2" Type="http://schemas.openxmlformats.org/officeDocument/2006/relationships/image" Target="../media/image59.pn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5.xml"/><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image" Target="../media/image22.png"/><Relationship Id="rId1"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68.png"/><Relationship Id="rId1" Type="http://schemas.openxmlformats.org/officeDocument/2006/relationships/image" Target="../media/image67.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2.xml"/><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image" Target="../media/image69.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3.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71.GI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hyperlink" Target="http://www.clker.com/clipart-2308.html" TargetMode="External"/></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80.png"/><Relationship Id="rId1" Type="http://schemas.openxmlformats.org/officeDocument/2006/relationships/image" Target="../media/image7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slideLayout" Target="../slideLayouts/slideLayout2.xml"/><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image" Target="../media/image88.jpeg"/></Relationships>
</file>

<file path=ppt/slides/_rels/slide81.xml.rels><?xml version="1.0" encoding="UTF-8" standalone="yes"?>
<Relationships xmlns="http://schemas.openxmlformats.org/package/2006/relationships"><Relationship Id="rId9" Type="http://schemas.openxmlformats.org/officeDocument/2006/relationships/notesSlide" Target="../notesSlides/notesSlide80.xml"/><Relationship Id="rId8" Type="http://schemas.openxmlformats.org/officeDocument/2006/relationships/slideLayout" Target="../slideLayouts/slideLayout1.xml"/><Relationship Id="rId7" Type="http://schemas.openxmlformats.org/officeDocument/2006/relationships/image" Target="../media/image95.jpeg"/><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hyperlink" Target="http://images.google.ca/imgres?imgurl=http://www.dean.clas.uconn.edu/csg/images/RD/client-step09-full.png&amp;imgrefurl=http://www.dean.clas.uconn.edu/csg/tutorials/remote_desktop-c.shtml&amp;h=496&amp;w=656&amp;sz=12&amp;hl=en&amp;start=4&amp;um=1&amp;usg=__uQo0MrQ2ioSvQXsoPV9-CzXtSzU=&amp;tbnid=tehZ1DAz1zkKNM:&amp;tbnh=104&amp;tbnw=138&amp;prev=/images?q=user+password&amp;um=1&amp;hl=en" TargetMode="External"/><Relationship Id="rId3" Type="http://schemas.openxmlformats.org/officeDocument/2006/relationships/image" Target="../media/image92.jpeg"/><Relationship Id="rId2" Type="http://schemas.openxmlformats.org/officeDocument/2006/relationships/hyperlink" Target="http://images.google.ca/imgres?imgurl=http://www.nwg.net/images/Anti-Virus.gif&amp;imgrefurl=http://little-engineers.blogspot.com/2008/01/antivirus-and-security-tips.html&amp;h=384&amp;w=512&amp;sz=5&amp;hl=en&amp;start=3&amp;usg=__C5O7PrGRD5aiWFGN6aqoHc5869s=&amp;tbnid=ophbsYRTBE14NM:&amp;tbnh=98&amp;tbnw=131&amp;prev=/images?q=anti-virus&amp;gbv=2&amp;hl=en" TargetMode="External"/><Relationship Id="rId1" Type="http://schemas.openxmlformats.org/officeDocument/2006/relationships/image" Target="../media/image91.jpe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jpeg"/></Relationships>
</file>

<file path=ppt/slides/_rels/slide8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1.png"/><Relationship Id="rId7" Type="http://schemas.openxmlformats.org/officeDocument/2006/relationships/image" Target="../media/image38.png"/><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1.jpeg"/><Relationship Id="rId3" Type="http://schemas.openxmlformats.org/officeDocument/2006/relationships/hyperlink" Target="http://images.google.ca/imgres?imgurl=http://www.e-atlantide.com/securite/logo/logo_snort.jpg&amp;imgrefurl=http://www.e-atlantide.com/securite/detection_intrusions.htm&amp;h=422&amp;w=900&amp;sz=26&amp;hl=en&amp;start=8&amp;tbnid=z5TWnrl5B8KmsM:&amp;tbnh=68&amp;tbnw=146&amp;prev=/images?q=snort&amp;gbv=2&amp;hl=en" TargetMode="External"/><Relationship Id="rId2" Type="http://schemas.openxmlformats.org/officeDocument/2006/relationships/image" Target="../media/image98.jpeg"/><Relationship Id="rId10" Type="http://schemas.openxmlformats.org/officeDocument/2006/relationships/notesSlide" Target="../notesSlides/notesSlide82.xml"/><Relationship Id="rId1" Type="http://schemas.openxmlformats.org/officeDocument/2006/relationships/hyperlink" Target="http://images.google.ca/imgres?imgurl=http://www.tseed.com/content/services/it_support/img_computer.gif&amp;imgrefurl=http://www.tseed.com/computer-repair.htm&amp;h=348&amp;w=380&amp;sz=52&amp;hl=en&amp;start=2&amp;tbnid=UaBA-sptKz7xCM:&amp;tbnh=113&amp;tbnw=123&amp;prev=/images?q=computer&amp;gbv=2&amp;hl=en" TargetMode="External"/></Relationships>
</file>

<file path=ppt/slides/_rels/slide84.xml.rels><?xml version="1.0" encoding="UTF-8" standalone="yes"?>
<Relationships xmlns="http://schemas.openxmlformats.org/package/2006/relationships"><Relationship Id="rId9" Type="http://schemas.openxmlformats.org/officeDocument/2006/relationships/image" Target="../media/image105.png"/><Relationship Id="rId8" Type="http://schemas.openxmlformats.org/officeDocument/2006/relationships/image" Target="../media/image104.jpeg"/><Relationship Id="rId7" Type="http://schemas.openxmlformats.org/officeDocument/2006/relationships/image" Target="../media/image103.png"/><Relationship Id="rId6" Type="http://schemas.openxmlformats.org/officeDocument/2006/relationships/image" Target="../media/image99.jpeg"/><Relationship Id="rId5" Type="http://schemas.openxmlformats.org/officeDocument/2006/relationships/image" Target="../media/image102.jpeg"/><Relationship Id="rId4" Type="http://schemas.openxmlformats.org/officeDocument/2006/relationships/image" Target="../media/image91.jpeg"/><Relationship Id="rId3" Type="http://schemas.openxmlformats.org/officeDocument/2006/relationships/hyperlink" Target="http://images.google.ca/imgres?imgurl=http://www.e-atlantide.com/securite/logo/logo_snort.jpg&amp;imgrefurl=http://www.e-atlantide.com/securite/detection_intrusions.htm&amp;h=422&amp;w=900&amp;sz=26&amp;hl=en&amp;start=8&amp;tbnid=z5TWnrl5B8KmsM:&amp;tbnh=68&amp;tbnw=146&amp;prev=/images?q=snort&amp;gbv=2&amp;hl=en" TargetMode="External"/><Relationship Id="rId2" Type="http://schemas.openxmlformats.org/officeDocument/2006/relationships/image" Target="../media/image98.jpeg"/><Relationship Id="rId11" Type="http://schemas.openxmlformats.org/officeDocument/2006/relationships/notesSlide" Target="../notesSlides/notesSlide83.xml"/><Relationship Id="rId10" Type="http://schemas.openxmlformats.org/officeDocument/2006/relationships/slideLayout" Target="../slideLayouts/slideLayout2.xml"/><Relationship Id="rId1" Type="http://schemas.openxmlformats.org/officeDocument/2006/relationships/hyperlink" Target="http://images.google.ca/imgres?imgurl=http://www.tseed.com/content/services/it_support/img_computer.gif&amp;imgrefurl=http://www.tseed.com/computer-repair.htm&amp;h=348&amp;w=380&amp;sz=52&amp;hl=en&amp;start=2&amp;tbnid=UaBA-sptKz7xCM:&amp;tbnh=113&amp;tbnw=123&amp;prev=/images?q=computer&amp;gbv=2&amp;hl=en" TargetMode="External"/></Relationships>
</file>

<file path=ppt/slides/_rels/slide85.xml.rels><?xml version="1.0" encoding="UTF-8" standalone="yes"?>
<Relationships xmlns="http://schemas.openxmlformats.org/package/2006/relationships"><Relationship Id="rId7" Type="http://schemas.openxmlformats.org/officeDocument/2006/relationships/notesSlide" Target="../notesSlides/notesSlide84.xml"/><Relationship Id="rId6"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jpeg"/></Relationships>
</file>

<file path=ppt/slides/_rels/slide86.xml.rels><?xml version="1.0" encoding="UTF-8" standalone="yes"?>
<Relationships xmlns="http://schemas.openxmlformats.org/package/2006/relationships"><Relationship Id="rId7" Type="http://schemas.openxmlformats.org/officeDocument/2006/relationships/notesSlide" Target="../notesSlides/notesSlide85.xml"/><Relationship Id="rId6" Type="http://schemas.openxmlformats.org/officeDocument/2006/relationships/slideLayout" Target="../slideLayouts/slideLayout6.xml"/><Relationship Id="rId5" Type="http://schemas.openxmlformats.org/officeDocument/2006/relationships/image" Target="../media/image114.jpeg"/><Relationship Id="rId4" Type="http://schemas.openxmlformats.org/officeDocument/2006/relationships/image" Target="../media/image113.png"/><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image" Target="../media/image106.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5.xml"/><Relationship Id="rId1" Type="http://schemas.openxmlformats.org/officeDocument/2006/relationships/image" Target="../media/image4.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slideLayout" Target="../slideLayouts/slideLayout2.xml"/><Relationship Id="rId3" Type="http://schemas.openxmlformats.org/officeDocument/2006/relationships/image" Target="../media/image116.png"/><Relationship Id="rId2" Type="http://schemas.openxmlformats.org/officeDocument/2006/relationships/image" Target="../media/image3.jpeg"/><Relationship Id="rId1" Type="http://schemas.openxmlformats.org/officeDocument/2006/relationships/image" Target="../media/image11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xml"/><Relationship Id="rId2" Type="http://schemas.openxmlformats.org/officeDocument/2006/relationships/image" Target="../media/image11.jpeg"/><Relationship Id="rId1" Type="http://schemas.openxmlformats.org/officeDocument/2006/relationships/hyperlink" Target="http://usedshreddingtrucks.com/news/dumpster-diving-industry/"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90.xml"/><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68.png"/><Relationship Id="rId2" Type="http://schemas.openxmlformats.org/officeDocument/2006/relationships/image" Target="../media/image117.jpeg"/><Relationship Id="rId1" Type="http://schemas.openxmlformats.org/officeDocument/2006/relationships/image" Target="../media/image11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5.xml"/><Relationship Id="rId1" Type="http://schemas.openxmlformats.org/officeDocument/2006/relationships/image" Target="../media/image3.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image" Target="../media/image118.GIF"/></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95.xml"/><Relationship Id="rId4" Type="http://schemas.openxmlformats.org/officeDocument/2006/relationships/slideLayout" Target="../slideLayouts/slideLayout1.xml"/><Relationship Id="rId3" Type="http://schemas.openxmlformats.org/officeDocument/2006/relationships/image" Target="../media/image120.png"/><Relationship Id="rId2" Type="http://schemas.openxmlformats.org/officeDocument/2006/relationships/image" Target="../media/image38.png"/><Relationship Id="rId1" Type="http://schemas.openxmlformats.org/officeDocument/2006/relationships/image" Target="../media/image119.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84200" y="914400"/>
            <a:ext cx="7975600" cy="1524000"/>
          </a:xfrm>
          <a:prstGeom prst="rect">
            <a:avLst/>
          </a:prstGeom>
          <a:noFill/>
          <a:ln w="9525">
            <a:noFill/>
            <a:miter lim="800000"/>
          </a:ln>
        </p:spPr>
        <p:txBody>
          <a:bodyPr anchor="ctr"/>
          <a:lstStyle/>
          <a:p>
            <a:pPr algn="ctr">
              <a:defRPr/>
            </a:pPr>
            <a:r>
              <a:rPr lang="en-US" sz="54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Operating System (OS) Forensics</a:t>
            </a:r>
            <a:endParaRPr lang="en-US" sz="54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宋体" panose="02010600030101010101" pitchFamily="2" charset="-122"/>
              </a:rPr>
            </a:fld>
            <a:endParaRPr lang="en-US" altLang="zh-CN" sz="1400">
              <a:ea typeface="宋体" panose="02010600030101010101" pitchFamily="2" charset="-122"/>
            </a:endParaRPr>
          </a:p>
        </p:txBody>
      </p:sp>
      <p:pic>
        <p:nvPicPr>
          <p:cNvPr id="2050" name="Picture 2" descr="http://thingsfinder.com/files/img/1/37/G_8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2801" y="2601913"/>
            <a:ext cx="2362200" cy="236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615CDB86-7930-4F2E-93DC-A1031B0DF980}" type="slidenum">
              <a:rPr lang="en-US" smtClean="0"/>
            </a:fld>
            <a:endParaRPr lang="en-US"/>
          </a:p>
        </p:txBody>
      </p:sp>
      <p:sp>
        <p:nvSpPr>
          <p:cNvPr id="6" name="Title 1"/>
          <p:cNvSpPr txBox="1"/>
          <p:nvPr/>
        </p:nvSpPr>
        <p:spPr bwMode="auto">
          <a:xfrm>
            <a:off x="114300" y="95250"/>
            <a:ext cx="8534400" cy="838200"/>
          </a:xfrm>
          <a:prstGeom prst="rect">
            <a:avLst/>
          </a:prstGeom>
          <a:noFill/>
          <a:ln w="9525">
            <a:noFill/>
            <a:miter lim="800000"/>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a:t>
            </a: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r>
              <a:rPr lang="en-US" dirty="0">
                <a:latin typeface="Times New Roman" panose="02020603050405020304" pitchFamily="18" charset="0"/>
                <a:cs typeface="Times New Roman" panose="02020603050405020304" pitchFamily="18" charset="0"/>
              </a:rPr>
              <a:t> </a:t>
            </a:r>
            <a:endParaRPr lang="en-CA"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itle 3"/>
          <p:cNvSpPr txBox="1"/>
          <p:nvPr/>
        </p:nvSpPr>
        <p:spPr>
          <a:xfrm>
            <a:off x="438150" y="5562600"/>
            <a:ext cx="8191500" cy="1219200"/>
          </a:xfrm>
          <a:prstGeom prst="rect">
            <a:avLst/>
          </a:prstGeom>
        </p:spPr>
        <p:txBody>
          <a:bodyPr/>
          <a:lstStyle/>
          <a:p>
            <a:pPr algn="just">
              <a:defRPr/>
            </a:pPr>
            <a:r>
              <a:rPr lang="en-CA" sz="2800" b="1" kern="0" dirty="0">
                <a:solidFill>
                  <a:srgbClr val="FF0000"/>
                </a:solidFill>
                <a:latin typeface="Times New Roman" panose="02020603050405020304" pitchFamily="18" charset="0"/>
                <a:ea typeface="+mj-ea"/>
                <a:cs typeface="Times New Roman" panose="02020603050405020304" pitchFamily="18" charset="0"/>
              </a:rPr>
              <a:t>Think Deleted Data Are Gone Forever?</a:t>
            </a:r>
            <a:endParaRPr lang="en-CA" sz="2800" b="1" kern="0" dirty="0">
              <a:solidFill>
                <a:srgbClr val="FF0000"/>
              </a:solidFill>
              <a:latin typeface="Times New Roman" panose="02020603050405020304" pitchFamily="18" charset="0"/>
              <a:ea typeface="+mj-ea"/>
              <a:cs typeface="Times New Roman" panose="02020603050405020304" pitchFamily="18" charset="0"/>
            </a:endParaRPr>
          </a:p>
          <a:p>
            <a:pPr algn="r">
              <a:defRPr/>
            </a:pPr>
            <a:r>
              <a:rPr lang="en-CA" sz="2800" b="1" kern="0" dirty="0">
                <a:solidFill>
                  <a:srgbClr val="FF0000"/>
                </a:solidFill>
                <a:latin typeface="Times New Roman" panose="02020603050405020304" pitchFamily="18" charset="0"/>
                <a:ea typeface="+mj-ea"/>
                <a:cs typeface="Times New Roman" panose="02020603050405020304" pitchFamily="18" charset="0"/>
              </a:rPr>
              <a:t>Think Again!</a:t>
            </a:r>
            <a:endParaRPr lang="en-CA" sz="2800" b="1" kern="0" dirty="0">
              <a:solidFill>
                <a:srgbClr val="FF0000"/>
              </a:solidFill>
              <a:latin typeface="Times New Roman" panose="02020603050405020304" pitchFamily="18" charset="0"/>
              <a:ea typeface="+mj-ea"/>
              <a:cs typeface="Times New Roman" panose="02020603050405020304" pitchFamily="18" charset="0"/>
            </a:endParaRPr>
          </a:p>
        </p:txBody>
      </p:sp>
      <p:sp>
        <p:nvSpPr>
          <p:cNvPr id="7" name="Title 3"/>
          <p:cNvSpPr txBox="1"/>
          <p:nvPr/>
        </p:nvSpPr>
        <p:spPr>
          <a:xfrm>
            <a:off x="314325" y="742950"/>
            <a:ext cx="8477250" cy="4648200"/>
          </a:xfrm>
          <a:prstGeom prst="rect">
            <a:avLst/>
          </a:prstGeom>
        </p:spPr>
        <p:txBody>
          <a:bodyPr/>
          <a:lstStyle/>
          <a:p>
            <a:pPr algn="just">
              <a:defRPr/>
            </a:pPr>
            <a:r>
              <a:rPr lang="en-CA" sz="2800" kern="0" dirty="0">
                <a:solidFill>
                  <a:srgbClr val="0033CC"/>
                </a:solidFill>
                <a:latin typeface="Times New Roman" panose="02020603050405020304" pitchFamily="18" charset="0"/>
                <a:ea typeface="+mj-ea"/>
                <a:cs typeface="Times New Roman" panose="02020603050405020304" pitchFamily="18" charset="0"/>
              </a:rPr>
              <a:t>In the world of information technology, </a:t>
            </a:r>
            <a:r>
              <a:rPr lang="en-CA" sz="2800" b="1" kern="0" dirty="0">
                <a:solidFill>
                  <a:srgbClr val="0033CC"/>
                </a:solidFill>
                <a:latin typeface="Times New Roman" panose="02020603050405020304" pitchFamily="18" charset="0"/>
                <a:ea typeface="+mj-ea"/>
                <a:cs typeface="Times New Roman" panose="02020603050405020304" pitchFamily="18" charset="0"/>
              </a:rPr>
              <a:t>dumpster diving</a:t>
            </a:r>
            <a:r>
              <a:rPr lang="en-CA" sz="2800" kern="0" dirty="0">
                <a:solidFill>
                  <a:srgbClr val="0033CC"/>
                </a:solidFill>
                <a:latin typeface="Times New Roman" panose="02020603050405020304" pitchFamily="18" charset="0"/>
                <a:ea typeface="+mj-ea"/>
                <a:cs typeface="Times New Roman" panose="02020603050405020304" pitchFamily="18" charset="0"/>
              </a:rPr>
              <a:t> is the practice of sifting through commercial or residential trash to look for </a:t>
            </a:r>
            <a:r>
              <a:rPr lang="en-CA" sz="2800" b="1" kern="0" dirty="0">
                <a:solidFill>
                  <a:srgbClr val="0033CC"/>
                </a:solidFill>
                <a:latin typeface="Times New Roman" panose="02020603050405020304" pitchFamily="18" charset="0"/>
                <a:ea typeface="+mj-ea"/>
                <a:cs typeface="Times New Roman" panose="02020603050405020304" pitchFamily="18" charset="0"/>
              </a:rPr>
              <a:t>information</a:t>
            </a:r>
            <a:r>
              <a:rPr lang="en-CA" sz="2800" kern="0" dirty="0">
                <a:solidFill>
                  <a:srgbClr val="0033CC"/>
                </a:solidFill>
                <a:latin typeface="Times New Roman" panose="02020603050405020304" pitchFamily="18" charset="0"/>
                <a:ea typeface="+mj-ea"/>
                <a:cs typeface="Times New Roman" panose="02020603050405020304" pitchFamily="18" charset="0"/>
              </a:rPr>
              <a:t> that could be used to carry out an attack on a victim.</a:t>
            </a:r>
            <a:endParaRPr lang="en-CA" sz="2800" kern="0" dirty="0">
              <a:solidFill>
                <a:srgbClr val="0033CC"/>
              </a:solidFill>
              <a:latin typeface="Times New Roman" panose="02020603050405020304" pitchFamily="18" charset="0"/>
              <a:ea typeface="+mj-ea"/>
              <a:cs typeface="Times New Roman" panose="02020603050405020304" pitchFamily="18" charset="0"/>
            </a:endParaRPr>
          </a:p>
          <a:p>
            <a:pPr lvl="1" algn="just">
              <a:defRPr/>
            </a:pPr>
            <a:r>
              <a:rPr lang="en-CA" kern="0" dirty="0">
                <a:solidFill>
                  <a:srgbClr val="0033CC"/>
                </a:solidFill>
                <a:latin typeface="Times New Roman" panose="02020603050405020304" pitchFamily="18" charset="0"/>
                <a:ea typeface="+mj-ea"/>
                <a:cs typeface="Times New Roman" panose="02020603050405020304" pitchFamily="18" charset="0"/>
              </a:rPr>
              <a:t>The information found can be anything from </a:t>
            </a:r>
            <a:r>
              <a:rPr lang="en-CA" b="1" u="sng" kern="0" dirty="0">
                <a:solidFill>
                  <a:srgbClr val="0033CC"/>
                </a:solidFill>
                <a:latin typeface="Times New Roman" panose="02020603050405020304" pitchFamily="18" charset="0"/>
                <a:ea typeface="+mj-ea"/>
                <a:cs typeface="Times New Roman" panose="02020603050405020304" pitchFamily="18" charset="0"/>
              </a:rPr>
              <a:t>medical records</a:t>
            </a:r>
            <a:r>
              <a:rPr lang="en-CA" kern="0" dirty="0">
                <a:solidFill>
                  <a:srgbClr val="0033CC"/>
                </a:solidFill>
                <a:latin typeface="Times New Roman" panose="02020603050405020304" pitchFamily="18" charset="0"/>
                <a:ea typeface="+mj-ea"/>
                <a:cs typeface="Times New Roman" panose="02020603050405020304" pitchFamily="18" charset="0"/>
              </a:rPr>
              <a:t>, </a:t>
            </a:r>
            <a:r>
              <a:rPr lang="en-CA" b="1" u="sng" kern="0" dirty="0">
                <a:solidFill>
                  <a:srgbClr val="0033CC"/>
                </a:solidFill>
                <a:latin typeface="Times New Roman" panose="02020603050405020304" pitchFamily="18" charset="0"/>
                <a:ea typeface="+mj-ea"/>
                <a:cs typeface="Times New Roman" panose="02020603050405020304" pitchFamily="18" charset="0"/>
              </a:rPr>
              <a:t>resumes</a:t>
            </a:r>
            <a:r>
              <a:rPr lang="en-CA" kern="0" dirty="0">
                <a:solidFill>
                  <a:srgbClr val="0033CC"/>
                </a:solidFill>
                <a:latin typeface="Times New Roman" panose="02020603050405020304" pitchFamily="18" charset="0"/>
                <a:ea typeface="+mj-ea"/>
                <a:cs typeface="Times New Roman" panose="02020603050405020304" pitchFamily="18" charset="0"/>
              </a:rPr>
              <a:t>, </a:t>
            </a:r>
            <a:r>
              <a:rPr lang="en-CA" b="1" u="sng" kern="0" dirty="0">
                <a:solidFill>
                  <a:srgbClr val="0033CC"/>
                </a:solidFill>
                <a:latin typeface="Times New Roman" panose="02020603050405020304" pitchFamily="18" charset="0"/>
                <a:ea typeface="+mj-ea"/>
                <a:cs typeface="Times New Roman" panose="02020603050405020304" pitchFamily="18" charset="0"/>
              </a:rPr>
              <a:t>personal photos</a:t>
            </a:r>
            <a:r>
              <a:rPr lang="en-CA" kern="0" dirty="0">
                <a:solidFill>
                  <a:srgbClr val="0033CC"/>
                </a:solidFill>
                <a:latin typeface="Times New Roman" panose="02020603050405020304" pitchFamily="18" charset="0"/>
                <a:ea typeface="+mj-ea"/>
                <a:cs typeface="Times New Roman" panose="02020603050405020304" pitchFamily="18" charset="0"/>
              </a:rPr>
              <a:t> and </a:t>
            </a:r>
            <a:r>
              <a:rPr lang="en-CA" b="1" u="sng" kern="0" dirty="0">
                <a:solidFill>
                  <a:srgbClr val="0033CC"/>
                </a:solidFill>
                <a:latin typeface="Times New Roman" panose="02020603050405020304" pitchFamily="18" charset="0"/>
                <a:ea typeface="+mj-ea"/>
                <a:cs typeface="Times New Roman" panose="02020603050405020304" pitchFamily="18" charset="0"/>
              </a:rPr>
              <a:t>emails</a:t>
            </a:r>
            <a:r>
              <a:rPr lang="en-CA" kern="0" dirty="0">
                <a:solidFill>
                  <a:srgbClr val="0033CC"/>
                </a:solidFill>
                <a:latin typeface="Times New Roman" panose="02020603050405020304" pitchFamily="18" charset="0"/>
                <a:ea typeface="+mj-ea"/>
                <a:cs typeface="Times New Roman" panose="02020603050405020304" pitchFamily="18" charset="0"/>
              </a:rPr>
              <a:t>, </a:t>
            </a:r>
            <a:r>
              <a:rPr lang="en-CA" b="1" u="sng" kern="0" dirty="0">
                <a:solidFill>
                  <a:srgbClr val="0033CC"/>
                </a:solidFill>
                <a:latin typeface="Times New Roman" panose="02020603050405020304" pitchFamily="18" charset="0"/>
                <a:ea typeface="+mj-ea"/>
                <a:cs typeface="Times New Roman" panose="02020603050405020304" pitchFamily="18" charset="0"/>
              </a:rPr>
              <a:t>bank statements</a:t>
            </a:r>
            <a:r>
              <a:rPr lang="en-CA" kern="0" dirty="0">
                <a:solidFill>
                  <a:srgbClr val="0033CC"/>
                </a:solidFill>
                <a:latin typeface="Times New Roman" panose="02020603050405020304" pitchFamily="18" charset="0"/>
                <a:ea typeface="+mj-ea"/>
                <a:cs typeface="Times New Roman" panose="02020603050405020304" pitchFamily="18" charset="0"/>
              </a:rPr>
              <a:t>, </a:t>
            </a:r>
            <a:r>
              <a:rPr lang="en-CA" b="1" u="sng" kern="0" dirty="0">
                <a:solidFill>
                  <a:srgbClr val="0033CC"/>
                </a:solidFill>
                <a:latin typeface="Times New Roman" panose="02020603050405020304" pitchFamily="18" charset="0"/>
                <a:ea typeface="+mj-ea"/>
                <a:cs typeface="Times New Roman" panose="02020603050405020304" pitchFamily="18" charset="0"/>
              </a:rPr>
              <a:t>account details or information</a:t>
            </a:r>
            <a:r>
              <a:rPr lang="en-CA" kern="0" dirty="0">
                <a:solidFill>
                  <a:srgbClr val="0033CC"/>
                </a:solidFill>
                <a:latin typeface="Times New Roman" panose="02020603050405020304" pitchFamily="18" charset="0"/>
                <a:ea typeface="+mj-ea"/>
                <a:cs typeface="Times New Roman" panose="02020603050405020304" pitchFamily="18" charset="0"/>
              </a:rPr>
              <a:t> about software, tech support logs and so much more.</a:t>
            </a:r>
            <a:endParaRPr lang="en-CA" kern="0" dirty="0">
              <a:solidFill>
                <a:srgbClr val="0033CC"/>
              </a:solidFill>
              <a:latin typeface="Times New Roman" panose="02020603050405020304" pitchFamily="18" charset="0"/>
              <a:ea typeface="+mj-ea"/>
              <a:cs typeface="Times New Roman" panose="02020603050405020304" pitchFamily="18" charset="0"/>
            </a:endParaRPr>
          </a:p>
          <a:p>
            <a:pPr algn="just">
              <a:defRPr/>
            </a:pPr>
            <a:r>
              <a:rPr lang="en-CA" sz="2800" kern="0" dirty="0">
                <a:solidFill>
                  <a:srgbClr val="0033CC"/>
                </a:solidFill>
                <a:latin typeface="Times New Roman" panose="02020603050405020304" pitchFamily="18" charset="0"/>
                <a:cs typeface="Times New Roman" panose="02020603050405020304" pitchFamily="18" charset="0"/>
              </a:rPr>
              <a:t>Similarly, when you delete a file, it's usually moved to the </a:t>
            </a:r>
            <a:r>
              <a:rPr lang="en-CA" sz="2800" b="1" kern="0" dirty="0">
                <a:solidFill>
                  <a:srgbClr val="0033CC"/>
                </a:solidFill>
                <a:latin typeface="Times New Roman" panose="02020603050405020304" pitchFamily="18" charset="0"/>
                <a:cs typeface="Times New Roman" panose="02020603050405020304" pitchFamily="18" charset="0"/>
              </a:rPr>
              <a:t>Recycle Bin</a:t>
            </a:r>
            <a:r>
              <a:rPr lang="en-CA" sz="2800" kern="0" dirty="0">
                <a:solidFill>
                  <a:srgbClr val="0033CC"/>
                </a:solidFill>
                <a:latin typeface="Times New Roman" panose="02020603050405020304" pitchFamily="18" charset="0"/>
                <a:cs typeface="Times New Roman" panose="02020603050405020304" pitchFamily="18" charset="0"/>
              </a:rPr>
              <a:t> in your OS so that you can easily restore the deleted file as long as the Bin hasn’t been emptied.</a:t>
            </a:r>
            <a:endParaRPr lang="en-CA" kern="0" dirty="0">
              <a:solidFill>
                <a:srgbClr val="0033CC"/>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381000" y="149040"/>
            <a:ext cx="8113218" cy="1146360"/>
          </a:xfrm>
        </p:spPr>
        <p:txBody>
          <a:bodyPr/>
          <a:lstStyle/>
          <a:p>
            <a:pPr algn="ctr">
              <a:tabLst>
                <a:tab pos="656590" algn="l"/>
                <a:tab pos="1313180" algn="l"/>
                <a:tab pos="1969770" algn="l"/>
                <a:tab pos="2626360" algn="l"/>
                <a:tab pos="3282950" algn="l"/>
                <a:tab pos="3939540" algn="l"/>
                <a:tab pos="4596130" algn="l"/>
                <a:tab pos="5252720" algn="l"/>
                <a:tab pos="5909310" algn="l"/>
                <a:tab pos="6565900" algn="l"/>
                <a:tab pos="7223125" algn="l"/>
              </a:tabLst>
            </a:pPr>
            <a:r>
              <a:rPr lang="en-US" sz="3600" b="1" u="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Priority</a:t>
            </a:r>
            <a:r>
              <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the severity level of the message</a:t>
            </a:r>
            <a:endParaRPr lang="en-GB"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sp>
        <p:nvSpPr>
          <p:cNvPr id="5" name="TextBox 4"/>
          <p:cNvSpPr txBox="1">
            <a:spLocks noChangeArrowheads="1"/>
          </p:cNvSpPr>
          <p:nvPr/>
        </p:nvSpPr>
        <p:spPr bwMode="auto">
          <a:xfrm>
            <a:off x="1344478" y="6172200"/>
            <a:ext cx="6482166" cy="400110"/>
          </a:xfrm>
          <a:prstGeom prst="rect">
            <a:avLst/>
          </a:prstGeom>
          <a:noFill/>
          <a:ln w="9525">
            <a:noFill/>
            <a:miter lim="800000"/>
          </a:ln>
        </p:spPr>
        <p:txBody>
          <a:bodyPr wrap="square">
            <a:spAutoFit/>
          </a:bodyPr>
          <a:lstStyle/>
          <a:p>
            <a:pPr algn="ctr"/>
            <a:r>
              <a:rPr lang="en-US" sz="2000" dirty="0">
                <a:latin typeface="Times New Roman" panose="02020603050405020304" pitchFamily="18" charset="0"/>
                <a:cs typeface="Times New Roman" panose="02020603050405020304" pitchFamily="18" charset="0"/>
              </a:rPr>
              <a:t>* Some common predefined </a:t>
            </a:r>
            <a:r>
              <a:rPr lang="en-US" sz="2000" dirty="0" err="1">
                <a:latin typeface="Times New Roman" panose="02020603050405020304" pitchFamily="18" charset="0"/>
                <a:cs typeface="Times New Roman" panose="02020603050405020304" pitchFamily="18" charset="0"/>
              </a:rPr>
              <a:t>syslog</a:t>
            </a:r>
            <a:r>
              <a:rPr lang="en-US" sz="2000" dirty="0">
                <a:latin typeface="Times New Roman" panose="02020603050405020304" pitchFamily="18" charset="0"/>
                <a:cs typeface="Times New Roman" panose="02020603050405020304" pitchFamily="18" charset="0"/>
              </a:rPr>
              <a:t> priority levels</a:t>
            </a:r>
            <a:endParaRPr lang="en-CA" sz="2000" dirty="0">
              <a:latin typeface="Times New Roman" panose="02020603050405020304" pitchFamily="18" charset="0"/>
              <a:cs typeface="Times New Roman" panose="02020603050405020304" pitchFamily="18" charset="0"/>
            </a:endParaRPr>
          </a:p>
        </p:txBody>
      </p:sp>
      <p:cxnSp>
        <p:nvCxnSpPr>
          <p:cNvPr id="6" name="Straight Connector 5"/>
          <p:cNvCxnSpPr/>
          <p:nvPr/>
        </p:nvCxnSpPr>
        <p:spPr bwMode="auto">
          <a:xfrm rot="5400000">
            <a:off x="6478687" y="3810397"/>
            <a:ext cx="4723606" cy="1588"/>
          </a:xfrm>
          <a:prstGeom prst="line">
            <a:avLst/>
          </a:prstGeom>
          <a:noFill/>
          <a:ln w="79375" cap="flat" cmpd="sng" algn="ctr">
            <a:solidFill>
              <a:schemeClr val="accent2"/>
            </a:solidFill>
            <a:prstDash val="solid"/>
            <a:round/>
            <a:headEnd type="triangle" w="med" len="med"/>
            <a:tailEnd type="none" w="med" len="med"/>
          </a:ln>
          <a:effectLst/>
        </p:spPr>
      </p:cxn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内容占位符 2"/>
          <p:cNvSpPr txBox="1"/>
          <p:nvPr/>
        </p:nvSpPr>
        <p:spPr bwMode="auto">
          <a:xfrm>
            <a:off x="441100" y="381000"/>
            <a:ext cx="8321900" cy="4876800"/>
          </a:xfrm>
          <a:prstGeom prst="rect">
            <a:avLst/>
          </a:prstGeom>
          <a:noFill/>
          <a:ln w="9525">
            <a:noFill/>
            <a:miter lim="800000"/>
          </a:ln>
        </p:spPr>
        <p:txBody>
          <a:bodyPr vert="horz" wrap="square" lIns="91440" tIns="45720" rIns="91440" bIns="45720" numCol="1" anchor="t" anchorCtr="0" compatLnSpc="1"/>
          <a:lstStyle/>
          <a:p>
            <a:pPr lvl="0">
              <a:buFont typeface="Wingdings" panose="05000000000000000000" pitchFamily="2" charset="2"/>
              <a:buChar char="q"/>
              <a:defRPr/>
            </a:pPr>
            <a:r>
              <a:rPr lang="en-US" altLang="zh-CN" sz="2800" kern="0" dirty="0" err="1">
                <a:latin typeface="Times New Roman" panose="02020603050405020304" pitchFamily="18" charset="0"/>
                <a:ea typeface="宋体" panose="02010600030101010101" pitchFamily="2" charset="-122"/>
                <a:cs typeface="Times New Roman" panose="02020603050405020304" pitchFamily="18" charset="0"/>
              </a:rPr>
              <a:t>rsyslog.conf</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format:</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r>
              <a:rPr lang="en-US" altLang="zh-CN" sz="2800" kern="0" dirty="0">
                <a:ea typeface="宋体" panose="02010600030101010101" pitchFamily="2" charset="-122"/>
              </a:rPr>
              <a:t>	</a:t>
            </a:r>
            <a:r>
              <a:rPr lang="en-US" altLang="zh-CN" sz="2800" b="1" kern="0" dirty="0">
                <a:solidFill>
                  <a:schemeClr val="accent2"/>
                </a:solidFill>
                <a:effectLst>
                  <a:outerShdw blurRad="38100" dist="38100" dir="2700000" algn="tl">
                    <a:srgbClr val="000000">
                      <a:alpha val="43137"/>
                    </a:srgbClr>
                  </a:outerShdw>
                </a:effectLst>
                <a:ea typeface="宋体" panose="02010600030101010101" pitchFamily="2" charset="-122"/>
              </a:rPr>
              <a:t>selector</a:t>
            </a:r>
            <a:r>
              <a:rPr lang="en-US" altLang="zh-CN" sz="2800" kern="0" dirty="0">
                <a:ea typeface="宋体" panose="02010600030101010101" pitchFamily="2" charset="-122"/>
              </a:rPr>
              <a:t> &lt;Tab&gt; action</a:t>
            </a:r>
            <a:endParaRPr lang="en-US" altLang="zh-CN" sz="2800" kern="0" dirty="0">
              <a:ea typeface="宋体" panose="02010600030101010101" pitchFamily="2" charset="-122"/>
            </a:endParaRPr>
          </a:p>
          <a:p>
            <a:pPr lvl="0">
              <a:defRPr/>
            </a:pP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a:t>
            </a:r>
            <a:r>
              <a:rPr lang="en-US" altLang="zh-CN" sz="2800" kern="0" dirty="0" err="1">
                <a:latin typeface="+mn-lt"/>
                <a:ea typeface="宋体" panose="02010600030101010101" pitchFamily="2" charset="-122"/>
              </a:rPr>
              <a:t>root@localhost</a:t>
            </a:r>
            <a:r>
              <a:rPr lang="en-US" altLang="zh-CN" sz="2800" kern="0" dirty="0">
                <a:latin typeface="+mn-lt"/>
                <a:ea typeface="宋体" panose="02010600030101010101" pitchFamily="2" charset="-122"/>
              </a:rPr>
              <a:t> etc]# vi </a:t>
            </a:r>
            <a:r>
              <a:rPr lang="en-US" altLang="zh-CN" sz="2800" kern="0" dirty="0" err="1">
                <a:latin typeface="+mn-lt"/>
                <a:ea typeface="宋体" panose="02010600030101010101" pitchFamily="2" charset="-122"/>
              </a:rPr>
              <a:t>rsyslog.conf</a:t>
            </a: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a:t>
            </a:r>
            <a:r>
              <a:rPr lang="en-US" altLang="zh-CN" sz="2800" kern="0" dirty="0" err="1">
                <a:latin typeface="+mn-lt"/>
                <a:ea typeface="宋体" panose="02010600030101010101" pitchFamily="2" charset="-122"/>
              </a:rPr>
              <a:t>r</a:t>
            </a:r>
            <a:r>
              <a:rPr lang="en-US" altLang="zh-CN" sz="2800" u="sng" kern="0" dirty="0" err="1">
                <a:latin typeface="+mn-lt"/>
                <a:ea typeface="宋体" panose="02010600030101010101" pitchFamily="2" charset="-122"/>
              </a:rPr>
              <a:t>syslog</a:t>
            </a:r>
            <a:r>
              <a:rPr lang="en-US" altLang="zh-CN" sz="2800" kern="0" dirty="0">
                <a:latin typeface="+mn-lt"/>
                <a:ea typeface="宋体" panose="02010600030101010101" pitchFamily="2" charset="-122"/>
              </a:rPr>
              <a:t> v3 </a:t>
            </a:r>
            <a:r>
              <a:rPr lang="en-US" altLang="zh-CN" sz="2800" u="sng" kern="0" dirty="0" err="1">
                <a:latin typeface="+mn-lt"/>
                <a:ea typeface="宋体" panose="02010600030101010101" pitchFamily="2" charset="-122"/>
              </a:rPr>
              <a:t>config</a:t>
            </a:r>
            <a:r>
              <a:rPr lang="en-US" altLang="zh-CN" sz="2800" u="sng" kern="0" dirty="0">
                <a:latin typeface="+mn-lt"/>
                <a:ea typeface="宋体" panose="02010600030101010101" pitchFamily="2" charset="-122"/>
              </a:rPr>
              <a:t> file</a:t>
            </a:r>
            <a:endParaRPr lang="en-US" altLang="zh-CN" sz="2800" u="sng"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a:t>
            </a: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 The kern file has restricted access.</a:t>
            </a: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  </a:t>
            </a:r>
            <a:r>
              <a:rPr lang="en-US" altLang="zh-CN" sz="2800" kern="0" dirty="0" err="1">
                <a:latin typeface="+mn-lt"/>
                <a:ea typeface="宋体" panose="02010600030101010101" pitchFamily="2" charset="-122"/>
              </a:rPr>
              <a:t>kern.crit</a:t>
            </a:r>
            <a:r>
              <a:rPr lang="en-US" altLang="zh-CN" sz="2800" kern="0" dirty="0">
                <a:latin typeface="+mn-lt"/>
                <a:ea typeface="宋体" panose="02010600030101010101" pitchFamily="2" charset="-122"/>
              </a:rPr>
              <a:t>                  /</a:t>
            </a:r>
            <a:r>
              <a:rPr lang="en-US" altLang="zh-CN" sz="2800" kern="0" dirty="0" err="1">
                <a:latin typeface="+mn-lt"/>
                <a:ea typeface="宋体" panose="02010600030101010101" pitchFamily="2" charset="-122"/>
              </a:rPr>
              <a:t>var</a:t>
            </a:r>
            <a:r>
              <a:rPr lang="en-US" altLang="zh-CN" sz="2800" kern="0" dirty="0">
                <a:latin typeface="+mn-lt"/>
                <a:ea typeface="宋体" panose="02010600030101010101" pitchFamily="2" charset="-122"/>
              </a:rPr>
              <a:t>/log/secure</a:t>
            </a: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a:t>
            </a:r>
            <a:endParaRPr lang="en-US" altLang="zh-CN" sz="2800" kern="0" dirty="0">
              <a:latin typeface="+mn-lt"/>
              <a:ea typeface="宋体" panose="02010600030101010101" pitchFamily="2" charset="-122"/>
            </a:endParaRPr>
          </a:p>
        </p:txBody>
      </p:sp>
      <p:grpSp>
        <p:nvGrpSpPr>
          <p:cNvPr id="20" name="Group 19"/>
          <p:cNvGrpSpPr/>
          <p:nvPr/>
        </p:nvGrpSpPr>
        <p:grpSpPr>
          <a:xfrm>
            <a:off x="0" y="4572000"/>
            <a:ext cx="1676400" cy="1295400"/>
            <a:chOff x="0" y="4572000"/>
            <a:chExt cx="1676400" cy="1295400"/>
          </a:xfrm>
        </p:grpSpPr>
        <p:cxnSp>
          <p:nvCxnSpPr>
            <p:cNvPr id="11" name="Straight Connector 10"/>
            <p:cNvCxnSpPr/>
            <p:nvPr/>
          </p:nvCxnSpPr>
          <p:spPr bwMode="auto">
            <a:xfrm rot="16200000" flipH="1">
              <a:off x="647699" y="4914899"/>
              <a:ext cx="685802" cy="4"/>
            </a:xfrm>
            <a:prstGeom prst="line">
              <a:avLst/>
            </a:prstGeom>
            <a:noFill/>
            <a:ln w="79375" cap="flat" cmpd="sng" algn="ctr">
              <a:solidFill>
                <a:schemeClr val="accent2"/>
              </a:solidFill>
              <a:prstDash val="solid"/>
              <a:round/>
              <a:headEnd type="triangle" w="med" len="med"/>
              <a:tailEnd type="none" w="med" len="med"/>
            </a:ln>
            <a:effectLst/>
          </p:spPr>
        </p:cxnSp>
        <p:sp>
          <p:nvSpPr>
            <p:cNvPr id="15" name="Rectangle 14"/>
            <p:cNvSpPr>
              <a:spLocks noChangeArrowheads="1"/>
            </p:cNvSpPr>
            <p:nvPr/>
          </p:nvSpPr>
          <p:spPr bwMode="auto">
            <a:xfrm>
              <a:off x="0" y="5257800"/>
              <a:ext cx="1676400" cy="609600"/>
            </a:xfrm>
            <a:prstGeom prst="rect">
              <a:avLst/>
            </a:prstGeom>
            <a:solidFill>
              <a:schemeClr val="accent1"/>
            </a:solidFill>
            <a:ln w="44450">
              <a:solidFill>
                <a:schemeClr val="tx1"/>
              </a:solidFill>
              <a:miter lim="800000"/>
            </a:ln>
          </p:spPr>
          <p:txBody>
            <a:bodyPr anchor="ctr"/>
            <a:lstStyle/>
            <a:p>
              <a:pPr algn="ctr">
                <a:defRPr/>
              </a:pPr>
              <a:r>
                <a:rPr lang="en-US" sz="2800" b="1" dirty="0">
                  <a:solidFill>
                    <a:schemeClr val="accent2"/>
                  </a:solidFill>
                  <a:effectLst>
                    <a:outerShdw blurRad="38100" dist="38100" dir="2700000" algn="tl">
                      <a:srgbClr val="000000">
                        <a:alpha val="43137"/>
                      </a:srgbClr>
                    </a:outerShdw>
                  </a:effectLst>
                </a:rPr>
                <a:t>facility</a:t>
              </a:r>
              <a:endParaRPr lang="en-US" sz="2800" b="1" dirty="0">
                <a:solidFill>
                  <a:schemeClr val="accent2"/>
                </a:solidFill>
                <a:effectLst>
                  <a:outerShdw blurRad="38100" dist="38100" dir="2700000" algn="tl">
                    <a:srgbClr val="000000">
                      <a:alpha val="43137"/>
                    </a:srgbClr>
                  </a:outerShdw>
                </a:effectLst>
              </a:endParaRPr>
            </a:p>
          </p:txBody>
        </p:sp>
      </p:grpSp>
      <p:grpSp>
        <p:nvGrpSpPr>
          <p:cNvPr id="21" name="Group 20"/>
          <p:cNvGrpSpPr/>
          <p:nvPr/>
        </p:nvGrpSpPr>
        <p:grpSpPr>
          <a:xfrm>
            <a:off x="1691210" y="4572000"/>
            <a:ext cx="1661590" cy="1295400"/>
            <a:chOff x="1691210" y="4572000"/>
            <a:chExt cx="1661590" cy="1295400"/>
          </a:xfrm>
        </p:grpSpPr>
        <p:cxnSp>
          <p:nvCxnSpPr>
            <p:cNvPr id="12" name="Straight Connector 11"/>
            <p:cNvCxnSpPr/>
            <p:nvPr/>
          </p:nvCxnSpPr>
          <p:spPr bwMode="auto">
            <a:xfrm rot="16200000" flipH="1">
              <a:off x="1714502" y="4914899"/>
              <a:ext cx="685802" cy="4"/>
            </a:xfrm>
            <a:prstGeom prst="line">
              <a:avLst/>
            </a:prstGeom>
            <a:noFill/>
            <a:ln w="79375" cap="flat" cmpd="sng" algn="ctr">
              <a:solidFill>
                <a:schemeClr val="accent2"/>
              </a:solidFill>
              <a:prstDash val="solid"/>
              <a:round/>
              <a:headEnd type="triangle" w="med" len="med"/>
              <a:tailEnd type="none" w="med" len="med"/>
            </a:ln>
            <a:effectLst/>
          </p:spPr>
        </p:cxnSp>
        <p:sp>
          <p:nvSpPr>
            <p:cNvPr id="16" name="Rectangle 15"/>
            <p:cNvSpPr>
              <a:spLocks noChangeArrowheads="1"/>
            </p:cNvSpPr>
            <p:nvPr/>
          </p:nvSpPr>
          <p:spPr bwMode="auto">
            <a:xfrm>
              <a:off x="1691210" y="5257800"/>
              <a:ext cx="1661590" cy="609600"/>
            </a:xfrm>
            <a:prstGeom prst="rect">
              <a:avLst/>
            </a:prstGeom>
            <a:solidFill>
              <a:schemeClr val="accent1"/>
            </a:solidFill>
            <a:ln w="44450">
              <a:solidFill>
                <a:schemeClr val="tx1"/>
              </a:solidFill>
              <a:miter lim="800000"/>
            </a:ln>
          </p:spPr>
          <p:txBody>
            <a:bodyPr anchor="ctr"/>
            <a:lstStyle/>
            <a:p>
              <a:pPr algn="ctr">
                <a:defRPr/>
              </a:pPr>
              <a:r>
                <a:rPr lang="en-US" sz="2800" b="1" dirty="0">
                  <a:solidFill>
                    <a:schemeClr val="accent2"/>
                  </a:solidFill>
                  <a:effectLst>
                    <a:outerShdw blurRad="38100" dist="38100" dir="2700000" algn="tl">
                      <a:srgbClr val="000000">
                        <a:alpha val="43137"/>
                      </a:srgbClr>
                    </a:outerShdw>
                  </a:effectLst>
                </a:rPr>
                <a:t>priority</a:t>
              </a:r>
              <a:endParaRPr lang="en-US" sz="2800" b="1" dirty="0">
                <a:solidFill>
                  <a:schemeClr val="accent2"/>
                </a:solidFill>
                <a:effectLst>
                  <a:outerShdw blurRad="38100" dist="38100" dir="2700000" algn="tl">
                    <a:srgbClr val="000000">
                      <a:alpha val="43137"/>
                    </a:srgbClr>
                  </a:outerShdw>
                </a:effectLst>
              </a:endParaRPr>
            </a:p>
          </p:txBody>
        </p:sp>
      </p:grpSp>
      <p:sp>
        <p:nvSpPr>
          <p:cNvPr id="17" name="Rectangle 16"/>
          <p:cNvSpPr>
            <a:spLocks noChangeArrowheads="1"/>
          </p:cNvSpPr>
          <p:nvPr/>
        </p:nvSpPr>
        <p:spPr bwMode="auto">
          <a:xfrm>
            <a:off x="700610" y="6096000"/>
            <a:ext cx="1966390" cy="609600"/>
          </a:xfrm>
          <a:prstGeom prst="rect">
            <a:avLst/>
          </a:prstGeom>
          <a:solidFill>
            <a:schemeClr val="accent1"/>
          </a:solidFill>
          <a:ln w="44450">
            <a:solidFill>
              <a:schemeClr val="tx1"/>
            </a:solid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rPr>
              <a:t>selector</a:t>
            </a:r>
            <a:endParaRPr lang="en-US" sz="3200" b="1" dirty="0">
              <a:solidFill>
                <a:schemeClr val="accent2"/>
              </a:solidFill>
              <a:effectLst>
                <a:outerShdw blurRad="38100" dist="38100" dir="2700000" algn="tl">
                  <a:srgbClr val="000000">
                    <a:alpha val="43137"/>
                  </a:srgbClr>
                </a:outerShdw>
              </a:effectLst>
            </a:endParaRPr>
          </a:p>
        </p:txBody>
      </p:sp>
      <p:sp>
        <p:nvSpPr>
          <p:cNvPr id="18" name="AutoShape 9"/>
          <p:cNvSpPr>
            <a:spLocks noChangeArrowheads="1"/>
          </p:cNvSpPr>
          <p:nvPr/>
        </p:nvSpPr>
        <p:spPr bwMode="auto">
          <a:xfrm>
            <a:off x="5105400" y="152400"/>
            <a:ext cx="3810000" cy="1752600"/>
          </a:xfrm>
          <a:prstGeom prst="cloudCallout">
            <a:avLst>
              <a:gd name="adj1" fmla="val -42949"/>
              <a:gd name="adj2" fmla="val 28138"/>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rPr>
              <a:t>system logging important</a:t>
            </a:r>
            <a:endParaRPr lang="en-US" sz="2800" b="1" dirty="0">
              <a:solidFill>
                <a:srgbClr val="FF0000"/>
              </a:solidFill>
              <a:effectLst>
                <a:outerShdw blurRad="38100" dist="38100" dir="2700000" algn="tl">
                  <a:srgbClr val="000000">
                    <a:alpha val="43137"/>
                  </a:srgbClr>
                </a:outerShdw>
              </a:effectLst>
            </a:endParaRPr>
          </a:p>
        </p:txBody>
      </p:sp>
      <p:pic>
        <p:nvPicPr>
          <p:cNvPr id="19" name="Picture 2" descr="http://www.imperial.edu/admin/Media/File_Upload/125-Files/discussion.gif"/>
          <p:cNvPicPr>
            <a:picLocks noChangeAspect="1" noChangeArrowheads="1"/>
          </p:cNvPicPr>
          <p:nvPr/>
        </p:nvPicPr>
        <p:blipFill>
          <a:blip r:embed="rId1"/>
          <a:srcRect/>
          <a:stretch>
            <a:fillRect/>
          </a:stretch>
        </p:blipFill>
        <p:spPr bwMode="auto">
          <a:xfrm>
            <a:off x="6769100" y="4863022"/>
            <a:ext cx="2146300" cy="1842578"/>
          </a:xfrm>
          <a:prstGeom prst="rect">
            <a:avLst/>
          </a:prstGeom>
          <a:noFill/>
        </p:spPr>
      </p:pic>
      <p:sp>
        <p:nvSpPr>
          <p:cNvPr id="13" name="Rectangle 12"/>
          <p:cNvSpPr>
            <a:spLocks noChangeArrowheads="1"/>
          </p:cNvSpPr>
          <p:nvPr/>
        </p:nvSpPr>
        <p:spPr bwMode="auto">
          <a:xfrm>
            <a:off x="4434410" y="6096000"/>
            <a:ext cx="1966390" cy="609600"/>
          </a:xfrm>
          <a:prstGeom prst="rect">
            <a:avLst/>
          </a:prstGeom>
          <a:solidFill>
            <a:schemeClr val="accent1"/>
          </a:solidFill>
          <a:ln w="44450">
            <a:solidFill>
              <a:schemeClr val="tx1"/>
            </a:solid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rPr>
              <a:t>Action</a:t>
            </a:r>
            <a:endParaRPr lang="en-US" sz="3200" b="1" dirty="0">
              <a:solidFill>
                <a:schemeClr val="accent2"/>
              </a:solidFill>
              <a:effectLst>
                <a:outerShdw blurRad="38100" dist="38100" dir="2700000" algn="tl">
                  <a:srgbClr val="000000">
                    <a:alpha val="43137"/>
                  </a:srgbClr>
                </a:outerShdw>
              </a:effectLst>
            </a:endParaRPr>
          </a:p>
        </p:txBody>
      </p:sp>
      <p:sp>
        <p:nvSpPr>
          <p:cNvPr id="2" name="Rectangle 1"/>
          <p:cNvSpPr/>
          <p:nvPr/>
        </p:nvSpPr>
        <p:spPr bwMode="auto">
          <a:xfrm>
            <a:off x="76200" y="3962400"/>
            <a:ext cx="7918450" cy="53340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anose="030F0702030302020204" pitchFamily="66" charset="0"/>
            </a:endParaRPr>
          </a:p>
        </p:txBody>
      </p:sp>
      <p:pic>
        <p:nvPicPr>
          <p:cNvPr id="2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6418" y="3575844"/>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checkerboard(across)">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383290" y="6324600"/>
            <a:ext cx="457200" cy="457200"/>
          </a:xfrm>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sp>
        <p:nvSpPr>
          <p:cNvPr id="7" name="Rectangle 6"/>
          <p:cNvSpPr>
            <a:spLocks noChangeArrowheads="1"/>
          </p:cNvSpPr>
          <p:nvPr/>
        </p:nvSpPr>
        <p:spPr bwMode="auto">
          <a:xfrm>
            <a:off x="848790" y="0"/>
            <a:ext cx="7442200" cy="609600"/>
          </a:xfrm>
          <a:prstGeom prst="rect">
            <a:avLst/>
          </a:prstGeom>
          <a:noFill/>
          <a:ln w="9525">
            <a:no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/etc/</a:t>
            </a:r>
            <a:r>
              <a:rPr lang="en-US" sz="3200" b="1" dirty="0" err="1">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rsyslog.conf</a:t>
            </a: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(cont’d)</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2" descr="http://upload.wikimedia.org/wikipedia/commons/thumb/8/84/Example.svg/600px-Example.svg.png"/>
          <p:cNvPicPr>
            <a:picLocks noChangeAspect="1" noChangeArrowheads="1"/>
          </p:cNvPicPr>
          <p:nvPr/>
        </p:nvPicPr>
        <p:blipFill>
          <a:blip r:embed="rId1" cstate="print"/>
          <a:srcRect/>
          <a:stretch>
            <a:fillRect/>
          </a:stretch>
        </p:blipFill>
        <p:spPr bwMode="auto">
          <a:xfrm>
            <a:off x="7882480" y="0"/>
            <a:ext cx="1257300" cy="1257300"/>
          </a:xfrm>
          <a:prstGeom prst="rect">
            <a:avLst/>
          </a:prstGeom>
          <a:noFill/>
        </p:spPr>
      </p:pic>
      <p:sp>
        <p:nvSpPr>
          <p:cNvPr id="8" name="内容占位符 2"/>
          <p:cNvSpPr txBox="1"/>
          <p:nvPr/>
        </p:nvSpPr>
        <p:spPr bwMode="auto">
          <a:xfrm>
            <a:off x="457200" y="457200"/>
            <a:ext cx="8321900" cy="1600200"/>
          </a:xfrm>
          <a:prstGeom prst="rect">
            <a:avLst/>
          </a:prstGeom>
          <a:noFill/>
          <a:ln w="9525">
            <a:noFill/>
            <a:miter lim="800000"/>
          </a:ln>
        </p:spPr>
        <p:txBody>
          <a:bodyPr vert="horz" wrap="square" lIns="91440" tIns="45720" rIns="91440" bIns="45720" numCol="1" anchor="t" anchorCtr="0" compatLnSpc="1"/>
          <a:lstStyle/>
          <a:p>
            <a:pPr lvl="0">
              <a:buFont typeface="Wingdings" panose="05000000000000000000" pitchFamily="2" charset="2"/>
              <a:buChar char="q"/>
              <a:defRPr/>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The </a:t>
            </a:r>
            <a:r>
              <a:rPr lang="en-US" altLang="zh-CN" sz="2800"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action</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v"/>
              <a:defRPr/>
            </a:pP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Syslog</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daemon writes messages to location specified by </a:t>
            </a:r>
            <a:r>
              <a:rPr lang="en-US" altLang="zh-CN"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action</a:t>
            </a:r>
            <a:endParaRPr lang="en-US" altLang="zh-CN"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v"/>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Only a single </a:t>
            </a:r>
            <a:r>
              <a:rPr lang="en-US" altLang="zh-CN"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action</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may be specified per line</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3" name="Table 12"/>
          <p:cNvGraphicFramePr>
            <a:graphicFrameLocks noGrp="1"/>
          </p:cNvGraphicFramePr>
          <p:nvPr/>
        </p:nvGraphicFramePr>
        <p:xfrm>
          <a:off x="609600" y="2296160"/>
          <a:ext cx="8017100" cy="3566160"/>
        </p:xfrm>
        <a:graphic>
          <a:graphicData uri="http://schemas.openxmlformats.org/drawingml/2006/table">
            <a:tbl>
              <a:tblPr firstRow="1" bandRow="1">
                <a:tableStyleId>{5C22544A-7EE6-4342-B048-85BDC9FD1C3A}</a:tableStyleId>
              </a:tblPr>
              <a:tblGrid>
                <a:gridCol w="1803848"/>
                <a:gridCol w="6213252"/>
              </a:tblGrid>
              <a:tr h="370840">
                <a:tc>
                  <a:txBody>
                    <a:bodyPr/>
                    <a:lstStyle/>
                    <a:p>
                      <a:r>
                        <a:rPr lang="en-US" dirty="0">
                          <a:latin typeface="Times New Roman" panose="02020603050405020304" pitchFamily="18" charset="0"/>
                          <a:cs typeface="Times New Roman" panose="02020603050405020304" pitchFamily="18" charset="0"/>
                        </a:rPr>
                        <a:t>Action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Description</a:t>
                      </a:r>
                      <a:endParaRPr lang="en-US" dirty="0">
                        <a:latin typeface="Times New Roman" panose="02020603050405020304" pitchFamily="18" charset="0"/>
                        <a:cs typeface="Times New Roman" panose="02020603050405020304" pitchFamily="18" charset="0"/>
                      </a:endParaRPr>
                    </a:p>
                  </a:txBody>
                  <a:tcPr/>
                </a:tc>
              </a:tr>
              <a:tr h="1071880">
                <a:tc>
                  <a:txBody>
                    <a:bodyPr/>
                    <a:lstStyle/>
                    <a:p>
                      <a:r>
                        <a:rPr lang="en-US" dirty="0">
                          <a:latin typeface="Times New Roman" panose="02020603050405020304" pitchFamily="18" charset="0"/>
                          <a:cs typeface="Times New Roman" panose="02020603050405020304" pitchFamily="18" charset="0"/>
                        </a:rPr>
                        <a:t>filename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Writes message to a file filename on the local machine (filename must exist and be a full path; </a:t>
                      </a:r>
                      <a:r>
                        <a:rPr lang="en-US" dirty="0" err="1">
                          <a:latin typeface="Times New Roman" panose="02020603050405020304" pitchFamily="18" charset="0"/>
                          <a:cs typeface="Times New Roman" panose="02020603050405020304" pitchFamily="18" charset="0"/>
                        </a:rPr>
                        <a:t>syslogd</a:t>
                      </a:r>
                      <a:r>
                        <a:rPr lang="en-US" dirty="0">
                          <a:latin typeface="Times New Roman" panose="02020603050405020304" pitchFamily="18" charset="0"/>
                          <a:cs typeface="Times New Roman" panose="02020603050405020304" pitchFamily="18" charset="0"/>
                        </a:rPr>
                        <a:t> will not create it)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r>
              <a:tr h="370840">
                <a:tc>
                  <a:txBody>
                    <a:bodyPr/>
                    <a:lstStyle/>
                    <a:p>
                      <a:r>
                        <a:rPr lang="en-US" dirty="0">
                          <a:latin typeface="Times New Roman" panose="02020603050405020304" pitchFamily="18" charset="0"/>
                          <a:cs typeface="Times New Roman" panose="02020603050405020304" pitchFamily="18" charset="0"/>
                        </a:rPr>
                        <a:t>@hostname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Forwards message to </a:t>
                      </a:r>
                      <a:r>
                        <a:rPr lang="en-US" dirty="0" err="1">
                          <a:latin typeface="Times New Roman" panose="02020603050405020304" pitchFamily="18" charset="0"/>
                          <a:cs typeface="Times New Roman" panose="02020603050405020304" pitchFamily="18" charset="0"/>
                        </a:rPr>
                        <a:t>syslogd</a:t>
                      </a:r>
                      <a:r>
                        <a:rPr lang="en-US" dirty="0">
                          <a:latin typeface="Times New Roman" panose="02020603050405020304" pitchFamily="18" charset="0"/>
                          <a:cs typeface="Times New Roman" panose="02020603050405020304" pitchFamily="18" charset="0"/>
                        </a:rPr>
                        <a:t> on hostname (which must be resolvable via /etc/hosts, NIS, DNS, etc.)</a:t>
                      </a:r>
                      <a:endParaRPr lang="en-US" dirty="0">
                        <a:latin typeface="Times New Roman" panose="02020603050405020304" pitchFamily="18" charset="0"/>
                        <a:cs typeface="Times New Roman" panose="02020603050405020304" pitchFamily="18" charset="0"/>
                      </a:endParaRPr>
                    </a:p>
                  </a:txBody>
                  <a:tcPr/>
                </a:tc>
              </a:tr>
              <a:tr h="370840">
                <a:tc>
                  <a:txBody>
                    <a:bodyPr/>
                    <a:lstStyle/>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ipaddr</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Forwards message to the host at IP address </a:t>
                      </a:r>
                      <a:r>
                        <a:rPr lang="en-US" dirty="0" err="1">
                          <a:latin typeface="Times New Roman" panose="02020603050405020304" pitchFamily="18" charset="0"/>
                          <a:cs typeface="Times New Roman" panose="02020603050405020304" pitchFamily="18" charset="0"/>
                        </a:rPr>
                        <a:t>ipaddr</a:t>
                      </a:r>
                      <a:endParaRPr lang="en-US" dirty="0">
                        <a:latin typeface="Times New Roman" panose="02020603050405020304" pitchFamily="18" charset="0"/>
                        <a:cs typeface="Times New Roman" panose="02020603050405020304" pitchFamily="18" charset="0"/>
                      </a:endParaRPr>
                    </a:p>
                  </a:txBody>
                  <a:tcPr/>
                </a:tc>
              </a:tr>
              <a:tr h="370840">
                <a:tc>
                  <a:txBody>
                    <a:bodyPr/>
                    <a:lstStyle/>
                    <a:p>
                      <a:r>
                        <a:rPr lang="en-US" dirty="0">
                          <a:latin typeface="Times New Roman" panose="02020603050405020304" pitchFamily="18" charset="0"/>
                          <a:cs typeface="Times New Roman" panose="02020603050405020304" pitchFamily="18" charset="0"/>
                        </a:rPr>
                        <a:t>User1,user2,…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Writes message on listed users’ TTY(s) if logged in</a:t>
                      </a:r>
                      <a:endParaRPr lang="en-US" dirty="0">
                        <a:latin typeface="Times New Roman" panose="02020603050405020304" pitchFamily="18" charset="0"/>
                        <a:cs typeface="Times New Roman" panose="02020603050405020304" pitchFamily="18" charset="0"/>
                      </a:endParaRPr>
                    </a:p>
                  </a:txBody>
                  <a:tcPr/>
                </a:tc>
              </a:tr>
              <a:tr h="370840">
                <a:tc>
                  <a:txBody>
                    <a:bodyPr/>
                    <a:lstStyle/>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fifo</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Writes message to a FIFO (First In First Out) ( or a named pipe)</a:t>
                      </a:r>
                      <a:endParaRPr lang="en-US" dirty="0">
                        <a:latin typeface="Times New Roman" panose="02020603050405020304" pitchFamily="18" charset="0"/>
                        <a:cs typeface="Times New Roman" panose="02020603050405020304" pitchFamily="18" charset="0"/>
                      </a:endParaRPr>
                    </a:p>
                  </a:txBody>
                  <a:tcPr/>
                </a:tc>
              </a:tr>
              <a:tr h="370840">
                <a:tc>
                  <a:txBody>
                    <a:bodyPr/>
                    <a:lstStyle/>
                    <a:p>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Writes message all logged in users</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14" name="TextBox 13"/>
          <p:cNvSpPr txBox="1">
            <a:spLocks noChangeArrowheads="1"/>
          </p:cNvSpPr>
          <p:nvPr/>
        </p:nvSpPr>
        <p:spPr bwMode="auto">
          <a:xfrm>
            <a:off x="1328807" y="6062990"/>
            <a:ext cx="6482166" cy="523220"/>
          </a:xfrm>
          <a:prstGeom prst="rect">
            <a:avLst/>
          </a:prstGeom>
          <a:noFill/>
          <a:ln w="9525">
            <a:noFill/>
            <a:miter lim="800000"/>
          </a:ln>
        </p:spPr>
        <p:txBody>
          <a:bodyPr wrap="square">
            <a:spAutoFit/>
          </a:bodyPr>
          <a:lstStyle/>
          <a:p>
            <a:pPr algn="ctr"/>
            <a:r>
              <a:rPr lang="en-US" sz="2800" dirty="0">
                <a:latin typeface="Times New Roman" panose="02020603050405020304" pitchFamily="18" charset="0"/>
                <a:cs typeface="Times New Roman" panose="02020603050405020304" pitchFamily="18" charset="0"/>
              </a:rPr>
              <a:t>Choices of </a:t>
            </a:r>
            <a:r>
              <a:rPr lang="en-US" sz="2800" dirty="0" err="1">
                <a:latin typeface="Times New Roman" panose="02020603050405020304" pitchFamily="18" charset="0"/>
                <a:cs typeface="Times New Roman" panose="02020603050405020304" pitchFamily="18" charset="0"/>
              </a:rPr>
              <a:t>syslog</a:t>
            </a:r>
            <a:r>
              <a:rPr lang="en-US" sz="2800" dirty="0">
                <a:latin typeface="Times New Roman" panose="02020603050405020304" pitchFamily="18" charset="0"/>
                <a:cs typeface="Times New Roman" panose="02020603050405020304" pitchFamily="18" charset="0"/>
              </a:rPr>
              <a:t> actions</a:t>
            </a:r>
            <a:endParaRPr lang="en-CA"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772400" cy="533400"/>
          </a:xfrm>
        </p:spPr>
        <p:txBody>
          <a:bodyPr/>
          <a:lstStyle/>
          <a:p>
            <a:pPr algn="ctr"/>
            <a:r>
              <a:rPr lang="en-US" b="1" u="none" dirty="0">
                <a:latin typeface="Times New Roman" panose="02020603050405020304" pitchFamily="18" charset="0"/>
                <a:cs typeface="Times New Roman" panose="02020603050405020304" pitchFamily="18" charset="0"/>
              </a:rPr>
              <a:t>Example /etc/</a:t>
            </a:r>
            <a:r>
              <a:rPr lang="en-US" b="1" u="none" dirty="0" err="1">
                <a:latin typeface="Times New Roman" panose="02020603050405020304" pitchFamily="18" charset="0"/>
                <a:cs typeface="Times New Roman" panose="02020603050405020304" pitchFamily="18" charset="0"/>
              </a:rPr>
              <a:t>rsyslog.conf</a:t>
            </a:r>
            <a:endParaRPr lang="en-US" b="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内容占位符 2"/>
          <p:cNvSpPr txBox="1"/>
          <p:nvPr/>
        </p:nvSpPr>
        <p:spPr bwMode="auto">
          <a:xfrm>
            <a:off x="441100" y="1066801"/>
            <a:ext cx="8321900" cy="4190999"/>
          </a:xfrm>
          <a:prstGeom prst="rect">
            <a:avLst/>
          </a:prstGeom>
          <a:noFill/>
          <a:ln w="9525">
            <a:noFill/>
            <a:miter lim="800000"/>
          </a:ln>
        </p:spPr>
        <p:txBody>
          <a:bodyPr vert="horz" wrap="square" lIns="91440" tIns="45720" rIns="91440" bIns="45720" numCol="1" anchor="t" anchorCtr="0" compatLnSpc="1"/>
          <a:lstStyle/>
          <a:p>
            <a:pPr lvl="0">
              <a:defRPr/>
            </a:pPr>
            <a:r>
              <a:rPr lang="en-US" altLang="zh-CN" sz="2800" kern="0" dirty="0">
                <a:latin typeface="+mn-lt"/>
                <a:ea typeface="宋体" panose="02010600030101010101" pitchFamily="2" charset="-122"/>
              </a:rPr>
              <a:t>[</a:t>
            </a:r>
            <a:r>
              <a:rPr lang="en-US" altLang="zh-CN" sz="2800" kern="0" dirty="0" err="1">
                <a:latin typeface="+mn-lt"/>
                <a:ea typeface="宋体" panose="02010600030101010101" pitchFamily="2" charset="-122"/>
              </a:rPr>
              <a:t>root@localhost</a:t>
            </a:r>
            <a:r>
              <a:rPr lang="en-US" altLang="zh-CN" sz="2800" kern="0" dirty="0">
                <a:latin typeface="+mn-lt"/>
                <a:ea typeface="宋体" panose="02010600030101010101" pitchFamily="2" charset="-122"/>
              </a:rPr>
              <a:t> etc]# </a:t>
            </a:r>
            <a:r>
              <a:rPr lang="en-US" altLang="zh-CN" sz="2800" kern="0" dirty="0" err="1">
                <a:latin typeface="+mn-lt"/>
                <a:ea typeface="宋体" panose="02010600030101010101" pitchFamily="2" charset="-122"/>
              </a:rPr>
              <a:t>pwd</a:t>
            </a: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/etc</a:t>
            </a: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a:t>
            </a:r>
            <a:r>
              <a:rPr lang="en-US" altLang="zh-CN" sz="2800" kern="0" dirty="0" err="1">
                <a:latin typeface="+mn-lt"/>
                <a:ea typeface="宋体" panose="02010600030101010101" pitchFamily="2" charset="-122"/>
              </a:rPr>
              <a:t>root@localhost</a:t>
            </a:r>
            <a:r>
              <a:rPr lang="en-US" altLang="zh-CN" sz="2800" kern="0" dirty="0">
                <a:latin typeface="+mn-lt"/>
                <a:ea typeface="宋体" panose="02010600030101010101" pitchFamily="2" charset="-122"/>
              </a:rPr>
              <a:t> etc]# vi </a:t>
            </a:r>
            <a:r>
              <a:rPr lang="en-US" altLang="zh-CN" sz="2800" kern="0" dirty="0" err="1">
                <a:latin typeface="+mn-lt"/>
                <a:ea typeface="宋体" panose="02010600030101010101" pitchFamily="2" charset="-122"/>
              </a:rPr>
              <a:t>rsyslog.conf</a:t>
            </a: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a:t>
            </a:r>
            <a:r>
              <a:rPr lang="en-US" altLang="zh-CN" sz="2800" kern="0" dirty="0" err="1">
                <a:latin typeface="+mn-lt"/>
                <a:ea typeface="宋体" panose="02010600030101010101" pitchFamily="2" charset="-122"/>
              </a:rPr>
              <a:t>rsyslog</a:t>
            </a:r>
            <a:r>
              <a:rPr lang="en-US" altLang="zh-CN" sz="2800" kern="0" dirty="0">
                <a:latin typeface="+mn-lt"/>
                <a:ea typeface="宋体" panose="02010600030101010101" pitchFamily="2" charset="-122"/>
              </a:rPr>
              <a:t> v3 </a:t>
            </a:r>
            <a:r>
              <a:rPr lang="en-US" altLang="zh-CN" sz="2800" kern="0" dirty="0" err="1">
                <a:latin typeface="+mn-lt"/>
                <a:ea typeface="宋体" panose="02010600030101010101" pitchFamily="2" charset="-122"/>
              </a:rPr>
              <a:t>config</a:t>
            </a:r>
            <a:r>
              <a:rPr lang="en-US" altLang="zh-CN" sz="2800" kern="0" dirty="0">
                <a:latin typeface="+mn-lt"/>
                <a:ea typeface="宋体" panose="02010600030101010101" pitchFamily="2" charset="-122"/>
              </a:rPr>
              <a:t> file</a:t>
            </a: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a:t>
            </a: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 The </a:t>
            </a:r>
            <a:r>
              <a:rPr lang="en-US" altLang="zh-CN" sz="2800" kern="0" dirty="0" err="1">
                <a:latin typeface="+mn-lt"/>
                <a:ea typeface="宋体" panose="02010600030101010101" pitchFamily="2" charset="-122"/>
              </a:rPr>
              <a:t>authpriv</a:t>
            </a:r>
            <a:r>
              <a:rPr lang="en-US" altLang="zh-CN" sz="2800" kern="0" dirty="0">
                <a:latin typeface="+mn-lt"/>
                <a:ea typeface="宋体" panose="02010600030101010101" pitchFamily="2" charset="-122"/>
              </a:rPr>
              <a:t> file has restricted access.</a:t>
            </a: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authpriv.*                  /</a:t>
            </a:r>
            <a:r>
              <a:rPr lang="en-US" altLang="zh-CN" sz="2800" kern="0" dirty="0" err="1">
                <a:latin typeface="+mn-lt"/>
                <a:ea typeface="宋体" panose="02010600030101010101" pitchFamily="2" charset="-122"/>
              </a:rPr>
              <a:t>var</a:t>
            </a:r>
            <a:r>
              <a:rPr lang="en-US" altLang="zh-CN" sz="2800" kern="0" dirty="0">
                <a:latin typeface="+mn-lt"/>
                <a:ea typeface="宋体" panose="02010600030101010101" pitchFamily="2" charset="-122"/>
              </a:rPr>
              <a:t>/log/secure</a:t>
            </a:r>
            <a:endParaRPr lang="en-US" altLang="zh-CN" sz="2800" kern="0" dirty="0">
              <a:latin typeface="+mn-lt"/>
              <a:ea typeface="宋体" panose="02010600030101010101" pitchFamily="2" charset="-122"/>
            </a:endParaRPr>
          </a:p>
          <a:p>
            <a:pPr lvl="0">
              <a:defRPr/>
            </a:pPr>
            <a:r>
              <a:rPr lang="en-US" altLang="zh-CN" sz="2800" kern="0" dirty="0">
                <a:latin typeface="+mn-lt"/>
                <a:ea typeface="宋体" panose="02010600030101010101" pitchFamily="2" charset="-122"/>
              </a:rPr>
              <a:t>……</a:t>
            </a:r>
            <a:endParaRPr lang="en-US" altLang="zh-CN" sz="2800" kern="0" dirty="0">
              <a:latin typeface="+mn-lt"/>
              <a:ea typeface="宋体" panose="02010600030101010101" pitchFamily="2" charset="-122"/>
            </a:endParaRPr>
          </a:p>
        </p:txBody>
      </p:sp>
      <p:cxnSp>
        <p:nvCxnSpPr>
          <p:cNvPr id="7" name="Straight Connector 6"/>
          <p:cNvCxnSpPr/>
          <p:nvPr/>
        </p:nvCxnSpPr>
        <p:spPr bwMode="auto">
          <a:xfrm rot="16200000" flipH="1">
            <a:off x="4838702" y="5257799"/>
            <a:ext cx="1142999" cy="2"/>
          </a:xfrm>
          <a:prstGeom prst="line">
            <a:avLst/>
          </a:prstGeom>
          <a:noFill/>
          <a:ln w="79375" cap="flat" cmpd="sng" algn="ctr">
            <a:solidFill>
              <a:schemeClr val="accent2"/>
            </a:solidFill>
            <a:prstDash val="solid"/>
            <a:round/>
            <a:headEnd type="triangle" w="med" len="med"/>
            <a:tailEnd type="none" w="med" len="med"/>
          </a:ln>
          <a:effectLst/>
        </p:spPr>
      </p:cxnSp>
      <p:sp>
        <p:nvSpPr>
          <p:cNvPr id="10" name="Rectangle 9"/>
          <p:cNvSpPr>
            <a:spLocks noChangeArrowheads="1"/>
          </p:cNvSpPr>
          <p:nvPr/>
        </p:nvSpPr>
        <p:spPr bwMode="auto">
          <a:xfrm>
            <a:off x="4419600" y="5867400"/>
            <a:ext cx="1966390" cy="609600"/>
          </a:xfrm>
          <a:prstGeom prst="rect">
            <a:avLst/>
          </a:prstGeom>
          <a:solidFill>
            <a:schemeClr val="accent1"/>
          </a:solidFill>
          <a:ln w="44450">
            <a:solidFill>
              <a:schemeClr val="tx1"/>
            </a:solid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rPr>
              <a:t>action</a:t>
            </a:r>
            <a:endParaRPr lang="en-US" sz="3200" b="1" dirty="0">
              <a:solidFill>
                <a:schemeClr val="accent2"/>
              </a:solidFill>
              <a:effectLst>
                <a:outerShdw blurRad="38100" dist="38100" dir="2700000" algn="tl">
                  <a:srgbClr val="000000">
                    <a:alpha val="43137"/>
                  </a:srgbClr>
                </a:outerShdw>
              </a:effectLst>
            </a:endParaRPr>
          </a:p>
        </p:txBody>
      </p:sp>
      <p:cxnSp>
        <p:nvCxnSpPr>
          <p:cNvPr id="11" name="Straight Connector 10"/>
          <p:cNvCxnSpPr/>
          <p:nvPr/>
        </p:nvCxnSpPr>
        <p:spPr bwMode="auto">
          <a:xfrm rot="16200000" flipH="1">
            <a:off x="647699" y="4914899"/>
            <a:ext cx="685802" cy="4"/>
          </a:xfrm>
          <a:prstGeom prst="line">
            <a:avLst/>
          </a:prstGeom>
          <a:noFill/>
          <a:ln w="79375" cap="flat" cmpd="sng" algn="ctr">
            <a:solidFill>
              <a:schemeClr val="accent2"/>
            </a:solidFill>
            <a:prstDash val="solid"/>
            <a:round/>
            <a:headEnd type="triangle" w="med" len="med"/>
            <a:tailEnd type="none" w="med" len="med"/>
          </a:ln>
          <a:effectLst/>
        </p:spPr>
      </p:cxnSp>
      <p:cxnSp>
        <p:nvCxnSpPr>
          <p:cNvPr id="12" name="Straight Connector 11"/>
          <p:cNvCxnSpPr/>
          <p:nvPr/>
        </p:nvCxnSpPr>
        <p:spPr bwMode="auto">
          <a:xfrm rot="16200000" flipH="1">
            <a:off x="1714502" y="4914899"/>
            <a:ext cx="685802" cy="4"/>
          </a:xfrm>
          <a:prstGeom prst="line">
            <a:avLst/>
          </a:prstGeom>
          <a:noFill/>
          <a:ln w="79375" cap="flat" cmpd="sng" algn="ctr">
            <a:solidFill>
              <a:schemeClr val="accent2"/>
            </a:solidFill>
            <a:prstDash val="solid"/>
            <a:round/>
            <a:headEnd type="triangle" w="med" len="med"/>
            <a:tailEnd type="none" w="med" len="med"/>
          </a:ln>
          <a:effectLst/>
        </p:spPr>
      </p:cxnSp>
      <p:sp>
        <p:nvSpPr>
          <p:cNvPr id="15" name="Rectangle 14"/>
          <p:cNvSpPr>
            <a:spLocks noChangeArrowheads="1"/>
          </p:cNvSpPr>
          <p:nvPr/>
        </p:nvSpPr>
        <p:spPr bwMode="auto">
          <a:xfrm>
            <a:off x="0" y="5257800"/>
            <a:ext cx="1676400" cy="609600"/>
          </a:xfrm>
          <a:prstGeom prst="rect">
            <a:avLst/>
          </a:prstGeom>
          <a:solidFill>
            <a:schemeClr val="accent1"/>
          </a:solidFill>
          <a:ln w="44450">
            <a:solidFill>
              <a:schemeClr val="tx1"/>
            </a:solidFill>
            <a:miter lim="800000"/>
          </a:ln>
        </p:spPr>
        <p:txBody>
          <a:bodyPr anchor="ctr"/>
          <a:lstStyle/>
          <a:p>
            <a:pPr algn="ctr">
              <a:defRPr/>
            </a:pPr>
            <a:r>
              <a:rPr lang="en-US" sz="2800" b="1" dirty="0">
                <a:solidFill>
                  <a:schemeClr val="accent2"/>
                </a:solidFill>
                <a:effectLst>
                  <a:outerShdw blurRad="38100" dist="38100" dir="2700000" algn="tl">
                    <a:srgbClr val="000000">
                      <a:alpha val="43137"/>
                    </a:srgbClr>
                  </a:outerShdw>
                </a:effectLst>
              </a:rPr>
              <a:t>facility</a:t>
            </a:r>
            <a:endParaRPr lang="en-US" sz="2800" b="1" dirty="0">
              <a:solidFill>
                <a:schemeClr val="accent2"/>
              </a:solidFill>
              <a:effectLst>
                <a:outerShdw blurRad="38100" dist="38100" dir="2700000" algn="tl">
                  <a:srgbClr val="000000">
                    <a:alpha val="43137"/>
                  </a:srgbClr>
                </a:outerShdw>
              </a:effectLst>
            </a:endParaRPr>
          </a:p>
        </p:txBody>
      </p:sp>
      <p:sp>
        <p:nvSpPr>
          <p:cNvPr id="16" name="Rectangle 15"/>
          <p:cNvSpPr>
            <a:spLocks noChangeArrowheads="1"/>
          </p:cNvSpPr>
          <p:nvPr/>
        </p:nvSpPr>
        <p:spPr bwMode="auto">
          <a:xfrm>
            <a:off x="1691210" y="5257800"/>
            <a:ext cx="1661590" cy="609600"/>
          </a:xfrm>
          <a:prstGeom prst="rect">
            <a:avLst/>
          </a:prstGeom>
          <a:solidFill>
            <a:schemeClr val="accent1"/>
          </a:solidFill>
          <a:ln w="44450">
            <a:solidFill>
              <a:schemeClr val="tx1"/>
            </a:solidFill>
            <a:miter lim="800000"/>
          </a:ln>
        </p:spPr>
        <p:txBody>
          <a:bodyPr anchor="ctr"/>
          <a:lstStyle/>
          <a:p>
            <a:pPr algn="ctr">
              <a:defRPr/>
            </a:pPr>
            <a:r>
              <a:rPr lang="en-US" sz="2800" b="1" dirty="0">
                <a:solidFill>
                  <a:schemeClr val="accent2"/>
                </a:solidFill>
                <a:effectLst>
                  <a:outerShdw blurRad="38100" dist="38100" dir="2700000" algn="tl">
                    <a:srgbClr val="000000">
                      <a:alpha val="43137"/>
                    </a:srgbClr>
                  </a:outerShdw>
                </a:effectLst>
              </a:rPr>
              <a:t>priority</a:t>
            </a:r>
            <a:endParaRPr lang="en-US" sz="2800" b="1" dirty="0">
              <a:solidFill>
                <a:schemeClr val="accent2"/>
              </a:solidFill>
              <a:effectLst>
                <a:outerShdw blurRad="38100" dist="38100" dir="2700000" algn="tl">
                  <a:srgbClr val="000000">
                    <a:alpha val="43137"/>
                  </a:srgbClr>
                </a:outerShdw>
              </a:effectLst>
            </a:endParaRPr>
          </a:p>
        </p:txBody>
      </p:sp>
      <p:sp>
        <p:nvSpPr>
          <p:cNvPr id="17" name="Rectangle 16"/>
          <p:cNvSpPr>
            <a:spLocks noChangeArrowheads="1"/>
          </p:cNvSpPr>
          <p:nvPr/>
        </p:nvSpPr>
        <p:spPr bwMode="auto">
          <a:xfrm>
            <a:off x="700610" y="6096000"/>
            <a:ext cx="1966390" cy="609600"/>
          </a:xfrm>
          <a:prstGeom prst="rect">
            <a:avLst/>
          </a:prstGeom>
          <a:solidFill>
            <a:schemeClr val="accent1"/>
          </a:solidFill>
          <a:ln w="44450">
            <a:solidFill>
              <a:schemeClr val="tx1"/>
            </a:solid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rPr>
              <a:t>selector</a:t>
            </a:r>
            <a:endParaRPr lang="en-US" sz="3200" b="1" dirty="0">
              <a:solidFill>
                <a:schemeClr val="accent2"/>
              </a:solidFill>
              <a:effectLst>
                <a:outerShdw blurRad="38100" dist="38100" dir="2700000" algn="tl">
                  <a:srgbClr val="000000">
                    <a:alpha val="43137"/>
                  </a:srgbClr>
                </a:outerShdw>
              </a:effectLst>
            </a:endParaRPr>
          </a:p>
        </p:txBody>
      </p:sp>
      <p:sp>
        <p:nvSpPr>
          <p:cNvPr id="13" name="AutoShape 9"/>
          <p:cNvSpPr>
            <a:spLocks noChangeArrowheads="1"/>
          </p:cNvSpPr>
          <p:nvPr/>
        </p:nvSpPr>
        <p:spPr bwMode="auto">
          <a:xfrm>
            <a:off x="3877468" y="838200"/>
            <a:ext cx="5037932" cy="3124200"/>
          </a:xfrm>
          <a:prstGeom prst="cloudCallout">
            <a:avLst>
              <a:gd name="adj1" fmla="val -42949"/>
              <a:gd name="adj2" fmla="val 28138"/>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rPr>
              <a:t>Now you know </a:t>
            </a:r>
            <a:r>
              <a:rPr lang="en-US" sz="2800" b="1" u="sng" dirty="0">
                <a:solidFill>
                  <a:srgbClr val="FF0000"/>
                </a:solidFill>
                <a:effectLst>
                  <a:outerShdw blurRad="38100" dist="38100" dir="2700000" algn="tl">
                    <a:srgbClr val="000000">
                      <a:alpha val="43137"/>
                    </a:srgbClr>
                  </a:outerShdw>
                </a:effectLst>
              </a:rPr>
              <a:t>what type of log</a:t>
            </a:r>
            <a:r>
              <a:rPr lang="en-US" sz="2800" b="1" dirty="0">
                <a:solidFill>
                  <a:srgbClr val="FF0000"/>
                </a:solidFill>
                <a:effectLst>
                  <a:outerShdw blurRad="38100" dist="38100" dir="2700000" algn="tl">
                    <a:srgbClr val="000000">
                      <a:alpha val="43137"/>
                    </a:srgbClr>
                  </a:outerShdw>
                </a:effectLst>
              </a:rPr>
              <a:t> information can be found and </a:t>
            </a:r>
            <a:r>
              <a:rPr lang="en-US" sz="2800" b="1" u="sng" dirty="0">
                <a:solidFill>
                  <a:srgbClr val="FF0000"/>
                </a:solidFill>
                <a:effectLst>
                  <a:outerShdw blurRad="38100" dist="38100" dir="2700000" algn="tl">
                    <a:srgbClr val="000000">
                      <a:alpha val="43137"/>
                    </a:srgbClr>
                  </a:outerShdw>
                </a:effectLst>
              </a:rPr>
              <a:t>where</a:t>
            </a:r>
            <a:r>
              <a:rPr lang="en-US" sz="2800" b="1" dirty="0">
                <a:solidFill>
                  <a:srgbClr val="FF0000"/>
                </a:solidFill>
                <a:effectLst>
                  <a:outerShdw blurRad="38100" dist="38100" dir="2700000" algn="tl">
                    <a:srgbClr val="000000">
                      <a:alpha val="43137"/>
                    </a:srgbClr>
                  </a:outerShdw>
                </a:effectLst>
              </a:rPr>
              <a:t> they are! </a:t>
            </a:r>
            <a:endParaRPr lang="en-US" sz="2800" b="1" dirty="0">
              <a:solidFill>
                <a:srgbClr val="FF0000"/>
              </a:solidFill>
              <a:effectLst>
                <a:outerShdw blurRad="38100" dist="38100" dir="2700000" algn="tl">
                  <a:srgbClr val="000000">
                    <a:alpha val="43137"/>
                  </a:srgbClr>
                </a:outerShdw>
              </a:effectLst>
            </a:endParaRPr>
          </a:p>
        </p:txBody>
      </p:sp>
      <p:pic>
        <p:nvPicPr>
          <p:cNvPr id="14" name="Picture 2" descr="http://www.imperial.edu/admin/Media/File_Upload/125-Files/discussion.gif"/>
          <p:cNvPicPr>
            <a:picLocks noChangeAspect="1" noChangeArrowheads="1"/>
          </p:cNvPicPr>
          <p:nvPr/>
        </p:nvPicPr>
        <p:blipFill>
          <a:blip r:embed="rId1"/>
          <a:srcRect/>
          <a:stretch>
            <a:fillRect/>
          </a:stretch>
        </p:blipFill>
        <p:spPr bwMode="auto">
          <a:xfrm>
            <a:off x="6997700" y="5015422"/>
            <a:ext cx="2146300" cy="1842578"/>
          </a:xfrm>
          <a:prstGeom prst="rect">
            <a:avLst/>
          </a:prstGeom>
          <a:noFill/>
        </p:spPr>
      </p:pic>
      <p:pic>
        <p:nvPicPr>
          <p:cNvPr id="3074" name="Picture 2" descr="Ofsted's remedy for 'teaching to the test'? | Cambridge Assessment Insigh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70" y="92874"/>
            <a:ext cx="1839664" cy="8048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5344"/>
            <a:ext cx="7772400" cy="533400"/>
          </a:xfrm>
        </p:spPr>
        <p:txBody>
          <a:bodyPr/>
          <a:lstStyle/>
          <a:p>
            <a:pPr algn="ctr"/>
            <a:r>
              <a:rPr lang="en-US" b="1" u="none" dirty="0">
                <a:latin typeface="Times New Roman" panose="02020603050405020304" pitchFamily="18" charset="0"/>
                <a:cs typeface="Times New Roman" panose="02020603050405020304" pitchFamily="18" charset="0"/>
              </a:rPr>
              <a:t>Example </a:t>
            </a:r>
            <a:r>
              <a:rPr lang="en-US" b="1" u="none" dirty="0" err="1">
                <a:latin typeface="Times New Roman" panose="02020603050405020304" pitchFamily="18" charset="0"/>
                <a:cs typeface="Times New Roman" panose="02020603050405020304" pitchFamily="18" charset="0"/>
              </a:rPr>
              <a:t>Syslog</a:t>
            </a:r>
            <a:r>
              <a:rPr lang="en-US" b="1" u="none" dirty="0">
                <a:latin typeface="Times New Roman" panose="02020603050405020304" pitchFamily="18" charset="0"/>
                <a:cs typeface="Times New Roman" panose="02020603050405020304" pitchFamily="18" charset="0"/>
              </a:rPr>
              <a:t> Messages</a:t>
            </a:r>
            <a:endParaRPr lang="en-US" b="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49154" name="Picture 2"/>
          <p:cNvPicPr>
            <a:picLocks noChangeAspect="1" noChangeArrowheads="1"/>
          </p:cNvPicPr>
          <p:nvPr/>
        </p:nvPicPr>
        <p:blipFill>
          <a:blip r:embed="rId1"/>
          <a:srcRect/>
          <a:stretch>
            <a:fillRect/>
          </a:stretch>
        </p:blipFill>
        <p:spPr bwMode="auto">
          <a:xfrm>
            <a:off x="152400" y="1248839"/>
            <a:ext cx="8839200" cy="4466161"/>
          </a:xfrm>
          <a:prstGeom prst="rect">
            <a:avLst/>
          </a:prstGeom>
          <a:noFill/>
          <a:ln w="9525">
            <a:noFill/>
            <a:miter lim="800000"/>
            <a:headEnd/>
            <a:tailEnd/>
          </a:ln>
        </p:spPr>
      </p:pic>
      <p:sp>
        <p:nvSpPr>
          <p:cNvPr id="6" name="Rectangle 5"/>
          <p:cNvSpPr/>
          <p:nvPr/>
        </p:nvSpPr>
        <p:spPr bwMode="auto">
          <a:xfrm>
            <a:off x="4191000" y="4038600"/>
            <a:ext cx="1828800" cy="228600"/>
          </a:xfrm>
          <a:prstGeom prst="rect">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anose="030F0702030302020204" pitchFamily="66" charset="0"/>
            </a:endParaRPr>
          </a:p>
        </p:txBody>
      </p:sp>
      <p:sp>
        <p:nvSpPr>
          <p:cNvPr id="7" name="Rectangle 6"/>
          <p:cNvSpPr/>
          <p:nvPr/>
        </p:nvSpPr>
        <p:spPr bwMode="auto">
          <a:xfrm>
            <a:off x="7467600" y="4038600"/>
            <a:ext cx="1295400" cy="228600"/>
          </a:xfrm>
          <a:prstGeom prst="rect">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anose="030F0702030302020204" pitchFamily="66" charset="0"/>
            </a:endParaRPr>
          </a:p>
        </p:txBody>
      </p:sp>
      <p:sp>
        <p:nvSpPr>
          <p:cNvPr id="8" name="Rectangle 7"/>
          <p:cNvSpPr/>
          <p:nvPr/>
        </p:nvSpPr>
        <p:spPr bwMode="auto">
          <a:xfrm>
            <a:off x="0" y="4229100"/>
            <a:ext cx="381000" cy="228600"/>
          </a:xfrm>
          <a:prstGeom prst="rect">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anose="030F0702030302020204" pitchFamily="66" charset="0"/>
            </a:endParaRP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090" y="183491"/>
            <a:ext cx="1408768" cy="85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bwMode="auto">
          <a:xfrm flipV="1">
            <a:off x="94629" y="4450828"/>
            <a:ext cx="8896971" cy="2"/>
          </a:xfrm>
          <a:prstGeom prst="straightConnector1">
            <a:avLst/>
          </a:prstGeom>
          <a:noFill/>
          <a:ln w="47625" cap="flat" cmpd="sng" algn="ctr">
            <a:solidFill>
              <a:srgbClr val="FF0000"/>
            </a:solidFill>
            <a:prstDash val="solid"/>
            <a:round/>
            <a:headEnd type="none" w="med" len="med"/>
            <a:tailEnd type="none"/>
          </a:ln>
          <a:effectLst/>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5"/>
          <p:cNvSpPr>
            <a:spLocks noGrp="1"/>
          </p:cNvSpPr>
          <p:nvPr>
            <p:ph type="sldNum" sz="quarter" idx="12"/>
          </p:nvPr>
        </p:nvSpPr>
        <p:spPr>
          <a:xfrm>
            <a:off x="8512175" y="6350000"/>
            <a:ext cx="45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054C0B0B-94B7-4F7F-82C0-B6DDCB65997E}" type="slidenum">
              <a:rPr lang="en-US" altLang="en-US" sz="1400">
                <a:latin typeface="Times New Roman" panose="02020603050405020304" pitchFamily="18" charset="0"/>
              </a:rPr>
            </a:fld>
            <a:endParaRPr lang="en-US" altLang="en-US" sz="1400">
              <a:latin typeface="Times New Roman" panose="02020603050405020304" pitchFamily="18" charset="0"/>
            </a:endParaRPr>
          </a:p>
        </p:txBody>
      </p:sp>
      <p:pic>
        <p:nvPicPr>
          <p:cNvPr id="98307" name="Picture 2" descr="http://www.imperial.edu/admin/Media/File_Upload/125-Files/discussion.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3027" y="4847077"/>
            <a:ext cx="1774719"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2"/>
          <a:srcRect/>
          <a:stretch>
            <a:fillRect/>
          </a:stretch>
        </p:blipFill>
        <p:spPr bwMode="auto">
          <a:xfrm>
            <a:off x="609600" y="486923"/>
            <a:ext cx="8054975" cy="4069917"/>
          </a:xfrm>
          <a:prstGeom prst="rect">
            <a:avLst/>
          </a:prstGeom>
          <a:noFill/>
          <a:ln w="9525">
            <a:noFill/>
            <a:miter lim="800000"/>
            <a:headEnd/>
            <a:tailEnd/>
          </a:ln>
        </p:spPr>
      </p:pic>
      <p:sp>
        <p:nvSpPr>
          <p:cNvPr id="9" name="Text Box 5"/>
          <p:cNvSpPr txBox="1">
            <a:spLocks noChangeArrowheads="1"/>
          </p:cNvSpPr>
          <p:nvPr/>
        </p:nvSpPr>
        <p:spPr bwMode="auto">
          <a:xfrm>
            <a:off x="1861979" y="4847077"/>
            <a:ext cx="6650196" cy="400110"/>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We will need to parse the raw log data into a standard format.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3"/>
          <p:cNvSpPr>
            <a:spLocks noGrp="1" noChangeArrowheads="1"/>
          </p:cNvSpPr>
          <p:nvPr>
            <p:ph type="body" idx="1"/>
          </p:nvPr>
        </p:nvSpPr>
        <p:spPr>
          <a:xfrm>
            <a:off x="1905000" y="1117523"/>
            <a:ext cx="3962400" cy="571500"/>
          </a:xfrm>
        </p:spPr>
        <p:txBody>
          <a:bodyPr/>
          <a:lstStyle/>
          <a:p>
            <a:pPr marL="0" lvl="2" indent="0">
              <a:buNone/>
            </a:pP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Chapter 14</a:t>
            </a:r>
            <a:endParaRPr lang="en-US" altLang="zh-CN" sz="2800" dirty="0">
              <a:ea typeface="宋体" panose="02010600030101010101" pitchFamily="2" charset="-122"/>
              <a:cs typeface="Times New Roman" panose="02020603050405020304" pitchFamily="18" charset="0"/>
            </a:endParaRPr>
          </a:p>
        </p:txBody>
      </p:sp>
      <p:sp>
        <p:nvSpPr>
          <p:cNvPr id="7" name="Rectangle 2"/>
          <p:cNvSpPr>
            <a:spLocks noGrp="1" noChangeArrowheads="1"/>
          </p:cNvSpPr>
          <p:nvPr>
            <p:ph type="title"/>
          </p:nvPr>
        </p:nvSpPr>
        <p:spPr>
          <a:xfrm>
            <a:off x="222250" y="209549"/>
            <a:ext cx="7772400" cy="571500"/>
          </a:xfrm>
        </p:spPr>
        <p:txBody>
          <a:bodyPr/>
          <a:lstStyle/>
          <a:p>
            <a:r>
              <a:rPr lang="en-US" altLang="zh-CN" u="none" dirty="0">
                <a:latin typeface="Times New Roman" panose="02020603050405020304" pitchFamily="18" charset="0"/>
                <a:ea typeface="宋体" panose="02010600030101010101" pitchFamily="2" charset="-122"/>
                <a:cs typeface="Times New Roman" panose="02020603050405020304" pitchFamily="18" charset="0"/>
              </a:rPr>
              <a:t>Reading materials</a:t>
            </a:r>
            <a:endParaRPr lang="en-US" altLang="zh-CN" u="none"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2" descr="https://s3.amazonaws.com/bookalytics-cover-images/9783030005818-bi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482" y="857249"/>
            <a:ext cx="893618" cy="134489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dirty="0"/>
          </a:p>
        </p:txBody>
      </p:sp>
      <p:sp>
        <p:nvSpPr>
          <p:cNvPr id="8" name="Rectangle 3"/>
          <p:cNvSpPr txBox="1">
            <a:spLocks noChangeArrowheads="1"/>
          </p:cNvSpPr>
          <p:nvPr/>
        </p:nvSpPr>
        <p:spPr bwMode="auto">
          <a:xfrm>
            <a:off x="609600" y="2819400"/>
            <a:ext cx="8305800" cy="19050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lvl="2" indent="0">
              <a:buClrTx/>
              <a:buSzTx/>
              <a:buFontTx/>
              <a:buNone/>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[1] </a:t>
            </a:r>
            <a:r>
              <a:rPr lang="da-DK" altLang="zh-CN" sz="2800" kern="0" dirty="0">
                <a:latin typeface="Times New Roman" panose="02020603050405020304" pitchFamily="18" charset="0"/>
                <a:ea typeface="宋体" panose="02010600030101010101" pitchFamily="2" charset="-122"/>
                <a:cs typeface="Times New Roman" panose="02020603050405020304" pitchFamily="18" charset="0"/>
              </a:rPr>
              <a:t>Computer Forensics: Operating System Forensics.</a:t>
            </a:r>
            <a:endParaRPr lang="da-DK"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marL="0" lvl="2" indent="0">
              <a:buClrTx/>
              <a:buSzTx/>
              <a:buFontTx/>
              <a:buNone/>
            </a:pPr>
            <a:r>
              <a:rPr lang="da-DK" altLang="zh-CN" sz="2800" kern="0" dirty="0">
                <a:latin typeface="Times New Roman" panose="02020603050405020304" pitchFamily="18" charset="0"/>
                <a:ea typeface="宋体" panose="02010600030101010101" pitchFamily="2" charset="-122"/>
                <a:cs typeface="Times New Roman" panose="02020603050405020304" pitchFamily="18" charset="0"/>
              </a:rPr>
              <a:t>https://resources.infosecinstitute.com/category/computerforensics/introduction/areas-of-study/digital-forensics/operating-system-forensics/#gref</a:t>
            </a:r>
            <a:endParaRPr lang="da-DK" altLang="zh-CN" sz="2800" kern="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867400" y="6400800"/>
            <a:ext cx="2895600" cy="457200"/>
          </a:xfrm>
        </p:spPr>
        <p:txBody>
          <a:bodyPr/>
          <a:lstStyle/>
          <a:p>
            <a:pPr>
              <a:defRPr/>
            </a:pPr>
            <a:fld id="{ACF111EC-A7A2-4C3F-98D0-1F76364F484D}" type="slidenum">
              <a:rPr lang="en-US"/>
            </a:fld>
            <a:endParaRPr lang="en-US" dirty="0"/>
          </a:p>
        </p:txBody>
      </p:sp>
      <p:sp>
        <p:nvSpPr>
          <p:cNvPr id="50180" name="Rectangle 2"/>
          <p:cNvSpPr>
            <a:spLocks noGrp="1" noChangeArrowheads="1"/>
          </p:cNvSpPr>
          <p:nvPr>
            <p:ph type="title"/>
          </p:nvPr>
        </p:nvSpPr>
        <p:spPr>
          <a:xfrm>
            <a:off x="533400" y="228600"/>
            <a:ext cx="7772400" cy="914400"/>
          </a:xfrm>
        </p:spPr>
        <p:txBody>
          <a:bodyPr/>
          <a:lstStyle/>
          <a:p>
            <a:pPr algn="ctr"/>
            <a:r>
              <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Deleting Files in Windows</a:t>
            </a:r>
            <a:endPar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0181" name="Rectangle 3"/>
          <p:cNvSpPr>
            <a:spLocks noGrp="1" noChangeArrowheads="1"/>
          </p:cNvSpPr>
          <p:nvPr>
            <p:ph type="body" idx="1"/>
          </p:nvPr>
        </p:nvSpPr>
        <p:spPr>
          <a:xfrm>
            <a:off x="304800" y="1143000"/>
            <a:ext cx="8458200" cy="1752600"/>
          </a:xfrm>
        </p:spPr>
        <p:txBody>
          <a:bodyPr/>
          <a:lstStyle/>
          <a:p>
            <a:r>
              <a:rPr lang="en-US" dirty="0">
                <a:latin typeface="Times New Roman" panose="02020603050405020304" pitchFamily="18" charset="0"/>
                <a:cs typeface="Times New Roman" panose="02020603050405020304" pitchFamily="18" charset="0"/>
              </a:rPr>
              <a:t>When a file is deleted in Windows, including NT, XP, 2000, Vista, </a:t>
            </a:r>
            <a:r>
              <a:rPr lang="en-US" dirty="0" err="1">
                <a:latin typeface="Times New Roman" panose="02020603050405020304" pitchFamily="18" charset="0"/>
                <a:cs typeface="Times New Roman" panose="02020603050405020304" pitchFamily="18" charset="0"/>
              </a:rPr>
              <a:t>etc</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The OS renames it and moves it to the Recycle Bin</a:t>
            </a:r>
            <a:endParaRPr lang="en-US" dirty="0">
              <a:latin typeface="Times New Roman" panose="02020603050405020304" pitchFamily="18" charset="0"/>
              <a:cs typeface="Times New Roman" panose="02020603050405020304" pitchFamily="18" charset="0"/>
            </a:endParaRPr>
          </a:p>
        </p:txBody>
      </p:sp>
      <p:pic>
        <p:nvPicPr>
          <p:cNvPr id="38914" name="Picture 2"/>
          <p:cNvPicPr>
            <a:picLocks noChangeAspect="1" noChangeArrowheads="1"/>
          </p:cNvPicPr>
          <p:nvPr/>
        </p:nvPicPr>
        <p:blipFill>
          <a:blip r:embed="rId1"/>
          <a:srcRect/>
          <a:stretch>
            <a:fillRect/>
          </a:stretch>
        </p:blipFill>
        <p:spPr bwMode="auto">
          <a:xfrm>
            <a:off x="1219200" y="3219450"/>
            <a:ext cx="6338887" cy="3257550"/>
          </a:xfrm>
          <a:prstGeom prst="rect">
            <a:avLst/>
          </a:prstGeom>
          <a:noFill/>
          <a:ln w="9525">
            <a:noFill/>
            <a:miter lim="800000"/>
            <a:headEnd/>
            <a:tailEnd/>
          </a:ln>
          <a:effectLst/>
        </p:spPr>
      </p:pic>
      <p:sp>
        <p:nvSpPr>
          <p:cNvPr id="7" name="AutoShape 9"/>
          <p:cNvSpPr>
            <a:spLocks noChangeArrowheads="1"/>
          </p:cNvSpPr>
          <p:nvPr/>
        </p:nvSpPr>
        <p:spPr bwMode="auto">
          <a:xfrm>
            <a:off x="5410200" y="4495801"/>
            <a:ext cx="3733800" cy="1904999"/>
          </a:xfrm>
          <a:prstGeom prst="cloudCallout">
            <a:avLst>
              <a:gd name="adj1" fmla="val -81071"/>
              <a:gd name="adj2" fmla="val -43376"/>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rPr>
              <a:t>Restore deleted files.</a:t>
            </a:r>
            <a:endParaRPr lang="en-US" sz="28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867400" y="6400800"/>
            <a:ext cx="2895600" cy="457200"/>
          </a:xfrm>
        </p:spPr>
        <p:txBody>
          <a:bodyPr/>
          <a:lstStyle/>
          <a:p>
            <a:pPr>
              <a:defRPr/>
            </a:pPr>
            <a:fld id="{ACF111EC-A7A2-4C3F-98D0-1F76364F484D}" type="slidenum">
              <a:rPr lang="en-US"/>
            </a:fld>
            <a:endParaRPr lang="en-US" dirty="0"/>
          </a:p>
        </p:txBody>
      </p:sp>
      <p:sp>
        <p:nvSpPr>
          <p:cNvPr id="50180" name="Rectangle 2"/>
          <p:cNvSpPr>
            <a:spLocks noGrp="1" noChangeArrowheads="1"/>
          </p:cNvSpPr>
          <p:nvPr>
            <p:ph type="title"/>
          </p:nvPr>
        </p:nvSpPr>
        <p:spPr/>
        <p:txBody>
          <a:bodyPr/>
          <a:lstStyle/>
          <a:p>
            <a:pPr algn="ctr"/>
            <a:r>
              <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Deleting Files in Windows (cont’d)</a:t>
            </a:r>
            <a:endPar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0181" name="Rectangle 3"/>
          <p:cNvSpPr>
            <a:spLocks noGrp="1" noChangeArrowheads="1"/>
          </p:cNvSpPr>
          <p:nvPr>
            <p:ph type="body" idx="1"/>
          </p:nvPr>
        </p:nvSpPr>
        <p:spPr>
          <a:xfrm>
            <a:off x="304800" y="1143000"/>
            <a:ext cx="8153400" cy="3429000"/>
          </a:xfrm>
        </p:spPr>
        <p:txBody>
          <a:bodyPr/>
          <a:lstStyle/>
          <a:p>
            <a:r>
              <a:rPr lang="en-US" dirty="0">
                <a:latin typeface="Times New Roman" panose="02020603050405020304" pitchFamily="18" charset="0"/>
                <a:cs typeface="Times New Roman" panose="02020603050405020304" pitchFamily="18" charset="0"/>
              </a:rPr>
              <a:t>In Windows, files in the Recycle Bin are stored in the </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However, Files or folders deleted from removable media or using del at the command prompt are NOT stored in the Recycle Bin</a:t>
            </a:r>
            <a:endParaRPr lang="en-US" dirty="0">
              <a:latin typeface="Times New Roman" panose="02020603050405020304" pitchFamily="18" charset="0"/>
              <a:cs typeface="Times New Roman" panose="02020603050405020304" pitchFamily="18" charset="0"/>
            </a:endParaRPr>
          </a:p>
        </p:txBody>
      </p:sp>
      <p:pic>
        <p:nvPicPr>
          <p:cNvPr id="20482" name="Picture 2"/>
          <p:cNvPicPr>
            <a:picLocks noChangeAspect="1" noChangeArrowheads="1"/>
          </p:cNvPicPr>
          <p:nvPr/>
        </p:nvPicPr>
        <p:blipFill>
          <a:blip r:embed="rId1"/>
          <a:srcRect/>
          <a:stretch>
            <a:fillRect/>
          </a:stretch>
        </p:blipFill>
        <p:spPr bwMode="auto">
          <a:xfrm>
            <a:off x="533400" y="5686425"/>
            <a:ext cx="666750" cy="714375"/>
          </a:xfrm>
          <a:prstGeom prst="rect">
            <a:avLst/>
          </a:prstGeom>
          <a:noFill/>
          <a:ln w="9525">
            <a:noFill/>
            <a:miter lim="800000"/>
            <a:headEnd/>
            <a:tailEnd/>
          </a:ln>
          <a:effectLst/>
        </p:spPr>
      </p:pic>
      <p:cxnSp>
        <p:nvCxnSpPr>
          <p:cNvPr id="8" name="Straight Connector 7"/>
          <p:cNvCxnSpPr/>
          <p:nvPr/>
        </p:nvCxnSpPr>
        <p:spPr bwMode="auto">
          <a:xfrm flipV="1">
            <a:off x="1200150" y="5410200"/>
            <a:ext cx="1695450" cy="685800"/>
          </a:xfrm>
          <a:prstGeom prst="line">
            <a:avLst/>
          </a:prstGeom>
          <a:noFill/>
          <a:ln w="79375" cap="flat" cmpd="sng" algn="ctr">
            <a:solidFill>
              <a:srgbClr val="FF0000"/>
            </a:solidFill>
            <a:prstDash val="solid"/>
            <a:round/>
            <a:headEnd type="triangle" w="med" len="med"/>
            <a:tailEnd type="none" w="med" len="med"/>
          </a:ln>
          <a:effectLst/>
        </p:spPr>
      </p:cxnSp>
      <p:pic>
        <p:nvPicPr>
          <p:cNvPr id="20484" name="Picture 4" descr="http://www.mp3musickey.com/usb-drive.jpg"/>
          <p:cNvPicPr>
            <a:picLocks noChangeAspect="1" noChangeArrowheads="1"/>
          </p:cNvPicPr>
          <p:nvPr/>
        </p:nvPicPr>
        <p:blipFill>
          <a:blip r:embed="rId2"/>
          <a:srcRect/>
          <a:stretch>
            <a:fillRect/>
          </a:stretch>
        </p:blipFill>
        <p:spPr bwMode="auto">
          <a:xfrm>
            <a:off x="3124200" y="4788590"/>
            <a:ext cx="1466850" cy="1307410"/>
          </a:xfrm>
          <a:prstGeom prst="rect">
            <a:avLst/>
          </a:prstGeom>
          <a:noFill/>
        </p:spPr>
      </p:pic>
      <p:sp>
        <p:nvSpPr>
          <p:cNvPr id="13" name="Rectangle 2"/>
          <p:cNvSpPr txBox="1">
            <a:spLocks noChangeArrowheads="1"/>
          </p:cNvSpPr>
          <p:nvPr/>
        </p:nvSpPr>
        <p:spPr bwMode="auto">
          <a:xfrm>
            <a:off x="4724400" y="5181600"/>
            <a:ext cx="990600" cy="4572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3200" b="0" i="0" u="sng" strike="noStrike" kern="0" cap="none" spc="0" normalizeH="0" baseline="0" noProof="0" dirty="0">
                <a:ln>
                  <a:noFill/>
                </a:ln>
                <a:solidFill>
                  <a:schemeClr val="accent2"/>
                </a:solidFill>
                <a:effectLst/>
                <a:uLnTx/>
                <a:uFillTx/>
                <a:latin typeface="+mj-lt"/>
                <a:ea typeface="宋体" panose="02010600030101010101" pitchFamily="2" charset="-122"/>
                <a:cs typeface="+mj-cs"/>
              </a:rPr>
              <a:t>or</a:t>
            </a:r>
            <a:endParaRPr kumimoji="0" lang="en-US" altLang="en-US" sz="3200" b="0" i="0" u="sng" strike="noStrike" kern="0" cap="none" spc="0" normalizeH="0" baseline="0" noProof="0" dirty="0">
              <a:ln>
                <a:noFill/>
              </a:ln>
              <a:solidFill>
                <a:schemeClr val="accent2"/>
              </a:solidFill>
              <a:effectLst/>
              <a:uLnTx/>
              <a:uFillTx/>
              <a:latin typeface="+mj-lt"/>
              <a:ea typeface="宋体" panose="02010600030101010101" pitchFamily="2" charset="-122"/>
              <a:cs typeface="+mj-cs"/>
            </a:endParaRPr>
          </a:p>
        </p:txBody>
      </p:sp>
      <p:pic>
        <p:nvPicPr>
          <p:cNvPr id="20485" name="Picture 5"/>
          <p:cNvPicPr>
            <a:picLocks noChangeAspect="1" noChangeArrowheads="1"/>
          </p:cNvPicPr>
          <p:nvPr/>
        </p:nvPicPr>
        <p:blipFill>
          <a:blip r:embed="rId3"/>
          <a:srcRect/>
          <a:stretch>
            <a:fillRect/>
          </a:stretch>
        </p:blipFill>
        <p:spPr bwMode="auto">
          <a:xfrm>
            <a:off x="5967413" y="4862512"/>
            <a:ext cx="2790825" cy="1095375"/>
          </a:xfrm>
          <a:prstGeom prst="rect">
            <a:avLst/>
          </a:prstGeom>
          <a:noFill/>
          <a:ln w="9525">
            <a:noFill/>
            <a:miter lim="800000"/>
            <a:headEnd/>
            <a:tailEnd/>
          </a:ln>
          <a:effectLst/>
        </p:spPr>
      </p:pic>
      <p:cxnSp>
        <p:nvCxnSpPr>
          <p:cNvPr id="15" name="Straight Connector 14"/>
          <p:cNvCxnSpPr/>
          <p:nvPr/>
        </p:nvCxnSpPr>
        <p:spPr bwMode="auto">
          <a:xfrm rot="5400000" flipH="1" flipV="1">
            <a:off x="2043112" y="5576888"/>
            <a:ext cx="561976" cy="228600"/>
          </a:xfrm>
          <a:prstGeom prst="line">
            <a:avLst/>
          </a:prstGeom>
          <a:noFill/>
          <a:ln w="79375" cap="flat" cmpd="sng" algn="ctr">
            <a:solidFill>
              <a:srgbClr val="FF0000"/>
            </a:solidFill>
            <a:prstDash val="solid"/>
            <a:round/>
            <a:headEnd type="none" w="med" len="med"/>
            <a:tailEnd type="none" w="med" len="med"/>
          </a:ln>
          <a:effectLst/>
        </p:spPr>
      </p:cxnSp>
      <p:cxnSp>
        <p:nvCxnSpPr>
          <p:cNvPr id="20" name="Straight Connector 19"/>
          <p:cNvCxnSpPr/>
          <p:nvPr/>
        </p:nvCxnSpPr>
        <p:spPr bwMode="auto">
          <a:xfrm rot="16200000" flipV="1">
            <a:off x="2043112" y="5576888"/>
            <a:ext cx="561976" cy="228600"/>
          </a:xfrm>
          <a:prstGeom prst="line">
            <a:avLst/>
          </a:prstGeom>
          <a:noFill/>
          <a:ln w="79375" cap="flat" cmpd="sng" algn="ctr">
            <a:solidFill>
              <a:srgbClr val="FF0000"/>
            </a:solidFill>
            <a:prstDash val="solid"/>
            <a:round/>
            <a:headEnd type="none" w="med" len="med"/>
            <a:tailEnd type="none" w="med" len="med"/>
          </a:ln>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867400" y="6400800"/>
            <a:ext cx="2895600" cy="457200"/>
          </a:xfrm>
        </p:spPr>
        <p:txBody>
          <a:bodyPr/>
          <a:lstStyle/>
          <a:p>
            <a:pPr>
              <a:defRPr/>
            </a:pPr>
            <a:fld id="{ACF111EC-A7A2-4C3F-98D0-1F76364F484D}" type="slidenum">
              <a:rPr lang="en-US"/>
            </a:fld>
            <a:endParaRPr lang="en-US" dirty="0"/>
          </a:p>
        </p:txBody>
      </p:sp>
      <p:sp>
        <p:nvSpPr>
          <p:cNvPr id="50180" name="Rectangle 2"/>
          <p:cNvSpPr>
            <a:spLocks noGrp="1" noChangeArrowheads="1"/>
          </p:cNvSpPr>
          <p:nvPr>
            <p:ph type="title"/>
          </p:nvPr>
        </p:nvSpPr>
        <p:spPr/>
        <p:txBody>
          <a:bodyPr/>
          <a:lstStyle/>
          <a:p>
            <a:pPr algn="ctr"/>
            <a:r>
              <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Deleting Files in Windows (cont’d)</a:t>
            </a:r>
            <a:endPar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0181" name="Rectangle 3"/>
          <p:cNvSpPr>
            <a:spLocks noGrp="1" noChangeArrowheads="1"/>
          </p:cNvSpPr>
          <p:nvPr>
            <p:ph type="body" idx="1"/>
          </p:nvPr>
        </p:nvSpPr>
        <p:spPr>
          <a:xfrm>
            <a:off x="1676400" y="2438400"/>
            <a:ext cx="5181600" cy="762000"/>
          </a:xfrm>
        </p:spPr>
        <p:txBody>
          <a:bodyPr/>
          <a:lstStyle/>
          <a:p>
            <a:pPr marL="0" indent="0" algn="ctr">
              <a:buNone/>
            </a:pP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 in the Recycle Bin!</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2" name="Group 1"/>
          <p:cNvGrpSpPr/>
          <p:nvPr/>
        </p:nvGrpSpPr>
        <p:grpSpPr>
          <a:xfrm>
            <a:off x="419100" y="4038600"/>
            <a:ext cx="7886700" cy="1620689"/>
            <a:chOff x="419100" y="4038600"/>
            <a:chExt cx="7886700" cy="1620689"/>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2800" y="4974928"/>
              <a:ext cx="4953000" cy="568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3"/>
            <p:cNvSpPr txBox="1">
              <a:spLocks noChangeArrowheads="1"/>
            </p:cNvSpPr>
            <p:nvPr/>
          </p:nvSpPr>
          <p:spPr bwMode="auto">
            <a:xfrm>
              <a:off x="1676400" y="4038600"/>
              <a:ext cx="4800600" cy="7620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ctr">
                <a:buNone/>
              </a:pPr>
              <a:r>
                <a:rPr 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Recover Deleted Files</a:t>
              </a:r>
              <a:endParaRPr 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3"/>
            <p:cNvSpPr txBox="1">
              <a:spLocks noChangeArrowheads="1"/>
            </p:cNvSpPr>
            <p:nvPr/>
          </p:nvSpPr>
          <p:spPr bwMode="auto">
            <a:xfrm>
              <a:off x="419100" y="4897289"/>
              <a:ext cx="3124200" cy="7620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ctr">
                <a:buNone/>
              </a:pPr>
              <a:r>
                <a:rPr 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example,</a:t>
              </a:r>
              <a:endParaRPr 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pic>
        <p:nvPicPr>
          <p:cNvPr id="2052" name="Picture 4" descr="Ugh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950" y="1981200"/>
            <a:ext cx="1485900" cy="1485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867400" y="6400800"/>
            <a:ext cx="2895600" cy="457200"/>
          </a:xfrm>
        </p:spPr>
        <p:txBody>
          <a:bodyPr/>
          <a:lstStyle/>
          <a:p>
            <a:pPr>
              <a:defRPr/>
            </a:pPr>
            <a:fld id="{ACF111EC-A7A2-4C3F-98D0-1F76364F484D}" type="slidenum">
              <a:rPr lang="en-US"/>
            </a:fld>
            <a:endParaRPr lang="en-US" dirty="0"/>
          </a:p>
        </p:txBody>
      </p:sp>
      <p:sp>
        <p:nvSpPr>
          <p:cNvPr id="50180" name="Rectangle 2"/>
          <p:cNvSpPr>
            <a:spLocks noGrp="1" noChangeArrowheads="1"/>
          </p:cNvSpPr>
          <p:nvPr>
            <p:ph type="title"/>
          </p:nvPr>
        </p:nvSpPr>
        <p:spPr>
          <a:xfrm>
            <a:off x="2491740" y="723900"/>
            <a:ext cx="3855720" cy="762000"/>
          </a:xfrm>
        </p:spPr>
        <p:txBody>
          <a:bodyPr/>
          <a:lstStyle/>
          <a:p>
            <a:pPr algn="ctr"/>
            <a:r>
              <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Secure Deletion</a:t>
            </a:r>
            <a:endPar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0181" name="Rectangle 3"/>
          <p:cNvSpPr>
            <a:spLocks noGrp="1" noChangeArrowheads="1"/>
          </p:cNvSpPr>
          <p:nvPr>
            <p:ph type="body" idx="1"/>
          </p:nvPr>
        </p:nvSpPr>
        <p:spPr>
          <a:xfrm>
            <a:off x="762000" y="1981200"/>
            <a:ext cx="7620000" cy="1676400"/>
          </a:xfrm>
        </p:spPr>
        <p:txBody>
          <a:bodyPr/>
          <a:lstStyle/>
          <a:p>
            <a:pPr marL="0" indent="0" algn="just">
              <a:buNone/>
            </a:pPr>
            <a:r>
              <a:rPr lang="en-US" dirty="0">
                <a:latin typeface="Times New Roman" panose="02020603050405020304" pitchFamily="18" charset="0"/>
                <a:cs typeface="Times New Roman" panose="02020603050405020304" pitchFamily="18" charset="0"/>
              </a:rPr>
              <a:t>Secure deletion needs special applications (tools) that  </a:t>
            </a:r>
            <a:r>
              <a:rPr lang="en-US" b="1" dirty="0">
                <a:latin typeface="Times New Roman" panose="02020603050405020304" pitchFamily="18" charset="0"/>
                <a:cs typeface="Times New Roman" panose="02020603050405020304" pitchFamily="18" charset="0"/>
              </a:rPr>
              <a:t>overwrite</a:t>
            </a:r>
            <a:r>
              <a:rPr lang="en-US" dirty="0">
                <a:latin typeface="Times New Roman" panose="02020603050405020304" pitchFamily="18" charset="0"/>
                <a:cs typeface="Times New Roman" panose="02020603050405020304" pitchFamily="18" charset="0"/>
              </a:rPr>
              <a:t> a deleted file's on-disk data using techniques to make disk data unrecoverable.</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304800" y="284516"/>
            <a:ext cx="1981200" cy="1193764"/>
          </a:xfrm>
          <a:prstGeom prst="rect">
            <a:avLst/>
          </a:prstGeom>
        </p:spPr>
      </p:pic>
      <p:sp>
        <p:nvSpPr>
          <p:cNvPr id="11" name="Text Box 5"/>
          <p:cNvSpPr txBox="1">
            <a:spLocks noChangeArrowheads="1"/>
          </p:cNvSpPr>
          <p:nvPr/>
        </p:nvSpPr>
        <p:spPr bwMode="auto">
          <a:xfrm>
            <a:off x="76200" y="5613737"/>
            <a:ext cx="8991600" cy="1015663"/>
          </a:xfrm>
          <a:prstGeom prst="rect">
            <a:avLst/>
          </a:prstGeom>
          <a:noFill/>
          <a:ln w="9525">
            <a:noFill/>
            <a:miter lim="800000"/>
          </a:ln>
        </p:spPr>
        <p:txBody>
          <a:bodyPr wrap="square">
            <a:spAutoFit/>
          </a:bodyPr>
          <a:lstStyle/>
          <a:p>
            <a:pPr algn="just">
              <a:spcBef>
                <a:spcPct val="0"/>
              </a:spcBef>
              <a:buClrTx/>
              <a:buSzTx/>
              <a:buFontTx/>
              <a:buNone/>
            </a:pPr>
            <a:r>
              <a:rPr lang="en-CA" sz="2000" dirty="0">
                <a:latin typeface="Times New Roman" panose="02020603050405020304" pitchFamily="18" charset="0"/>
                <a:cs typeface="Times New Roman" panose="02020603050405020304" pitchFamily="18" charset="0"/>
              </a:rPr>
              <a:t>[1] </a:t>
            </a:r>
            <a:r>
              <a:rPr lang="en-US" sz="2000" dirty="0">
                <a:latin typeface="Times New Roman" panose="02020603050405020304" pitchFamily="18" charset="0"/>
                <a:cs typeface="Times New Roman" panose="02020603050405020304" pitchFamily="18" charset="0"/>
              </a:rPr>
              <a:t>How to securely wipe sensitive files--or your entire hard drive.</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http://www.pcworld.com/article/2039796/how-to-securely-wipe-sensitive-files-or-your-entire-hard-drive.html</a:t>
            </a:r>
            <a:endParaRPr lang="en-US" sz="2000" dirty="0">
              <a:latin typeface="Times New Roman" panose="02020603050405020304" pitchFamily="18" charset="0"/>
              <a:cs typeface="Times New Roman" panose="02020603050405020304" pitchFamily="18" charset="0"/>
            </a:endParaRPr>
          </a:p>
        </p:txBody>
      </p:sp>
      <p:sp>
        <p:nvSpPr>
          <p:cNvPr id="12" name="Rectangle 2"/>
          <p:cNvSpPr txBox="1">
            <a:spLocks noChangeArrowheads="1"/>
          </p:cNvSpPr>
          <p:nvPr/>
        </p:nvSpPr>
        <p:spPr bwMode="auto">
          <a:xfrm rot="21003689">
            <a:off x="4870452" y="3984615"/>
            <a:ext cx="3855720" cy="7620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宋体" panose="02010600030101010101" pitchFamily="2" charset="-122"/>
                <a:cs typeface="+mj-cs"/>
              </a:defRPr>
            </a:lvl1pPr>
            <a:lvl2pPr algn="l" rtl="0" eaLnBrk="0" fontAlgn="base" hangingPunct="0">
              <a:spcBef>
                <a:spcPct val="0"/>
              </a:spcBef>
              <a:spcAft>
                <a:spcPct val="0"/>
              </a:spcAft>
              <a:defRPr sz="4000" u="sng">
                <a:solidFill>
                  <a:schemeClr val="accent2"/>
                </a:solidFill>
                <a:latin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anose="030F0702030302020204" pitchFamily="66" charset="0"/>
              </a:defRPr>
            </a:lvl5pPr>
            <a:lvl6pPr marL="457200" algn="l" rtl="0" eaLnBrk="0" fontAlgn="base" hangingPunct="0">
              <a:spcBef>
                <a:spcPct val="0"/>
              </a:spcBef>
              <a:spcAft>
                <a:spcPct val="0"/>
              </a:spcAft>
              <a:defRPr sz="4000" u="sng">
                <a:solidFill>
                  <a:schemeClr val="accent2"/>
                </a:solidFill>
                <a:latin typeface="Comic Sans MS" panose="030F0702030302020204" pitchFamily="66" charset="0"/>
              </a:defRPr>
            </a:lvl6pPr>
            <a:lvl7pPr marL="914400" algn="l" rtl="0" eaLnBrk="0" fontAlgn="base" hangingPunct="0">
              <a:spcBef>
                <a:spcPct val="0"/>
              </a:spcBef>
              <a:spcAft>
                <a:spcPct val="0"/>
              </a:spcAft>
              <a:defRPr sz="4000" u="sng">
                <a:solidFill>
                  <a:schemeClr val="accent2"/>
                </a:solidFill>
                <a:latin typeface="Comic Sans MS" panose="030F0702030302020204" pitchFamily="66" charset="0"/>
              </a:defRPr>
            </a:lvl7pPr>
            <a:lvl8pPr marL="1371600" algn="l" rtl="0" eaLnBrk="0" fontAlgn="base" hangingPunct="0">
              <a:spcBef>
                <a:spcPct val="0"/>
              </a:spcBef>
              <a:spcAft>
                <a:spcPct val="0"/>
              </a:spcAft>
              <a:defRPr sz="4000" u="sng">
                <a:solidFill>
                  <a:schemeClr val="accent2"/>
                </a:solidFill>
                <a:latin typeface="Comic Sans MS" panose="030F0702030302020204" pitchFamily="66" charset="0"/>
              </a:defRPr>
            </a:lvl8pPr>
            <a:lvl9pPr marL="1828800" algn="l" rtl="0" eaLnBrk="0" fontAlgn="base" hangingPunct="0">
              <a:spcBef>
                <a:spcPct val="0"/>
              </a:spcBef>
              <a:spcAft>
                <a:spcPct val="0"/>
              </a:spcAft>
              <a:defRPr sz="4000" u="sng">
                <a:solidFill>
                  <a:schemeClr val="accent2"/>
                </a:solidFill>
                <a:latin typeface="Comic Sans MS" panose="030F0702030302020204" pitchFamily="66" charset="0"/>
              </a:defRPr>
            </a:lvl9pPr>
          </a:lstStyle>
          <a:p>
            <a:pPr algn="ctr">
              <a:buClrTx/>
              <a:buSzTx/>
              <a:buFontTx/>
            </a:pPr>
            <a:r>
              <a:rPr lang="en-US" sz="3200" b="1" u="none"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Anti-Forensics</a:t>
            </a:r>
            <a:endParaRPr lang="en-US" sz="3200" b="1" u="none"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955675" y="762000"/>
            <a:ext cx="7442200" cy="1244600"/>
          </a:xfrm>
          <a:prstGeom prst="rect">
            <a:avLst/>
          </a:prstGeom>
          <a:noFill/>
          <a:ln w="9525">
            <a:noFill/>
            <a:miter lim="800000"/>
          </a:ln>
        </p:spPr>
        <p:txBody>
          <a:bodyPr anchor="ctr"/>
          <a:lstStyle/>
          <a:p>
            <a:pPr algn="ct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GB"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Windows Registry Forensics</a:t>
            </a:r>
            <a:endParaRPr lang="en-GB"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宋体" panose="02010600030101010101" pitchFamily="2" charset="-122"/>
              </a:rPr>
            </a:fld>
            <a:endParaRPr lang="en-US" altLang="zh-CN" sz="1400">
              <a:ea typeface="宋体" panose="02010600030101010101" pitchFamily="2" charset="-122"/>
            </a:endParaRPr>
          </a:p>
        </p:txBody>
      </p:sp>
      <p:pic>
        <p:nvPicPr>
          <p:cNvPr id="39938" name="Picture 2"/>
          <p:cNvPicPr>
            <a:picLocks noChangeAspect="1" noChangeArrowheads="1"/>
          </p:cNvPicPr>
          <p:nvPr/>
        </p:nvPicPr>
        <p:blipFill>
          <a:blip r:embed="rId1"/>
          <a:srcRect/>
          <a:stretch>
            <a:fillRect/>
          </a:stretch>
        </p:blipFill>
        <p:spPr bwMode="auto">
          <a:xfrm>
            <a:off x="2743200" y="1828800"/>
            <a:ext cx="4248150" cy="2552700"/>
          </a:xfrm>
          <a:prstGeom prst="rect">
            <a:avLst/>
          </a:prstGeom>
          <a:noFill/>
          <a:ln w="9525">
            <a:noFill/>
            <a:miter lim="800000"/>
            <a:headEnd/>
            <a:tailEnd/>
          </a:ln>
          <a:effectLst/>
        </p:spPr>
      </p:pic>
      <p:sp>
        <p:nvSpPr>
          <p:cNvPr id="7" name="Text Box 5"/>
          <p:cNvSpPr txBox="1">
            <a:spLocks noChangeArrowheads="1"/>
          </p:cNvSpPr>
          <p:nvPr/>
        </p:nvSpPr>
        <p:spPr bwMode="auto">
          <a:xfrm>
            <a:off x="76200" y="4842808"/>
            <a:ext cx="8991600" cy="1938992"/>
          </a:xfrm>
          <a:prstGeom prst="rect">
            <a:avLst/>
          </a:prstGeom>
          <a:noFill/>
          <a:ln w="9525">
            <a:noFill/>
            <a:miter lim="800000"/>
          </a:ln>
        </p:spPr>
        <p:txBody>
          <a:bodyPr wrap="square">
            <a:spAutoFit/>
          </a:bodyPr>
          <a:lstStyle/>
          <a:p>
            <a:pPr algn="just">
              <a:spcBef>
                <a:spcPct val="0"/>
              </a:spcBef>
              <a:buClrTx/>
              <a:buSzTx/>
              <a:buFontTx/>
              <a:buNone/>
            </a:pPr>
            <a:r>
              <a:rPr lang="en-CA" sz="2000" dirty="0">
                <a:latin typeface="Times New Roman" panose="02020603050405020304" pitchFamily="18" charset="0"/>
                <a:cs typeface="Times New Roman" panose="02020603050405020304" pitchFamily="18" charset="0"/>
              </a:rPr>
              <a:t>[1] Harlan </a:t>
            </a:r>
            <a:r>
              <a:rPr lang="en-CA" sz="2000" dirty="0" err="1">
                <a:latin typeface="Times New Roman" panose="02020603050405020304" pitchFamily="18" charset="0"/>
                <a:cs typeface="Times New Roman" panose="02020603050405020304" pitchFamily="18" charset="0"/>
              </a:rPr>
              <a:t>Carvey</a:t>
            </a:r>
            <a:r>
              <a:rPr lang="en-CA" sz="2000" dirty="0">
                <a:latin typeface="Times New Roman" panose="02020603050405020304" pitchFamily="18" charset="0"/>
                <a:cs typeface="Times New Roman" panose="02020603050405020304" pitchFamily="18" charset="0"/>
              </a:rPr>
              <a:t>. Windows Registry Forensics: Advanced Digital Forensic Analysis of the Windows Registry. </a:t>
            </a:r>
            <a:r>
              <a:rPr lang="en-CA" sz="2000" dirty="0" err="1">
                <a:latin typeface="Times New Roman" panose="02020603050405020304" pitchFamily="18" charset="0"/>
                <a:cs typeface="Times New Roman" panose="02020603050405020304" pitchFamily="18" charset="0"/>
              </a:rPr>
              <a:t>Syngress</a:t>
            </a:r>
            <a:r>
              <a:rPr lang="en-CA" sz="2000" dirty="0">
                <a:latin typeface="Times New Roman" panose="02020603050405020304" pitchFamily="18" charset="0"/>
                <a:cs typeface="Times New Roman" panose="02020603050405020304" pitchFamily="18" charset="0"/>
              </a:rPr>
              <a:t>. ISBN-10: 1597495808 </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[2] Daniel Ogden. Windows Registry.</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http://appdevissues.tripod.com/downloads.htm</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[3] Demystifying the Windows Registry.</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http://www.bleepingcomputer.com/tutorials/tutorial74.html</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943600" y="6400800"/>
            <a:ext cx="2895600" cy="457200"/>
          </a:xfrm>
        </p:spPr>
        <p:txBody>
          <a:bodyPr/>
          <a:lstStyle/>
          <a:p>
            <a:pPr>
              <a:defRPr/>
            </a:pPr>
            <a:fld id="{A65B7440-49B7-4793-9933-A2BE6EEFB164}" type="slidenum">
              <a:rPr lang="en-US"/>
            </a:fld>
            <a:endParaRPr lang="en-US" dirty="0"/>
          </a:p>
        </p:txBody>
      </p:sp>
      <p:sp>
        <p:nvSpPr>
          <p:cNvPr id="56324" name="Rectangle 2"/>
          <p:cNvSpPr>
            <a:spLocks noGrp="1" noChangeArrowheads="1"/>
          </p:cNvSpPr>
          <p:nvPr>
            <p:ph type="title"/>
          </p:nvPr>
        </p:nvSpPr>
        <p:spPr>
          <a:xfrm>
            <a:off x="533400" y="647700"/>
            <a:ext cx="7772400" cy="685800"/>
          </a:xfrm>
        </p:spPr>
        <p:txBody>
          <a:bodyPr/>
          <a:lstStyle/>
          <a:p>
            <a:pPr algn="ctr"/>
            <a:r>
              <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Understanding the Windows Registry</a:t>
            </a:r>
            <a:endPar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6325" name="Rectangle 3"/>
          <p:cNvSpPr>
            <a:spLocks noGrp="1" noChangeArrowheads="1"/>
          </p:cNvSpPr>
          <p:nvPr>
            <p:ph type="body" idx="1"/>
          </p:nvPr>
        </p:nvSpPr>
        <p:spPr>
          <a:xfrm>
            <a:off x="533400" y="1447800"/>
            <a:ext cx="8077200" cy="3733800"/>
          </a:xfrm>
        </p:spPr>
        <p:txBody>
          <a:bodyPr/>
          <a:lstStyle/>
          <a:p>
            <a:r>
              <a:rPr lang="en-US" b="1" dirty="0">
                <a:latin typeface="Times New Roman" panose="02020603050405020304" pitchFamily="18" charset="0"/>
                <a:cs typeface="Times New Roman" panose="02020603050405020304" pitchFamily="18" charset="0"/>
              </a:rPr>
              <a:t>Registry</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 hierarchical database that stores hardware and software configuration information, network connections, user preferences, and setup information</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quite complex =&gt; nightmare to configure correctly</a:t>
            </a:r>
            <a:endParaRPr lang="en-US" dirty="0">
              <a:latin typeface="Times New Roman" panose="02020603050405020304" pitchFamily="18" charset="0"/>
              <a:cs typeface="Times New Roman" panose="02020603050405020304" pitchFamily="18" charset="0"/>
            </a:endParaRPr>
          </a:p>
          <a:p>
            <a:r>
              <a:rPr lang="en-US" b="1" dirty="0">
                <a:solidFill>
                  <a:srgbClr val="FF0000"/>
                </a:solidFill>
                <a:latin typeface="Times New Roman" panose="02020603050405020304" pitchFamily="18" charset="0"/>
                <a:cs typeface="Times New Roman" panose="02020603050405020304" pitchFamily="18" charset="0"/>
              </a:rPr>
              <a:t>For investigative purposes, the Registry can contain valuable evidence</a:t>
            </a:r>
            <a:endParaRPr lang="en-US" b="1" dirty="0">
              <a:solidFill>
                <a:srgbClr val="FF0000"/>
              </a:solidFill>
              <a:latin typeface="Times New Roman" panose="02020603050405020304" pitchFamily="18" charset="0"/>
              <a:cs typeface="Times New Roman" panose="02020603050405020304" pitchFamily="18" charset="0"/>
            </a:endParaRPr>
          </a:p>
        </p:txBody>
      </p:sp>
      <p:pic>
        <p:nvPicPr>
          <p:cNvPr id="3074" name="Picture 2" descr="Forensic evidence">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731" y="4600575"/>
            <a:ext cx="2583019" cy="19335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rot="20674669">
            <a:off x="3991959" y="5653108"/>
            <a:ext cx="3423546" cy="76342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ctr">
              <a:buFont typeface="ZapfDingbats" pitchFamily="82" charset="2"/>
              <a:buNone/>
            </a:pP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Lots of ……</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943600" y="6400800"/>
            <a:ext cx="2895600" cy="457200"/>
          </a:xfrm>
        </p:spPr>
        <p:txBody>
          <a:bodyPr/>
          <a:lstStyle/>
          <a:p>
            <a:pPr>
              <a:defRPr/>
            </a:pPr>
            <a:fld id="{A65B7440-49B7-4793-9933-A2BE6EEFB164}" type="slidenum">
              <a:rPr lang="en-US"/>
            </a:fld>
            <a:endParaRPr lang="en-US" dirty="0"/>
          </a:p>
        </p:txBody>
      </p:sp>
      <p:sp>
        <p:nvSpPr>
          <p:cNvPr id="56324" name="Rectangle 2"/>
          <p:cNvSpPr>
            <a:spLocks noGrp="1" noChangeArrowheads="1"/>
          </p:cNvSpPr>
          <p:nvPr>
            <p:ph type="title"/>
          </p:nvPr>
        </p:nvSpPr>
        <p:spPr>
          <a:xfrm>
            <a:off x="533400" y="76200"/>
            <a:ext cx="7772400" cy="1066800"/>
          </a:xfrm>
        </p:spPr>
        <p:txBody>
          <a:bodyPr/>
          <a:lstStyle/>
          <a:p>
            <a:pPr algn="ctr"/>
            <a:r>
              <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Understanding the Windows Registry (cont’d)</a:t>
            </a:r>
            <a:endPar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6325" name="Rectangle 3"/>
          <p:cNvSpPr>
            <a:spLocks noGrp="1" noChangeArrowheads="1"/>
          </p:cNvSpPr>
          <p:nvPr>
            <p:ph type="body" idx="1"/>
          </p:nvPr>
        </p:nvSpPr>
        <p:spPr>
          <a:xfrm>
            <a:off x="533400" y="1143000"/>
            <a:ext cx="8077200" cy="1447800"/>
          </a:xfrm>
        </p:spPr>
        <p:txBody>
          <a:bodyPr/>
          <a:lstStyle/>
          <a:p>
            <a:r>
              <a:rPr lang="en-US" dirty="0">
                <a:latin typeface="Times New Roman" panose="02020603050405020304" pitchFamily="18" charset="0"/>
                <a:cs typeface="Times New Roman" panose="02020603050405020304" pitchFamily="18" charset="0"/>
              </a:rPr>
              <a:t>To view the Registry, you can use:</a:t>
            </a:r>
            <a:endParaRPr lang="en-US" dirty="0">
              <a:latin typeface="Times New Roman" panose="02020603050405020304" pitchFamily="18" charset="0"/>
              <a:cs typeface="Times New Roman" panose="02020603050405020304" pitchFamily="18" charset="0"/>
            </a:endParaRPr>
          </a:p>
          <a:p>
            <a:pPr lvl="1"/>
            <a:r>
              <a:rPr lang="en-US" dirty="0" err="1">
                <a:latin typeface="Times New Roman" panose="02020603050405020304" pitchFamily="18" charset="0"/>
                <a:cs typeface="Times New Roman" panose="02020603050405020304" pitchFamily="18" charset="0"/>
              </a:rPr>
              <a:t>Regedit</a:t>
            </a:r>
            <a:r>
              <a:rPr lang="en-US" dirty="0">
                <a:latin typeface="Times New Roman" panose="02020603050405020304" pitchFamily="18" charset="0"/>
                <a:cs typeface="Times New Roman" panose="02020603050405020304" pitchFamily="18" charset="0"/>
              </a:rPr>
              <a:t> (Registry Editor) program</a:t>
            </a:r>
            <a:endParaRPr lang="en-US" dirty="0">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bwMode="auto">
          <a:xfrm>
            <a:off x="1371600" y="2667001"/>
            <a:ext cx="6629400" cy="3200400"/>
          </a:xfrm>
          <a:prstGeom prst="rect">
            <a:avLst/>
          </a:prstGeom>
          <a:noFill/>
          <a:ln w="9525">
            <a:noFill/>
            <a:miter lim="800000"/>
          </a:ln>
        </p:spPr>
        <p:txBody>
          <a:bodyPr vert="horz" wrap="square" lIns="91440" tIns="45720" rIns="91440" bIns="45720" numCol="1" anchor="t" anchorCtr="0" compatLnSpc="1"/>
          <a:lstStyle/>
          <a:p>
            <a:pPr lvl="0" algn="just">
              <a:spcAft>
                <a:spcPts val="1200"/>
              </a:spcAft>
            </a:pPr>
            <a:r>
              <a:rPr lang="en-US" kern="0" dirty="0">
                <a:latin typeface="Times New Roman" panose="02020603050405020304" pitchFamily="18" charset="0"/>
                <a:cs typeface="Times New Roman" panose="02020603050405020304" pitchFamily="18" charset="0"/>
              </a:rPr>
              <a:t>A word of warning! Use caution when editing the Registry. If you use </a:t>
            </a:r>
            <a:r>
              <a:rPr lang="en-US" kern="0" dirty="0" err="1">
                <a:latin typeface="Times New Roman" panose="02020603050405020304" pitchFamily="18" charset="0"/>
                <a:cs typeface="Times New Roman" panose="02020603050405020304" pitchFamily="18" charset="0"/>
              </a:rPr>
              <a:t>RegEdit</a:t>
            </a:r>
            <a:r>
              <a:rPr lang="en-US" kern="0" dirty="0">
                <a:latin typeface="Times New Roman" panose="02020603050405020304" pitchFamily="18" charset="0"/>
                <a:cs typeface="Times New Roman" panose="02020603050405020304" pitchFamily="18" charset="0"/>
              </a:rPr>
              <a:t> to alter the registry you can corrupt the registry. Incorrect changes to this file may render your system unusable. Your system may not even boot up. In many cases Windows automatically replaces the corrupted registry with a good backup it has stored, but don't rely on this feature to rescue you.</a:t>
            </a:r>
            <a:endParaRPr kumimoji="0" lang="en-US"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88066" name="Picture 2" descr="http://2.bp.blogspot.com/_kVBIKsx0ZqQ/TKFpRB-0sDI/AAAAAAAAHbY/qcI_CnY5DFY/s1600/warning.gif"/>
          <p:cNvPicPr>
            <a:picLocks noChangeAspect="1" noChangeArrowheads="1"/>
          </p:cNvPicPr>
          <p:nvPr/>
        </p:nvPicPr>
        <p:blipFill>
          <a:blip r:embed="rId1"/>
          <a:srcRect/>
          <a:stretch>
            <a:fillRect/>
          </a:stretch>
        </p:blipFill>
        <p:spPr bwMode="auto">
          <a:xfrm>
            <a:off x="84138" y="2724150"/>
            <a:ext cx="1211262" cy="1211262"/>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Text Box 5"/>
          <p:cNvSpPr txBox="1">
            <a:spLocks noChangeArrowheads="1"/>
          </p:cNvSpPr>
          <p:nvPr/>
        </p:nvSpPr>
        <p:spPr bwMode="auto">
          <a:xfrm>
            <a:off x="1143000" y="5463286"/>
            <a:ext cx="7620000" cy="523220"/>
          </a:xfrm>
          <a:prstGeom prst="rect">
            <a:avLst/>
          </a:prstGeom>
          <a:noFill/>
          <a:ln w="9525">
            <a:noFill/>
            <a:miter lim="800000"/>
          </a:ln>
        </p:spPr>
        <p:txBody>
          <a:bodyPr wrap="square">
            <a:spAutoFit/>
          </a:bodyPr>
          <a:lstStyle/>
          <a:p>
            <a:pPr algn="ctr">
              <a:spcBef>
                <a:spcPct val="0"/>
              </a:spcBef>
              <a:buClrTx/>
              <a:buSzTx/>
              <a:buFontTx/>
              <a:buNone/>
            </a:pPr>
            <a:r>
              <a:rPr lang="en-US" sz="2800" dirty="0">
                <a:latin typeface="Times New Roman" panose="02020603050405020304" pitchFamily="18" charset="0"/>
                <a:cs typeface="Times New Roman" panose="02020603050405020304" pitchFamily="18" charset="0"/>
              </a:rPr>
              <a:t>Viewing HKEYs in the Windows Registry Editor</a:t>
            </a:r>
            <a:endParaRPr lang="en-US" sz="2800" dirty="0">
              <a:latin typeface="Times New Roman" panose="02020603050405020304" pitchFamily="18" charset="0"/>
              <a:cs typeface="Times New Roman" panose="02020603050405020304" pitchFamily="18" charset="0"/>
            </a:endParaRPr>
          </a:p>
        </p:txBody>
      </p:sp>
      <p:pic>
        <p:nvPicPr>
          <p:cNvPr id="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2"/>
          <a:stretch>
            <a:fillRect/>
          </a:stretch>
        </p:blipFill>
        <p:spPr>
          <a:xfrm>
            <a:off x="875000" y="617538"/>
            <a:ext cx="8069544" cy="4845748"/>
          </a:xfrm>
          <a:prstGeom prst="rect">
            <a:avLst/>
          </a:prstGeom>
        </p:spPr>
      </p:pic>
      <p:sp>
        <p:nvSpPr>
          <p:cNvPr id="8" name="Text Box 5"/>
          <p:cNvSpPr txBox="1">
            <a:spLocks noChangeArrowheads="1"/>
          </p:cNvSpPr>
          <p:nvPr/>
        </p:nvSpPr>
        <p:spPr bwMode="auto">
          <a:xfrm>
            <a:off x="76200" y="6073914"/>
            <a:ext cx="8991600" cy="707886"/>
          </a:xfrm>
          <a:prstGeom prst="rect">
            <a:avLst/>
          </a:prstGeom>
          <a:noFill/>
          <a:ln w="9525">
            <a:noFill/>
            <a:miter lim="800000"/>
          </a:ln>
        </p:spPr>
        <p:txBody>
          <a:bodyPr wrap="square">
            <a:spAutoFit/>
          </a:bodyPr>
          <a:lstStyle/>
          <a:p>
            <a:pPr algn="just">
              <a:spcBef>
                <a:spcPct val="0"/>
              </a:spcBef>
              <a:buClrTx/>
              <a:buSzTx/>
              <a:buFontTx/>
              <a:buNone/>
            </a:pPr>
            <a:r>
              <a:rPr lang="en-CA" sz="2000" dirty="0">
                <a:latin typeface="Times New Roman" panose="02020603050405020304" pitchFamily="18" charset="0"/>
                <a:cs typeface="Times New Roman" panose="02020603050405020304" pitchFamily="18" charset="0"/>
              </a:rPr>
              <a:t>[1] </a:t>
            </a:r>
            <a:r>
              <a:rPr lang="en-US" sz="2000" dirty="0">
                <a:latin typeface="Times New Roman" panose="02020603050405020304" pitchFamily="18" charset="0"/>
                <a:cs typeface="Times New Roman" panose="02020603050405020304" pitchFamily="18" charset="0"/>
              </a:rPr>
              <a:t>Windows Registry Analysis 101</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https://www.forensicfocus.com/articles/windows-registry-analysis-101/</a:t>
            </a:r>
            <a:endParaRPr lang="en-US" sz="2000" dirty="0">
              <a:latin typeface="Times New Roman" panose="02020603050405020304" pitchFamily="18" charset="0"/>
              <a:cs typeface="Times New Roman" panose="02020603050405020304" pitchFamily="18" charset="0"/>
            </a:endParaRPr>
          </a:p>
        </p:txBody>
      </p:sp>
      <p:sp>
        <p:nvSpPr>
          <p:cNvPr id="3" name="Oval 2"/>
          <p:cNvSpPr/>
          <p:nvPr/>
        </p:nvSpPr>
        <p:spPr bwMode="auto">
          <a:xfrm>
            <a:off x="304800" y="1308330"/>
            <a:ext cx="4038600" cy="523220"/>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anose="030F0702030302020204" pitchFamily="66" charset="0"/>
            </a:endParaRPr>
          </a:p>
        </p:txBody>
      </p:sp>
      <p:cxnSp>
        <p:nvCxnSpPr>
          <p:cNvPr id="9" name="Straight Connector 8"/>
          <p:cNvCxnSpPr/>
          <p:nvPr/>
        </p:nvCxnSpPr>
        <p:spPr bwMode="auto">
          <a:xfrm flipH="1" flipV="1">
            <a:off x="4343400" y="1600200"/>
            <a:ext cx="2057400" cy="381000"/>
          </a:xfrm>
          <a:prstGeom prst="line">
            <a:avLst/>
          </a:prstGeom>
          <a:noFill/>
          <a:ln w="47625" cap="flat" cmpd="sng" algn="ctr">
            <a:solidFill>
              <a:srgbClr val="FF0000"/>
            </a:solidFill>
            <a:prstDash val="solid"/>
            <a:round/>
            <a:headEnd type="triangle" w="med" len="med"/>
            <a:tailEnd type="none" w="med" len="med"/>
          </a:ln>
          <a:effectLst/>
        </p:spPr>
      </p:cxnSp>
      <p:sp>
        <p:nvSpPr>
          <p:cNvPr id="14" name="Content Placeholder 2"/>
          <p:cNvSpPr txBox="1"/>
          <p:nvPr/>
        </p:nvSpPr>
        <p:spPr bwMode="auto">
          <a:xfrm>
            <a:off x="6400800" y="1777600"/>
            <a:ext cx="1295400" cy="432200"/>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2800" kern="0" dirty="0">
                <a:solidFill>
                  <a:srgbClr val="C00000"/>
                </a:solidFill>
                <a:latin typeface="Times New Roman" panose="02020603050405020304" pitchFamily="18" charset="0"/>
                <a:cs typeface="Times New Roman" panose="02020603050405020304" pitchFamily="18" charset="0"/>
              </a:rPr>
              <a:t>Hives</a:t>
            </a:r>
            <a:endParaRPr lang="en-US" sz="2800" kern="0" dirty="0">
              <a:solidFill>
                <a:srgbClr val="C00000"/>
              </a:solidFill>
              <a:latin typeface="Times New Roman" panose="02020603050405020304" pitchFamily="18" charset="0"/>
              <a:cs typeface="Times New Roman" panose="02020603050405020304" pitchFamily="18" charset="0"/>
            </a:endParaRPr>
          </a:p>
        </p:txBody>
      </p:sp>
      <p:sp>
        <p:nvSpPr>
          <p:cNvPr id="15" name="Oval 14"/>
          <p:cNvSpPr/>
          <p:nvPr/>
        </p:nvSpPr>
        <p:spPr bwMode="auto">
          <a:xfrm>
            <a:off x="457200" y="1807192"/>
            <a:ext cx="2971800" cy="752848"/>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anose="030F0702030302020204" pitchFamily="66" charset="0"/>
            </a:endParaRPr>
          </a:p>
        </p:txBody>
      </p:sp>
      <p:cxnSp>
        <p:nvCxnSpPr>
          <p:cNvPr id="16" name="Straight Connector 15"/>
          <p:cNvCxnSpPr/>
          <p:nvPr/>
        </p:nvCxnSpPr>
        <p:spPr bwMode="auto">
          <a:xfrm flipH="1" flipV="1">
            <a:off x="3429000" y="2209800"/>
            <a:ext cx="2057400" cy="381000"/>
          </a:xfrm>
          <a:prstGeom prst="line">
            <a:avLst/>
          </a:prstGeom>
          <a:noFill/>
          <a:ln w="47625" cap="flat" cmpd="sng" algn="ctr">
            <a:solidFill>
              <a:srgbClr val="FF0000"/>
            </a:solidFill>
            <a:prstDash val="solid"/>
            <a:round/>
            <a:headEnd type="triangle" w="med" len="med"/>
            <a:tailEnd type="none" w="med" len="med"/>
          </a:ln>
          <a:effectLst/>
        </p:spPr>
      </p:cxnSp>
      <p:sp>
        <p:nvSpPr>
          <p:cNvPr id="17" name="Content Placeholder 2"/>
          <p:cNvSpPr txBox="1"/>
          <p:nvPr/>
        </p:nvSpPr>
        <p:spPr bwMode="auto">
          <a:xfrm>
            <a:off x="5486400" y="2387200"/>
            <a:ext cx="1295400" cy="432200"/>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2800" kern="0" dirty="0">
                <a:solidFill>
                  <a:srgbClr val="C00000"/>
                </a:solidFill>
                <a:latin typeface="Times New Roman" panose="02020603050405020304" pitchFamily="18" charset="0"/>
                <a:cs typeface="Times New Roman" panose="02020603050405020304" pitchFamily="18" charset="0"/>
              </a:rPr>
              <a:t>Keys</a:t>
            </a:r>
            <a:endParaRPr lang="en-US" sz="2800" kern="0" dirty="0">
              <a:solidFill>
                <a:srgbClr val="C00000"/>
              </a:solidFill>
              <a:latin typeface="Times New Roman" panose="02020603050405020304" pitchFamily="18" charset="0"/>
              <a:cs typeface="Times New Roman" panose="02020603050405020304" pitchFamily="18" charset="0"/>
            </a:endParaRPr>
          </a:p>
        </p:txBody>
      </p:sp>
      <p:sp>
        <p:nvSpPr>
          <p:cNvPr id="18" name="Oval 17"/>
          <p:cNvSpPr/>
          <p:nvPr/>
        </p:nvSpPr>
        <p:spPr bwMode="auto">
          <a:xfrm>
            <a:off x="1066800" y="2522342"/>
            <a:ext cx="1524000" cy="3116458"/>
          </a:xfrm>
          <a:prstGeom prst="ellips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anose="030F0702030302020204" pitchFamily="66" charset="0"/>
            </a:endParaRPr>
          </a:p>
        </p:txBody>
      </p:sp>
      <p:cxnSp>
        <p:nvCxnSpPr>
          <p:cNvPr id="19" name="Straight Connector 18"/>
          <p:cNvCxnSpPr/>
          <p:nvPr/>
        </p:nvCxnSpPr>
        <p:spPr bwMode="auto">
          <a:xfrm flipH="1" flipV="1">
            <a:off x="2590800" y="4191000"/>
            <a:ext cx="2057400" cy="381000"/>
          </a:xfrm>
          <a:prstGeom prst="line">
            <a:avLst/>
          </a:prstGeom>
          <a:noFill/>
          <a:ln w="47625" cap="flat" cmpd="sng" algn="ctr">
            <a:solidFill>
              <a:srgbClr val="FF0000"/>
            </a:solidFill>
            <a:prstDash val="solid"/>
            <a:round/>
            <a:headEnd type="triangle" w="med" len="med"/>
            <a:tailEnd type="none" w="med" len="med"/>
          </a:ln>
          <a:effectLst/>
        </p:spPr>
      </p:cxnSp>
      <p:sp>
        <p:nvSpPr>
          <p:cNvPr id="20" name="Content Placeholder 2"/>
          <p:cNvSpPr txBox="1"/>
          <p:nvPr/>
        </p:nvSpPr>
        <p:spPr bwMode="auto">
          <a:xfrm>
            <a:off x="4648200" y="4343400"/>
            <a:ext cx="1524000" cy="509258"/>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2800" kern="0" dirty="0">
                <a:solidFill>
                  <a:srgbClr val="C00000"/>
                </a:solidFill>
                <a:latin typeface="Times New Roman" panose="02020603050405020304" pitchFamily="18" charset="0"/>
                <a:cs typeface="Times New Roman" panose="02020603050405020304" pitchFamily="18" charset="0"/>
              </a:rPr>
              <a:t>Subkeys</a:t>
            </a:r>
            <a:endParaRPr lang="en-US" sz="2800" kern="0" dirty="0">
              <a:solidFill>
                <a:srgbClr val="C00000"/>
              </a:solidFill>
              <a:latin typeface="Times New Roman" panose="02020603050405020304" pitchFamily="18" charset="0"/>
              <a:cs typeface="Times New Roman" panose="02020603050405020304" pitchFamily="18" charset="0"/>
            </a:endParaRPr>
          </a:p>
        </p:txBody>
      </p:sp>
      <p:sp>
        <p:nvSpPr>
          <p:cNvPr id="21" name="Freeform: Shape 20"/>
          <p:cNvSpPr/>
          <p:nvPr/>
        </p:nvSpPr>
        <p:spPr bwMode="auto">
          <a:xfrm>
            <a:off x="6755642" y="1978925"/>
            <a:ext cx="1434654" cy="858855"/>
          </a:xfrm>
          <a:custGeom>
            <a:avLst/>
            <a:gdLst>
              <a:gd name="connsiteX0" fmla="*/ 0 w 1434654"/>
              <a:gd name="connsiteY0" fmla="*/ 682388 h 858855"/>
              <a:gd name="connsiteX1" fmla="*/ 1078173 w 1434654"/>
              <a:gd name="connsiteY1" fmla="*/ 846162 h 858855"/>
              <a:gd name="connsiteX2" fmla="*/ 1433015 w 1434654"/>
              <a:gd name="connsiteY2" fmla="*/ 382138 h 858855"/>
              <a:gd name="connsiteX3" fmla="*/ 968991 w 1434654"/>
              <a:gd name="connsiteY3" fmla="*/ 0 h 858855"/>
            </a:gdLst>
            <a:ahLst/>
            <a:cxnLst>
              <a:cxn ang="0">
                <a:pos x="connsiteX0" y="connsiteY0"/>
              </a:cxn>
              <a:cxn ang="0">
                <a:pos x="connsiteX1" y="connsiteY1"/>
              </a:cxn>
              <a:cxn ang="0">
                <a:pos x="connsiteX2" y="connsiteY2"/>
              </a:cxn>
              <a:cxn ang="0">
                <a:pos x="connsiteX3" y="connsiteY3"/>
              </a:cxn>
            </a:cxnLst>
            <a:rect l="l" t="t" r="r" b="b"/>
            <a:pathLst>
              <a:path w="1434654" h="858855">
                <a:moveTo>
                  <a:pt x="0" y="682388"/>
                </a:moveTo>
                <a:cubicBezTo>
                  <a:pt x="419668" y="789296"/>
                  <a:pt x="839337" y="896204"/>
                  <a:pt x="1078173" y="846162"/>
                </a:cubicBezTo>
                <a:cubicBezTo>
                  <a:pt x="1317009" y="796120"/>
                  <a:pt x="1451212" y="523165"/>
                  <a:pt x="1433015" y="382138"/>
                </a:cubicBezTo>
                <a:cubicBezTo>
                  <a:pt x="1414818" y="241111"/>
                  <a:pt x="1191904" y="120555"/>
                  <a:pt x="968991" y="0"/>
                </a:cubicBezTo>
              </a:path>
            </a:pathLst>
          </a:custGeom>
          <a:noFill/>
          <a:ln w="349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anose="030F0702030302020204" pitchFamily="66" charset="0"/>
            </a:endParaRPr>
          </a:p>
        </p:txBody>
      </p:sp>
      <p:sp>
        <p:nvSpPr>
          <p:cNvPr id="22" name="AutoShape 26"/>
          <p:cNvSpPr>
            <a:spLocks noChangeArrowheads="1"/>
          </p:cNvSpPr>
          <p:nvPr/>
        </p:nvSpPr>
        <p:spPr bwMode="auto">
          <a:xfrm>
            <a:off x="7580194" y="3082748"/>
            <a:ext cx="1524000" cy="518712"/>
          </a:xfrm>
          <a:prstGeom prst="wedgeRectCallout">
            <a:avLst>
              <a:gd name="adj1" fmla="val -20941"/>
              <a:gd name="adj2" fmla="val -102563"/>
            </a:avLst>
          </a:prstGeom>
          <a:solidFill>
            <a:srgbClr val="E4FF99"/>
          </a:solidFill>
          <a:ln w="9525">
            <a:solidFill>
              <a:schemeClr val="tx1"/>
            </a:solidFill>
            <a:miter lim="800000"/>
          </a:ln>
          <a:effectLst/>
        </p:spPr>
        <p:txBody>
          <a:bodyPr anchor="ctr" anchorCtr="1"/>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Sub-folder</a:t>
            </a:r>
            <a:endParaRPr lang="en-US" altLang="en-US" sz="2000" b="1" dirty="0">
              <a:solidFill>
                <a:srgbClr val="FF0000"/>
              </a:solidFill>
              <a:latin typeface="Times New Roman" panose="02020603050405020304" pitchFamily="18" charset="0"/>
              <a:cs typeface="Times New Roman" panose="02020603050405020304" pitchFamily="18" charset="0"/>
            </a:endParaRPr>
          </a:p>
        </p:txBody>
      </p:sp>
      <p:sp>
        <p:nvSpPr>
          <p:cNvPr id="23" name="Freeform: Shape 22"/>
          <p:cNvSpPr/>
          <p:nvPr/>
        </p:nvSpPr>
        <p:spPr bwMode="auto">
          <a:xfrm>
            <a:off x="6182436" y="2866030"/>
            <a:ext cx="1011150" cy="1746913"/>
          </a:xfrm>
          <a:custGeom>
            <a:avLst/>
            <a:gdLst>
              <a:gd name="connsiteX0" fmla="*/ 0 w 1011150"/>
              <a:gd name="connsiteY0" fmla="*/ 1746913 h 1746913"/>
              <a:gd name="connsiteX1" fmla="*/ 1009934 w 1011150"/>
              <a:gd name="connsiteY1" fmla="*/ 1296537 h 1746913"/>
              <a:gd name="connsiteX2" fmla="*/ 163773 w 1011150"/>
              <a:gd name="connsiteY2" fmla="*/ 0 h 1746913"/>
            </a:gdLst>
            <a:ahLst/>
            <a:cxnLst>
              <a:cxn ang="0">
                <a:pos x="connsiteX0" y="connsiteY0"/>
              </a:cxn>
              <a:cxn ang="0">
                <a:pos x="connsiteX1" y="connsiteY1"/>
              </a:cxn>
              <a:cxn ang="0">
                <a:pos x="connsiteX2" y="connsiteY2"/>
              </a:cxn>
            </a:cxnLst>
            <a:rect l="l" t="t" r="r" b="b"/>
            <a:pathLst>
              <a:path w="1011150" h="1746913">
                <a:moveTo>
                  <a:pt x="0" y="1746913"/>
                </a:moveTo>
                <a:cubicBezTo>
                  <a:pt x="491319" y="1667301"/>
                  <a:pt x="982639" y="1587689"/>
                  <a:pt x="1009934" y="1296537"/>
                </a:cubicBezTo>
                <a:cubicBezTo>
                  <a:pt x="1037229" y="1005385"/>
                  <a:pt x="600501" y="502692"/>
                  <a:pt x="163773" y="0"/>
                </a:cubicBezTo>
              </a:path>
            </a:pathLst>
          </a:custGeom>
          <a:noFill/>
          <a:ln w="349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anose="030F0702030302020204" pitchFamily="66" charset="0"/>
            </a:endParaRPr>
          </a:p>
        </p:txBody>
      </p:sp>
      <p:sp>
        <p:nvSpPr>
          <p:cNvPr id="24" name="AutoShape 26"/>
          <p:cNvSpPr>
            <a:spLocks noChangeArrowheads="1"/>
          </p:cNvSpPr>
          <p:nvPr/>
        </p:nvSpPr>
        <p:spPr bwMode="auto">
          <a:xfrm>
            <a:off x="6553200" y="4739088"/>
            <a:ext cx="1524000" cy="518712"/>
          </a:xfrm>
          <a:prstGeom prst="wedgeRectCallout">
            <a:avLst>
              <a:gd name="adj1" fmla="val -20941"/>
              <a:gd name="adj2" fmla="val -102563"/>
            </a:avLst>
          </a:prstGeom>
          <a:solidFill>
            <a:srgbClr val="E4FF99"/>
          </a:solidFill>
          <a:ln w="9525">
            <a:solidFill>
              <a:schemeClr val="tx1"/>
            </a:solidFill>
            <a:miter lim="800000"/>
          </a:ln>
          <a:effectLst/>
        </p:spPr>
        <p:txBody>
          <a:bodyPr anchor="ctr" anchorCtr="1"/>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Sub-folder</a:t>
            </a:r>
            <a:endParaRPr lang="en-US" altLang="en-US"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a:xfrm>
            <a:off x="76200" y="76200"/>
            <a:ext cx="7924800" cy="533400"/>
          </a:xfrm>
        </p:spPr>
        <p:txBody>
          <a:bodyPr/>
          <a:lstStyle/>
          <a:p>
            <a:pPr algn="ctr"/>
            <a:r>
              <a:rPr lang="en-US" sz="2800" u="none" dirty="0">
                <a:latin typeface="Times New Roman" panose="02020603050405020304" pitchFamily="18" charset="0"/>
                <a:cs typeface="Times New Roman" panose="02020603050405020304" pitchFamily="18" charset="0"/>
              </a:rPr>
              <a:t>Exploring the Organization of the Windows Registry</a:t>
            </a:r>
            <a:endParaRPr lang="en-US" sz="2800" u="none" dirty="0">
              <a:latin typeface="Times New Roman" panose="02020603050405020304" pitchFamily="18" charset="0"/>
              <a:cs typeface="Times New Roman" panose="02020603050405020304" pitchFamily="18" charset="0"/>
            </a:endParaRPr>
          </a:p>
        </p:txBody>
      </p:sp>
      <p:sp>
        <p:nvSpPr>
          <p:cNvPr id="57349" name="Rectangle 3"/>
          <p:cNvSpPr>
            <a:spLocks noGrp="1" noChangeArrowheads="1"/>
          </p:cNvSpPr>
          <p:nvPr>
            <p:ph type="body" idx="1"/>
          </p:nvPr>
        </p:nvSpPr>
        <p:spPr>
          <a:xfrm>
            <a:off x="381000" y="609600"/>
            <a:ext cx="8633488" cy="4419600"/>
          </a:xfrm>
        </p:spPr>
        <p:txBody>
          <a:bodyPr/>
          <a:lstStyle/>
          <a:p>
            <a:pPr marL="0" indent="0">
              <a:spcBef>
                <a:spcPts val="0"/>
              </a:spcBef>
              <a:spcAft>
                <a:spcPts val="0"/>
              </a:spcAft>
              <a:buNone/>
            </a:pPr>
            <a:r>
              <a:rPr lang="en-US" sz="2400" dirty="0">
                <a:latin typeface="Times New Roman" panose="02020603050405020304" pitchFamily="18" charset="0"/>
                <a:cs typeface="Times New Roman" panose="02020603050405020304" pitchFamily="18" charset="0"/>
              </a:rPr>
              <a:t>Five </a:t>
            </a:r>
            <a:r>
              <a:rPr lang="en-US" sz="2400" b="1" dirty="0">
                <a:latin typeface="Times New Roman" panose="02020603050405020304" pitchFamily="18" charset="0"/>
                <a:cs typeface="Times New Roman" panose="02020603050405020304" pitchFamily="18" charset="0"/>
              </a:rPr>
              <a:t>Hive</a:t>
            </a:r>
            <a:r>
              <a:rPr lang="en-US" sz="2400" dirty="0">
                <a:latin typeface="Times New Roman" panose="02020603050405020304" pitchFamily="18" charset="0"/>
                <a:cs typeface="Times New Roman" panose="02020603050405020304" pitchFamily="18" charset="0"/>
              </a:rPr>
              <a:t>s (</a:t>
            </a:r>
            <a:r>
              <a:rPr lang="en-US" sz="2400" b="1" dirty="0">
                <a:latin typeface="Times New Roman" panose="02020603050405020304" pitchFamily="18" charset="0"/>
                <a:cs typeface="Times New Roman" panose="02020603050405020304" pitchFamily="18" charset="0"/>
              </a:rPr>
              <a:t>Root Key</a:t>
            </a:r>
            <a:r>
              <a:rPr lang="en-US" sz="2400" dirty="0">
                <a:latin typeface="Times New Roman" panose="02020603050405020304" pitchFamily="18" charset="0"/>
                <a:cs typeface="Times New Roman" panose="02020603050405020304" pitchFamily="18" charset="0"/>
              </a:rPr>
              <a:t>s or </a:t>
            </a:r>
            <a:r>
              <a:rPr lang="en-US" sz="2400" b="1" dirty="0">
                <a:latin typeface="Times New Roman" panose="02020603050405020304" pitchFamily="18" charset="0"/>
                <a:cs typeface="Times New Roman" panose="02020603050405020304" pitchFamily="18" charset="0"/>
              </a:rPr>
              <a:t>HKEY</a:t>
            </a:r>
            <a:r>
              <a:rPr lang="en-US" sz="2400" dirty="0">
                <a:latin typeface="Times New Roman" panose="02020603050405020304" pitchFamily="18" charset="0"/>
                <a:cs typeface="Times New Roman" panose="02020603050405020304" pitchFamily="18" charset="0"/>
              </a:rPr>
              <a:t>s)</a:t>
            </a:r>
            <a:endParaRPr lang="en-US" sz="2400" dirty="0">
              <a:latin typeface="Times New Roman" panose="02020603050405020304" pitchFamily="18" charset="0"/>
              <a:cs typeface="Times New Roman" panose="02020603050405020304" pitchFamily="18" charset="0"/>
            </a:endParaRPr>
          </a:p>
          <a:p>
            <a:pPr marL="342900" lvl="3" indent="-342900">
              <a:spcBef>
                <a:spcPts val="0"/>
              </a:spcBef>
              <a:spcAft>
                <a:spcPts val="0"/>
              </a:spcAft>
              <a:buFont typeface="Wingdings" panose="05000000000000000000" pitchFamily="2" charset="2"/>
              <a:buChar char="q"/>
            </a:pPr>
            <a:r>
              <a:rPr lang="en-US" b="1" dirty="0">
                <a:cs typeface="Times New Roman" panose="02020603050405020304" pitchFamily="18" charset="0"/>
              </a:rPr>
              <a:t>HKEY_CLASSES_ROOT</a:t>
            </a:r>
            <a:r>
              <a:rPr lang="en-US" dirty="0">
                <a:cs typeface="Times New Roman" panose="02020603050405020304" pitchFamily="18" charset="0"/>
              </a:rPr>
              <a:t>  (</a:t>
            </a:r>
            <a:r>
              <a:rPr lang="en-US" b="1" dirty="0">
                <a:cs typeface="Times New Roman" panose="02020603050405020304" pitchFamily="18" charset="0"/>
              </a:rPr>
              <a:t>HKCR</a:t>
            </a:r>
            <a:r>
              <a:rPr lang="en-US" dirty="0">
                <a:cs typeface="Times New Roman" panose="02020603050405020304" pitchFamily="18" charset="0"/>
              </a:rPr>
              <a:t>)</a:t>
            </a:r>
            <a:endParaRPr lang="en-US" dirty="0">
              <a:cs typeface="Times New Roman" panose="02020603050405020304" pitchFamily="18" charset="0"/>
            </a:endParaRPr>
          </a:p>
          <a:p>
            <a:pPr marL="285750" lvl="3" indent="-285750">
              <a:spcBef>
                <a:spcPts val="0"/>
              </a:spcBef>
              <a:spcAft>
                <a:spcPts val="0"/>
              </a:spcAft>
              <a:buFont typeface="Wingdings" panose="05000000000000000000" pitchFamily="2" charset="2"/>
              <a:buChar char="v"/>
            </a:pPr>
            <a:r>
              <a:rPr lang="en-US" sz="1800" dirty="0">
                <a:cs typeface="Times New Roman" panose="02020603050405020304" pitchFamily="18" charset="0"/>
              </a:rPr>
              <a:t>stores information about registered applications, such as file associations, tying them to the applications used to handle these items.</a:t>
            </a:r>
            <a:endParaRPr lang="en-US" sz="1800" dirty="0">
              <a:cs typeface="Times New Roman" panose="02020603050405020304" pitchFamily="18" charset="0"/>
            </a:endParaRPr>
          </a:p>
          <a:p>
            <a:pPr marL="342900" lvl="3" indent="-342900">
              <a:spcBef>
                <a:spcPts val="0"/>
              </a:spcBef>
              <a:spcAft>
                <a:spcPts val="0"/>
              </a:spcAft>
              <a:buFont typeface="Wingdings" panose="05000000000000000000" pitchFamily="2" charset="2"/>
              <a:buChar char="q"/>
            </a:pPr>
            <a:r>
              <a:rPr lang="en-US" b="1" dirty="0">
                <a:cs typeface="Times New Roman" panose="02020603050405020304" pitchFamily="18" charset="0"/>
              </a:rPr>
              <a:t>HKEY_CURRENT_USER</a:t>
            </a:r>
            <a:r>
              <a:rPr lang="en-US" dirty="0">
                <a:cs typeface="Times New Roman" panose="02020603050405020304" pitchFamily="18" charset="0"/>
              </a:rPr>
              <a:t> (</a:t>
            </a:r>
            <a:r>
              <a:rPr lang="en-US" b="1" dirty="0">
                <a:cs typeface="Times New Roman" panose="02020603050405020304" pitchFamily="18" charset="0"/>
              </a:rPr>
              <a:t>HKCU</a:t>
            </a:r>
            <a:r>
              <a:rPr lang="en-US" dirty="0">
                <a:cs typeface="Times New Roman" panose="02020603050405020304" pitchFamily="18" charset="0"/>
              </a:rPr>
              <a:t>)</a:t>
            </a:r>
            <a:endParaRPr lang="en-US" dirty="0">
              <a:cs typeface="Times New Roman" panose="02020603050405020304" pitchFamily="18" charset="0"/>
            </a:endParaRPr>
          </a:p>
          <a:p>
            <a:pPr marL="285750" lvl="3" indent="-285750">
              <a:spcBef>
                <a:spcPts val="0"/>
              </a:spcBef>
              <a:spcAft>
                <a:spcPts val="0"/>
              </a:spcAft>
              <a:buFont typeface="Wingdings" panose="05000000000000000000" pitchFamily="2" charset="2"/>
              <a:buChar char="v"/>
            </a:pPr>
            <a:r>
              <a:rPr lang="en-US" sz="1800" dirty="0">
                <a:cs typeface="Times New Roman" panose="02020603050405020304" pitchFamily="18" charset="0"/>
              </a:rPr>
              <a:t>stores settings that are specific to the currently logged-in user. The HKCU key is a link to the subkey of HKEY_USERS that corresponds to the user</a:t>
            </a:r>
            <a:endParaRPr lang="en-US" sz="1800" dirty="0">
              <a:cs typeface="Times New Roman" panose="02020603050405020304" pitchFamily="18" charset="0"/>
            </a:endParaRPr>
          </a:p>
          <a:p>
            <a:pPr marL="342900" lvl="3" indent="-342900">
              <a:spcBef>
                <a:spcPts val="0"/>
              </a:spcBef>
              <a:spcAft>
                <a:spcPts val="0"/>
              </a:spcAft>
              <a:buFont typeface="Wingdings" panose="05000000000000000000" pitchFamily="2" charset="2"/>
              <a:buChar char="q"/>
            </a:pPr>
            <a:r>
              <a:rPr lang="en-US" b="1" dirty="0">
                <a:cs typeface="Times New Roman" panose="02020603050405020304" pitchFamily="18" charset="0"/>
              </a:rPr>
              <a:t>HKEY_LOCAL_MACHINE</a:t>
            </a:r>
            <a:r>
              <a:rPr lang="en-US" dirty="0">
                <a:cs typeface="Times New Roman" panose="02020603050405020304" pitchFamily="18" charset="0"/>
              </a:rPr>
              <a:t> (</a:t>
            </a:r>
            <a:r>
              <a:rPr lang="en-US" b="1" dirty="0">
                <a:cs typeface="Times New Roman" panose="02020603050405020304" pitchFamily="18" charset="0"/>
              </a:rPr>
              <a:t>HKLM</a:t>
            </a:r>
            <a:r>
              <a:rPr lang="en-US" dirty="0">
                <a:cs typeface="Times New Roman" panose="02020603050405020304" pitchFamily="18" charset="0"/>
              </a:rPr>
              <a:t>)</a:t>
            </a:r>
            <a:endParaRPr lang="en-US" dirty="0">
              <a:cs typeface="Times New Roman" panose="02020603050405020304" pitchFamily="18" charset="0"/>
            </a:endParaRPr>
          </a:p>
          <a:p>
            <a:pPr marL="285750" lvl="3" indent="-285750">
              <a:spcBef>
                <a:spcPts val="0"/>
              </a:spcBef>
              <a:spcAft>
                <a:spcPts val="0"/>
              </a:spcAft>
              <a:buFont typeface="Wingdings" panose="05000000000000000000" pitchFamily="2" charset="2"/>
              <a:buChar char="v"/>
            </a:pPr>
            <a:r>
              <a:rPr lang="en-US" sz="1800" dirty="0">
                <a:cs typeface="Times New Roman" panose="02020603050405020304" pitchFamily="18" charset="0"/>
              </a:rPr>
              <a:t>Stores settings that are specific to the local computer.</a:t>
            </a:r>
            <a:endParaRPr lang="en-US" sz="1800" dirty="0">
              <a:cs typeface="Times New Roman" panose="02020603050405020304" pitchFamily="18" charset="0"/>
            </a:endParaRPr>
          </a:p>
          <a:p>
            <a:pPr marL="342900" lvl="3" indent="-342900">
              <a:spcBef>
                <a:spcPts val="0"/>
              </a:spcBef>
              <a:spcAft>
                <a:spcPts val="0"/>
              </a:spcAft>
              <a:buFont typeface="Wingdings" panose="05000000000000000000" pitchFamily="2" charset="2"/>
              <a:buChar char="q"/>
            </a:pPr>
            <a:r>
              <a:rPr lang="en-US" b="1" dirty="0">
                <a:cs typeface="Times New Roman" panose="02020603050405020304" pitchFamily="18" charset="0"/>
              </a:rPr>
              <a:t>HKEY_USERS</a:t>
            </a:r>
            <a:r>
              <a:rPr lang="en-US" dirty="0">
                <a:cs typeface="Times New Roman" panose="02020603050405020304" pitchFamily="18" charset="0"/>
              </a:rPr>
              <a:t> (</a:t>
            </a:r>
            <a:r>
              <a:rPr lang="en-US" b="1" dirty="0">
                <a:cs typeface="Times New Roman" panose="02020603050405020304" pitchFamily="18" charset="0"/>
              </a:rPr>
              <a:t>HKU</a:t>
            </a:r>
            <a:r>
              <a:rPr lang="en-US" dirty="0">
                <a:cs typeface="Times New Roman" panose="02020603050405020304" pitchFamily="18" charset="0"/>
              </a:rPr>
              <a:t>)</a:t>
            </a:r>
            <a:endParaRPr lang="en-US" dirty="0">
              <a:cs typeface="Times New Roman" panose="02020603050405020304" pitchFamily="18" charset="0"/>
            </a:endParaRPr>
          </a:p>
          <a:p>
            <a:pPr marL="285750" lvl="3" indent="-285750">
              <a:spcBef>
                <a:spcPts val="0"/>
              </a:spcBef>
              <a:spcAft>
                <a:spcPts val="0"/>
              </a:spcAft>
              <a:buFont typeface="Wingdings" panose="05000000000000000000" pitchFamily="2" charset="2"/>
              <a:buChar char="v"/>
            </a:pPr>
            <a:r>
              <a:rPr lang="en-US" sz="1800" dirty="0">
                <a:cs typeface="Times New Roman" panose="02020603050405020304" pitchFamily="18" charset="0"/>
              </a:rPr>
              <a:t>Pre-logon default user profile information and HKEY_CURRENT_USER key</a:t>
            </a:r>
            <a:endParaRPr lang="en-US" sz="1800" dirty="0">
              <a:cs typeface="Times New Roman" panose="02020603050405020304" pitchFamily="18" charset="0"/>
            </a:endParaRPr>
          </a:p>
          <a:p>
            <a:pPr marL="342900" lvl="3" indent="-342900">
              <a:spcBef>
                <a:spcPts val="0"/>
              </a:spcBef>
              <a:spcAft>
                <a:spcPts val="0"/>
              </a:spcAft>
              <a:buFont typeface="Wingdings" panose="05000000000000000000" pitchFamily="2" charset="2"/>
              <a:buChar char="q"/>
            </a:pPr>
            <a:r>
              <a:rPr lang="en-US" b="1" dirty="0">
                <a:cs typeface="Times New Roman" panose="02020603050405020304" pitchFamily="18" charset="0"/>
              </a:rPr>
              <a:t>HKEY_CURRENT_CONFIG</a:t>
            </a:r>
            <a:r>
              <a:rPr lang="en-US" dirty="0">
                <a:cs typeface="Times New Roman" panose="02020603050405020304" pitchFamily="18" charset="0"/>
              </a:rPr>
              <a:t> (</a:t>
            </a:r>
            <a:r>
              <a:rPr lang="en-US" b="1" dirty="0">
                <a:cs typeface="Times New Roman" panose="02020603050405020304" pitchFamily="18" charset="0"/>
              </a:rPr>
              <a:t>HKCC</a:t>
            </a:r>
            <a:r>
              <a:rPr lang="en-US" dirty="0">
                <a:cs typeface="Times New Roman" panose="02020603050405020304" pitchFamily="18" charset="0"/>
              </a:rPr>
              <a:t>)</a:t>
            </a:r>
            <a:endParaRPr lang="en-US" dirty="0">
              <a:cs typeface="Times New Roman" panose="02020603050405020304" pitchFamily="18" charset="0"/>
            </a:endParaRPr>
          </a:p>
          <a:p>
            <a:pPr marL="285750" lvl="3" indent="-285750">
              <a:spcBef>
                <a:spcPts val="0"/>
              </a:spcBef>
              <a:spcAft>
                <a:spcPts val="0"/>
              </a:spcAft>
              <a:buFont typeface="Wingdings" panose="05000000000000000000" pitchFamily="2" charset="2"/>
              <a:buChar char="v"/>
            </a:pPr>
            <a:r>
              <a:rPr lang="en-US" sz="1800" dirty="0">
                <a:cs typeface="Times New Roman" panose="02020603050405020304" pitchFamily="18" charset="0"/>
              </a:rPr>
              <a:t>contains information gathered at runtime; information stored in this key is not permanently stored on disk, but rather regenerated at the boot time. It is a link to HKEY_LOCAL_MACHINE\System\</a:t>
            </a:r>
            <a:r>
              <a:rPr lang="en-US" sz="1800" dirty="0" err="1">
                <a:cs typeface="Times New Roman" panose="02020603050405020304" pitchFamily="18" charset="0"/>
              </a:rPr>
              <a:t>CurrentControlSet</a:t>
            </a:r>
            <a:r>
              <a:rPr lang="en-US" sz="1800" dirty="0">
                <a:cs typeface="Times New Roman" panose="02020603050405020304" pitchFamily="18" charset="0"/>
              </a:rPr>
              <a:t>\Hardware Profiles\Current</a:t>
            </a:r>
            <a:endParaRPr lang="en-US" sz="1800" dirty="0">
              <a:cs typeface="Times New Roman" panose="02020603050405020304" pitchFamily="18" charset="0"/>
            </a:endParaRPr>
          </a:p>
          <a:p>
            <a:pPr marL="342900" lvl="3" indent="-342900">
              <a:spcBef>
                <a:spcPts val="0"/>
              </a:spcBef>
              <a:spcAft>
                <a:spcPts val="0"/>
              </a:spcAft>
              <a:buFont typeface="Wingdings" panose="05000000000000000000" pitchFamily="2" charset="2"/>
              <a:buChar char="q"/>
            </a:pPr>
            <a:endParaRPr lang="en-US" sz="1800" dirty="0">
              <a:cs typeface="Times New Roman" panose="02020603050405020304" pitchFamily="18" charset="0"/>
            </a:endParaRPr>
          </a:p>
        </p:txBody>
      </p:sp>
      <p:sp>
        <p:nvSpPr>
          <p:cNvPr id="4" name="Slide Number Placeholder 4"/>
          <p:cNvSpPr>
            <a:spLocks noGrp="1"/>
          </p:cNvSpPr>
          <p:nvPr>
            <p:ph type="sldNum" sz="quarter" idx="11"/>
          </p:nvPr>
        </p:nvSpPr>
        <p:spPr>
          <a:xfrm>
            <a:off x="5943600" y="6400800"/>
            <a:ext cx="2895600" cy="457200"/>
          </a:xfrm>
        </p:spPr>
        <p:txBody>
          <a:bodyPr/>
          <a:lstStyle/>
          <a:p>
            <a:pPr>
              <a:defRPr/>
            </a:pPr>
            <a:fld id="{605BD073-381C-4EBD-9494-6AB685C338A9}" type="slidenum">
              <a:rPr lang="en-US"/>
            </a:fld>
            <a:endParaRPr lang="en-US"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5190682"/>
            <a:ext cx="3281719" cy="1391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bwMode="auto">
          <a:xfrm>
            <a:off x="195618" y="6518871"/>
            <a:ext cx="4862515" cy="339129"/>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宋体" panose="02010600030101010101" pitchFamily="2" charset="-122"/>
                <a:cs typeface="+mj-cs"/>
              </a:defRPr>
            </a:lvl1pPr>
            <a:lvl2pPr algn="l" rtl="0" eaLnBrk="0" fontAlgn="base" hangingPunct="0">
              <a:spcBef>
                <a:spcPct val="0"/>
              </a:spcBef>
              <a:spcAft>
                <a:spcPct val="0"/>
              </a:spcAft>
              <a:defRPr sz="4000" u="sng">
                <a:solidFill>
                  <a:schemeClr val="accent2"/>
                </a:solidFill>
                <a:latin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anose="030F0702030302020204" pitchFamily="66" charset="0"/>
              </a:defRPr>
            </a:lvl5pPr>
            <a:lvl6pPr marL="457200" algn="l" rtl="0" eaLnBrk="0" fontAlgn="base" hangingPunct="0">
              <a:spcBef>
                <a:spcPct val="0"/>
              </a:spcBef>
              <a:spcAft>
                <a:spcPct val="0"/>
              </a:spcAft>
              <a:defRPr sz="4000" u="sng">
                <a:solidFill>
                  <a:schemeClr val="accent2"/>
                </a:solidFill>
                <a:latin typeface="Comic Sans MS" panose="030F0702030302020204" pitchFamily="66" charset="0"/>
              </a:defRPr>
            </a:lvl6pPr>
            <a:lvl7pPr marL="914400" algn="l" rtl="0" eaLnBrk="0" fontAlgn="base" hangingPunct="0">
              <a:spcBef>
                <a:spcPct val="0"/>
              </a:spcBef>
              <a:spcAft>
                <a:spcPct val="0"/>
              </a:spcAft>
              <a:defRPr sz="4000" u="sng">
                <a:solidFill>
                  <a:schemeClr val="accent2"/>
                </a:solidFill>
                <a:latin typeface="Comic Sans MS" panose="030F0702030302020204" pitchFamily="66" charset="0"/>
              </a:defRPr>
            </a:lvl7pPr>
            <a:lvl8pPr marL="1371600" algn="l" rtl="0" eaLnBrk="0" fontAlgn="base" hangingPunct="0">
              <a:spcBef>
                <a:spcPct val="0"/>
              </a:spcBef>
              <a:spcAft>
                <a:spcPct val="0"/>
              </a:spcAft>
              <a:defRPr sz="4000" u="sng">
                <a:solidFill>
                  <a:schemeClr val="accent2"/>
                </a:solidFill>
                <a:latin typeface="Comic Sans MS" panose="030F0702030302020204" pitchFamily="66" charset="0"/>
              </a:defRPr>
            </a:lvl8pPr>
            <a:lvl9pPr marL="1828800" algn="l" rtl="0" eaLnBrk="0" fontAlgn="base" hangingPunct="0">
              <a:spcBef>
                <a:spcPct val="0"/>
              </a:spcBef>
              <a:spcAft>
                <a:spcPct val="0"/>
              </a:spcAft>
              <a:defRPr sz="4000" u="sng">
                <a:solidFill>
                  <a:schemeClr val="accent2"/>
                </a:solidFill>
                <a:latin typeface="Comic Sans MS" panose="030F0702030302020204" pitchFamily="66" charset="0"/>
              </a:defRPr>
            </a:lvl9pPr>
          </a:lstStyle>
          <a:p>
            <a:pPr algn="ctr"/>
            <a:r>
              <a:rPr lang="en-US" sz="2800" b="1" u="none" dirty="0">
                <a:solidFill>
                  <a:srgbClr val="C00000"/>
                </a:solidFill>
                <a:latin typeface="Times New Roman" panose="02020603050405020304" pitchFamily="18" charset="0"/>
                <a:cs typeface="Times New Roman" panose="02020603050405020304" pitchFamily="18" charset="0"/>
              </a:rPr>
              <a:t>Hierarchical Database Model </a:t>
            </a:r>
            <a:endParaRPr lang="en-US" sz="2800" b="1" u="none" dirty="0">
              <a:solidFill>
                <a:srgbClr val="C00000"/>
              </a:solidFill>
              <a:latin typeface="Times New Roman" panose="02020603050405020304" pitchFamily="18" charset="0"/>
              <a:cs typeface="Times New Roman" panose="02020603050405020304" pitchFamily="18" charset="0"/>
            </a:endParaRPr>
          </a:p>
        </p:txBody>
      </p:sp>
      <p:sp>
        <p:nvSpPr>
          <p:cNvPr id="7" name="Rectangle 2"/>
          <p:cNvSpPr txBox="1">
            <a:spLocks noChangeArrowheads="1"/>
          </p:cNvSpPr>
          <p:nvPr/>
        </p:nvSpPr>
        <p:spPr bwMode="auto">
          <a:xfrm>
            <a:off x="3927143" y="5196140"/>
            <a:ext cx="5138382" cy="137905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宋体" panose="02010600030101010101" pitchFamily="2" charset="-122"/>
                <a:cs typeface="+mj-cs"/>
              </a:defRPr>
            </a:lvl1pPr>
            <a:lvl2pPr algn="l" rtl="0" eaLnBrk="0" fontAlgn="base" hangingPunct="0">
              <a:spcBef>
                <a:spcPct val="0"/>
              </a:spcBef>
              <a:spcAft>
                <a:spcPct val="0"/>
              </a:spcAft>
              <a:defRPr sz="4000" u="sng">
                <a:solidFill>
                  <a:schemeClr val="accent2"/>
                </a:solidFill>
                <a:latin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anose="030F0702030302020204" pitchFamily="66" charset="0"/>
              </a:defRPr>
            </a:lvl5pPr>
            <a:lvl6pPr marL="457200" algn="l" rtl="0" eaLnBrk="0" fontAlgn="base" hangingPunct="0">
              <a:spcBef>
                <a:spcPct val="0"/>
              </a:spcBef>
              <a:spcAft>
                <a:spcPct val="0"/>
              </a:spcAft>
              <a:defRPr sz="4000" u="sng">
                <a:solidFill>
                  <a:schemeClr val="accent2"/>
                </a:solidFill>
                <a:latin typeface="Comic Sans MS" panose="030F0702030302020204" pitchFamily="66" charset="0"/>
              </a:defRPr>
            </a:lvl6pPr>
            <a:lvl7pPr marL="914400" algn="l" rtl="0" eaLnBrk="0" fontAlgn="base" hangingPunct="0">
              <a:spcBef>
                <a:spcPct val="0"/>
              </a:spcBef>
              <a:spcAft>
                <a:spcPct val="0"/>
              </a:spcAft>
              <a:defRPr sz="4000" u="sng">
                <a:solidFill>
                  <a:schemeClr val="accent2"/>
                </a:solidFill>
                <a:latin typeface="Comic Sans MS" panose="030F0702030302020204" pitchFamily="66" charset="0"/>
              </a:defRPr>
            </a:lvl7pPr>
            <a:lvl8pPr marL="1371600" algn="l" rtl="0" eaLnBrk="0" fontAlgn="base" hangingPunct="0">
              <a:spcBef>
                <a:spcPct val="0"/>
              </a:spcBef>
              <a:spcAft>
                <a:spcPct val="0"/>
              </a:spcAft>
              <a:defRPr sz="4000" u="sng">
                <a:solidFill>
                  <a:schemeClr val="accent2"/>
                </a:solidFill>
                <a:latin typeface="Comic Sans MS" panose="030F0702030302020204" pitchFamily="66" charset="0"/>
              </a:defRPr>
            </a:lvl8pPr>
            <a:lvl9pPr marL="1828800" algn="l" rtl="0" eaLnBrk="0" fontAlgn="base" hangingPunct="0">
              <a:spcBef>
                <a:spcPct val="0"/>
              </a:spcBef>
              <a:spcAft>
                <a:spcPct val="0"/>
              </a:spcAft>
              <a:defRPr sz="4000" u="sng">
                <a:solidFill>
                  <a:schemeClr val="accent2"/>
                </a:solidFill>
                <a:latin typeface="Comic Sans MS" panose="030F0702030302020204" pitchFamily="66" charset="0"/>
              </a:defRPr>
            </a:lvl9pPr>
          </a:lstStyle>
          <a:p>
            <a:pPr algn="just"/>
            <a:r>
              <a:rPr lang="en-CA" sz="2800" b="1" u="none" dirty="0">
                <a:latin typeface="Times New Roman" panose="02020603050405020304" pitchFamily="18" charset="0"/>
                <a:cs typeface="Times New Roman" panose="02020603050405020304" pitchFamily="18" charset="0"/>
              </a:rPr>
              <a:t>In a hierarchical model, data is organized into a tree-like structure.</a:t>
            </a:r>
            <a:endParaRPr lang="en-US" sz="2800" b="1" u="none" dirty="0">
              <a:latin typeface="Times New Roman" panose="02020603050405020304" pitchFamily="18" charset="0"/>
              <a:cs typeface="Times New Roman" panose="02020603050405020304" pitchFamily="18" charset="0"/>
            </a:endParaRPr>
          </a:p>
        </p:txBody>
      </p:sp>
      <p:cxnSp>
        <p:nvCxnSpPr>
          <p:cNvPr id="8" name="Straight Arrow Connector 7"/>
          <p:cNvCxnSpPr/>
          <p:nvPr/>
        </p:nvCxnSpPr>
        <p:spPr bwMode="auto">
          <a:xfrm flipV="1">
            <a:off x="4863152" y="879144"/>
            <a:ext cx="1202252" cy="2"/>
          </a:xfrm>
          <a:prstGeom prst="straightConnector1">
            <a:avLst/>
          </a:prstGeom>
          <a:noFill/>
          <a:ln w="66675" cap="flat" cmpd="sng" algn="ctr">
            <a:solidFill>
              <a:srgbClr val="FF0000"/>
            </a:solidFill>
            <a:prstDash val="solid"/>
            <a:round/>
            <a:headEnd type="triangle" w="med" len="med"/>
            <a:tailEnd type="none"/>
          </a:ln>
          <a:effectLst/>
        </p:spPr>
      </p:cxnSp>
      <p:sp>
        <p:nvSpPr>
          <p:cNvPr id="9" name="Rectangle 2"/>
          <p:cNvSpPr txBox="1">
            <a:spLocks noChangeArrowheads="1"/>
          </p:cNvSpPr>
          <p:nvPr/>
        </p:nvSpPr>
        <p:spPr bwMode="auto">
          <a:xfrm>
            <a:off x="6074854" y="713096"/>
            <a:ext cx="2774578" cy="380990"/>
          </a:xfrm>
          <a:prstGeom prst="rect">
            <a:avLst/>
          </a:prstGeom>
          <a:solidFill>
            <a:schemeClr val="accent1"/>
          </a:solidFill>
          <a:ln w="9525">
            <a:noFill/>
            <a:miter lim="800000"/>
          </a:ln>
        </p:spPr>
        <p:txBody>
          <a:bodyPr vert="horz" wrap="square" lIns="91440" tIns="45720" rIns="91440" bIns="45720" numCol="1" anchor="ctr" anchorCtr="0" compatLnSpc="1"/>
          <a:lstStyle/>
          <a:p>
            <a:pPr lvl="0" algn="ctr">
              <a:spcBef>
                <a:spcPct val="0"/>
              </a:spcBef>
              <a:buClrTx/>
              <a:buSzTx/>
            </a:pPr>
            <a:r>
              <a:rPr lang="en-US" sz="1800" b="1" u="sng" kern="0" dirty="0">
                <a:solidFill>
                  <a:schemeClr val="tx2"/>
                </a:solidFill>
                <a:latin typeface="Times New Roman" panose="02020603050405020304" pitchFamily="18" charset="0"/>
                <a:ea typeface="+mj-ea"/>
                <a:cs typeface="Times New Roman" panose="02020603050405020304" pitchFamily="18" charset="0"/>
              </a:rPr>
              <a:t>“H</a:t>
            </a:r>
            <a:r>
              <a:rPr lang="en-US" sz="1800" b="1" kern="0" dirty="0">
                <a:solidFill>
                  <a:schemeClr val="tx2"/>
                </a:solidFill>
                <a:latin typeface="Times New Roman" panose="02020603050405020304" pitchFamily="18" charset="0"/>
                <a:ea typeface="+mj-ea"/>
                <a:cs typeface="Times New Roman" panose="02020603050405020304" pitchFamily="18" charset="0"/>
              </a:rPr>
              <a:t>andle to Registry </a:t>
            </a:r>
            <a:r>
              <a:rPr lang="en-US" sz="1800" b="1" u="sng" kern="0" dirty="0">
                <a:solidFill>
                  <a:schemeClr val="tx2"/>
                </a:solidFill>
                <a:latin typeface="Times New Roman" panose="02020603050405020304" pitchFamily="18" charset="0"/>
                <a:ea typeface="+mj-ea"/>
                <a:cs typeface="Times New Roman" panose="02020603050405020304" pitchFamily="18" charset="0"/>
              </a:rPr>
              <a:t>Key”</a:t>
            </a:r>
            <a:endParaRPr kumimoji="0" lang="en-US" sz="1800" b="1" i="0" u="none" strike="noStrike" kern="0" cap="none" spc="0" normalizeH="0" baseline="0" noProof="0" dirty="0">
              <a:ln>
                <a:noFill/>
              </a:ln>
              <a:solidFill>
                <a:schemeClr val="tx2"/>
              </a:solidFill>
              <a:uLnTx/>
              <a:uFillTx/>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642781" y="1426628"/>
            <a:ext cx="5637090" cy="3332185"/>
          </a:xfrm>
          <a:prstGeom prst="rect">
            <a:avLst/>
          </a:prstGeom>
        </p:spPr>
      </p:pic>
      <p:sp>
        <p:nvSpPr>
          <p:cNvPr id="18434" name="Rectangle 6"/>
          <p:cNvSpPr>
            <a:spLocks noChangeArrowheads="1"/>
          </p:cNvSpPr>
          <p:nvPr/>
        </p:nvSpPr>
        <p:spPr bwMode="auto">
          <a:xfrm>
            <a:off x="5813894" y="3988007"/>
            <a:ext cx="1838325" cy="555597"/>
          </a:xfrm>
          <a:prstGeom prst="rect">
            <a:avLst/>
          </a:prstGeom>
          <a:noFill/>
          <a:ln w="9525">
            <a:no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Windows</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宋体" panose="02010600030101010101" pitchFamily="2" charset="-122"/>
              </a:rPr>
            </a:fld>
            <a:endParaRPr lang="en-US" altLang="zh-CN" sz="1400">
              <a:ea typeface="宋体" panose="02010600030101010101" pitchFamily="2" charset="-122"/>
            </a:endParaRPr>
          </a:p>
        </p:txBody>
      </p:sp>
      <p:pic>
        <p:nvPicPr>
          <p:cNvPr id="20482" name="Picture 2" descr="http://media.brajeshwar.com/i/microsoft/vista-wallpaper.jpg"/>
          <p:cNvPicPr>
            <a:picLocks noChangeAspect="1" noChangeArrowheads="1"/>
          </p:cNvPicPr>
          <p:nvPr/>
        </p:nvPicPr>
        <p:blipFill>
          <a:blip r:embed="rId2"/>
          <a:srcRect/>
          <a:stretch>
            <a:fillRect/>
          </a:stretch>
        </p:blipFill>
        <p:spPr bwMode="auto">
          <a:xfrm>
            <a:off x="6259479" y="3092721"/>
            <a:ext cx="1013161" cy="714337"/>
          </a:xfrm>
          <a:prstGeom prst="rect">
            <a:avLst/>
          </a:prstGeom>
          <a:noFill/>
        </p:spPr>
      </p:pic>
      <p:sp>
        <p:nvSpPr>
          <p:cNvPr id="5" name="Rectangle 6"/>
          <p:cNvSpPr>
            <a:spLocks noChangeArrowheads="1"/>
          </p:cNvSpPr>
          <p:nvPr/>
        </p:nvSpPr>
        <p:spPr bwMode="auto">
          <a:xfrm>
            <a:off x="6342856" y="1142605"/>
            <a:ext cx="1487488" cy="762000"/>
          </a:xfrm>
          <a:prstGeom prst="rect">
            <a:avLst/>
          </a:prstGeom>
          <a:noFill/>
          <a:ln w="9525">
            <a:noFill/>
            <a:miter lim="800000"/>
          </a:ln>
        </p:spPr>
        <p:txBody>
          <a:bodyPr anchor="ctr"/>
          <a:lstStyle/>
          <a:p>
            <a:pPr algn="ctr">
              <a:defRPr/>
            </a:pPr>
            <a:r>
              <a:rPr lang="en-US" sz="54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OS</a:t>
            </a:r>
            <a:endParaRPr lang="en-US" sz="54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2" descr="http://www.epanorama.net/blog/wp-content/uploads/2009/10/linux.jpg"/>
          <p:cNvPicPr>
            <a:picLocks noChangeAspect="1" noChangeArrowheads="1"/>
          </p:cNvPicPr>
          <p:nvPr/>
        </p:nvPicPr>
        <p:blipFill>
          <a:blip r:embed="rId3"/>
          <a:srcRect/>
          <a:stretch>
            <a:fillRect/>
          </a:stretch>
        </p:blipFill>
        <p:spPr bwMode="auto">
          <a:xfrm>
            <a:off x="7685087" y="1904605"/>
            <a:ext cx="838200" cy="1004233"/>
          </a:xfrm>
          <a:prstGeom prst="rect">
            <a:avLst/>
          </a:prstGeom>
          <a:noFill/>
        </p:spPr>
      </p:pic>
      <p:sp>
        <p:nvSpPr>
          <p:cNvPr id="7" name="Rectangle 6"/>
          <p:cNvSpPr>
            <a:spLocks noChangeArrowheads="1"/>
          </p:cNvSpPr>
          <p:nvPr/>
        </p:nvSpPr>
        <p:spPr bwMode="auto">
          <a:xfrm>
            <a:off x="7279090" y="2964786"/>
            <a:ext cx="1676400" cy="685800"/>
          </a:xfrm>
          <a:prstGeom prst="rect">
            <a:avLst/>
          </a:prstGeom>
          <a:noFill/>
          <a:ln w="9525">
            <a:noFill/>
            <a:miter lim="800000"/>
          </a:ln>
        </p:spPr>
        <p:txBody>
          <a:bodyPr anchor="ctr"/>
          <a:lstStyle/>
          <a:p>
            <a:pPr algn="ctr">
              <a:defRPr/>
            </a:pPr>
            <a:r>
              <a:rPr lang="en-US"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Linux</a:t>
            </a:r>
            <a:endParaRPr lang="en-US"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1295400" y="1523605"/>
            <a:ext cx="1329918" cy="1109268"/>
          </a:xfrm>
          <a:prstGeom prst="rect">
            <a:avLst/>
          </a:prstGeom>
        </p:spPr>
      </p:pic>
      <p:cxnSp>
        <p:nvCxnSpPr>
          <p:cNvPr id="8" name="Straight Connector 7"/>
          <p:cNvCxnSpPr/>
          <p:nvPr/>
        </p:nvCxnSpPr>
        <p:spPr bwMode="auto">
          <a:xfrm flipV="1">
            <a:off x="4528356" y="4085567"/>
            <a:ext cx="4495800" cy="1752600"/>
          </a:xfrm>
          <a:prstGeom prst="line">
            <a:avLst/>
          </a:prstGeom>
          <a:noFill/>
          <a:ln w="47625" cap="flat" cmpd="sng" algn="ctr">
            <a:solidFill>
              <a:schemeClr val="accent1"/>
            </a:solidFill>
            <a:prstDash val="dash"/>
            <a:round/>
            <a:headEnd type="none" w="med" len="med"/>
            <a:tailEnd type="none" w="med" len="med"/>
          </a:ln>
          <a:effectLst/>
        </p:spPr>
      </p:cxnSp>
      <p:sp>
        <p:nvSpPr>
          <p:cNvPr id="14" name="Rectangle 6"/>
          <p:cNvSpPr>
            <a:spLocks noChangeArrowheads="1"/>
          </p:cNvSpPr>
          <p:nvPr/>
        </p:nvSpPr>
        <p:spPr bwMode="auto">
          <a:xfrm>
            <a:off x="5867400" y="5186777"/>
            <a:ext cx="2554690" cy="762000"/>
          </a:xfrm>
          <a:prstGeom prst="rect">
            <a:avLst/>
          </a:prstGeom>
          <a:noFill/>
          <a:ln w="9525">
            <a:no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Applications</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5"/>
          <a:stretch>
            <a:fillRect/>
          </a:stretch>
        </p:blipFill>
        <p:spPr>
          <a:xfrm>
            <a:off x="5914330" y="5875263"/>
            <a:ext cx="2467670" cy="91482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a:xfrm>
            <a:off x="76200" y="152400"/>
            <a:ext cx="8937811" cy="1066800"/>
          </a:xfrm>
        </p:spPr>
        <p:txBody>
          <a:bodyPr/>
          <a:lstStyle/>
          <a:p>
            <a:pPr algn="ctr"/>
            <a:r>
              <a:rPr lang="en-US" sz="3200" u="none" dirty="0">
                <a:latin typeface="Times New Roman" panose="02020603050405020304" pitchFamily="18" charset="0"/>
                <a:cs typeface="Times New Roman" panose="02020603050405020304" pitchFamily="18" charset="0"/>
              </a:rPr>
              <a:t>Exploring the Organization of the Windows Registry (cont’d)</a:t>
            </a:r>
            <a:endParaRPr lang="en-US" sz="3200" u="none" dirty="0">
              <a:latin typeface="Times New Roman" panose="02020603050405020304" pitchFamily="18" charset="0"/>
              <a:cs typeface="Times New Roman" panose="02020603050405020304" pitchFamily="18" charset="0"/>
            </a:endParaRPr>
          </a:p>
        </p:txBody>
      </p:sp>
      <p:sp>
        <p:nvSpPr>
          <p:cNvPr id="57349" name="Rectangle 3"/>
          <p:cNvSpPr>
            <a:spLocks noGrp="1" noChangeArrowheads="1"/>
          </p:cNvSpPr>
          <p:nvPr>
            <p:ph type="body" idx="1"/>
          </p:nvPr>
        </p:nvSpPr>
        <p:spPr>
          <a:xfrm>
            <a:off x="206188" y="1219200"/>
            <a:ext cx="8937811" cy="4724400"/>
          </a:xfrm>
        </p:spPr>
        <p:txBody>
          <a:bodyPr/>
          <a:lstStyle/>
          <a:p>
            <a:pPr>
              <a:spcBef>
                <a:spcPts val="0"/>
              </a:spcBef>
              <a:spcAft>
                <a:spcPts val="0"/>
              </a:spcAft>
            </a:pPr>
            <a:r>
              <a:rPr lang="en-US" sz="3200" dirty="0">
                <a:latin typeface="Times New Roman" panose="02020603050405020304" pitchFamily="18" charset="0"/>
                <a:cs typeface="Times New Roman" panose="02020603050405020304" pitchFamily="18" charset="0"/>
              </a:rPr>
              <a:t>Registry terminology:</a:t>
            </a:r>
            <a:endParaRPr lang="en-US" sz="3200" dirty="0">
              <a:latin typeface="Times New Roman" panose="02020603050405020304" pitchFamily="18" charset="0"/>
              <a:cs typeface="Times New Roman" panose="02020603050405020304" pitchFamily="18" charset="0"/>
            </a:endParaRPr>
          </a:p>
          <a:p>
            <a:pPr marL="274320" lvl="1">
              <a:spcBef>
                <a:spcPts val="0"/>
              </a:spcBef>
              <a:spcAft>
                <a:spcPts val="0"/>
              </a:spcAft>
            </a:pP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Registry</a:t>
            </a:r>
            <a:r>
              <a:rPr lang="en-US" sz="2800" dirty="0">
                <a:latin typeface="Times New Roman" panose="02020603050405020304" pitchFamily="18" charset="0"/>
                <a:cs typeface="Times New Roman" panose="02020603050405020304" pitchFamily="18" charset="0"/>
              </a:rPr>
              <a:t>: The registry contains two basic elements: </a:t>
            </a:r>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a:t>
            </a:r>
            <a:r>
              <a:rPr lang="en-US" sz="2800" dirty="0">
                <a:latin typeface="Times New Roman" panose="02020603050405020304" pitchFamily="18" charset="0"/>
                <a:cs typeface="Times New Roman" panose="02020603050405020304" pitchFamily="18" charset="0"/>
              </a:rPr>
              <a:t>s and </a:t>
            </a:r>
            <a:r>
              <a:rPr lang="en-US" sz="2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value</a:t>
            </a:r>
            <a:r>
              <a:rPr lang="en-US" sz="2800" dirty="0">
                <a:latin typeface="Times New Roman" panose="02020603050405020304" pitchFamily="18" charset="0"/>
                <a:cs typeface="Times New Roman" panose="02020603050405020304" pitchFamily="18" charset="0"/>
              </a:rPr>
              <a:t>s. </a:t>
            </a:r>
            <a:endParaRPr lang="en-US" sz="2800" dirty="0">
              <a:latin typeface="Times New Roman" panose="02020603050405020304" pitchFamily="18" charset="0"/>
              <a:cs typeface="Times New Roman" panose="02020603050405020304" pitchFamily="18" charset="0"/>
            </a:endParaRPr>
          </a:p>
          <a:p>
            <a:pPr marL="674370" lvl="2">
              <a:spcBef>
                <a:spcPts val="0"/>
              </a:spcBef>
              <a:spcAft>
                <a:spcPts val="0"/>
              </a:spcAft>
            </a:pPr>
            <a:r>
              <a:rPr lang="en-US" sz="2400" dirty="0">
                <a:latin typeface="Times New Roman" panose="02020603050405020304" pitchFamily="18" charset="0"/>
                <a:cs typeface="Times New Roman" panose="02020603050405020304" pitchFamily="18" charset="0"/>
              </a:rPr>
              <a:t>Note that the Windows Registry is split into a number of logical sections, or </a:t>
            </a:r>
            <a:r>
              <a:rPr lang="en-US" sz="2400" b="1" dirty="0">
                <a:solidFill>
                  <a:srgbClr val="C00000"/>
                </a:solidFill>
                <a:latin typeface="Times New Roman" panose="02020603050405020304" pitchFamily="18" charset="0"/>
                <a:cs typeface="Times New Roman" panose="02020603050405020304" pitchFamily="18" charset="0"/>
              </a:rPr>
              <a:t>five</a:t>
            </a:r>
            <a:r>
              <a:rPr lang="en-US" sz="2400" dirty="0">
                <a:latin typeface="Times New Roman" panose="02020603050405020304" pitchFamily="18" charset="0"/>
                <a:cs typeface="Times New Roman" panose="02020603050405020304" pitchFamily="18" charset="0"/>
              </a:rPr>
              <a:t> "</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hives</a:t>
            </a:r>
            <a:r>
              <a:rPr lang="en-US" sz="2400" dirty="0">
                <a:latin typeface="Times New Roman" panose="02020603050405020304" pitchFamily="18" charset="0"/>
                <a:cs typeface="Times New Roman" panose="02020603050405020304" pitchFamily="18" charset="0"/>
              </a:rPr>
              <a:t>” (A </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hive</a:t>
            </a:r>
            <a:r>
              <a:rPr lang="en-US" sz="2400" dirty="0">
                <a:latin typeface="Times New Roman" panose="02020603050405020304" pitchFamily="18" charset="0"/>
                <a:cs typeface="Times New Roman" panose="02020603050405020304" pitchFamily="18" charset="0"/>
              </a:rPr>
              <a:t> is a logical group of keys, subkeys, and values in the registry )</a:t>
            </a:r>
            <a:endParaRPr lang="en-US" sz="2400" dirty="0">
              <a:latin typeface="Times New Roman" panose="02020603050405020304" pitchFamily="18" charset="0"/>
              <a:cs typeface="Times New Roman" panose="02020603050405020304" pitchFamily="18" charset="0"/>
            </a:endParaRPr>
          </a:p>
          <a:p>
            <a:pPr marL="274320" lvl="1">
              <a:spcBef>
                <a:spcPts val="0"/>
              </a:spcBef>
              <a:spcAft>
                <a:spcPts val="0"/>
              </a:spcAft>
            </a:pPr>
            <a:r>
              <a:rPr lang="en-US" sz="2800" b="1" dirty="0">
                <a:highlight>
                  <a:srgbClr val="FFFF00"/>
                </a:highlight>
                <a:latin typeface="Times New Roman" panose="02020603050405020304" pitchFamily="18" charset="0"/>
                <a:cs typeface="Times New Roman" panose="02020603050405020304" pitchFamily="18" charset="0"/>
              </a:rPr>
              <a:t>Key</a:t>
            </a:r>
            <a:r>
              <a:rPr lang="en-US" sz="2800" dirty="0">
                <a:highlight>
                  <a:srgbClr val="FFFF00"/>
                </a:highlight>
                <a:latin typeface="Times New Roman" panose="02020603050405020304" pitchFamily="18" charset="0"/>
                <a:cs typeface="Times New Roman" panose="02020603050405020304" pitchFamily="18" charset="0"/>
              </a:rPr>
              <a:t>s</a:t>
            </a:r>
            <a:r>
              <a:rPr lang="en-US" sz="2800" dirty="0">
                <a:latin typeface="Times New Roman" panose="02020603050405020304" pitchFamily="18" charset="0"/>
                <a:cs typeface="Times New Roman" panose="02020603050405020304" pitchFamily="18" charset="0"/>
              </a:rPr>
              <a:t>: Registry Keys are similar to </a:t>
            </a:r>
            <a:r>
              <a:rPr lang="en-US" sz="2800" dirty="0">
                <a:highlight>
                  <a:srgbClr val="FFFF00"/>
                </a:highlight>
                <a:latin typeface="Times New Roman" panose="02020603050405020304" pitchFamily="18" charset="0"/>
                <a:cs typeface="Times New Roman" panose="02020603050405020304" pitchFamily="18" charset="0"/>
              </a:rPr>
              <a:t>folders</a:t>
            </a:r>
            <a:r>
              <a:rPr lang="en-US" sz="2800" dirty="0">
                <a:latin typeface="Times New Roman" panose="02020603050405020304" pitchFamily="18" charset="0"/>
                <a:cs typeface="Times New Roman" panose="02020603050405020304" pitchFamily="18" charset="0"/>
              </a:rPr>
              <a:t> - in addition to values, each key can contain </a:t>
            </a: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subkey</a:t>
            </a:r>
            <a:r>
              <a:rPr lang="en-US" sz="2800" dirty="0">
                <a:latin typeface="Times New Roman" panose="02020603050405020304" pitchFamily="18" charset="0"/>
                <a:cs typeface="Times New Roman" panose="02020603050405020304" pitchFamily="18" charset="0"/>
              </a:rPr>
              <a:t>s, which may contain further subkeys.</a:t>
            </a:r>
            <a:endParaRPr lang="en-US" sz="2800" dirty="0">
              <a:latin typeface="Times New Roman" panose="02020603050405020304" pitchFamily="18" charset="0"/>
              <a:cs typeface="Times New Roman" panose="02020603050405020304" pitchFamily="18" charset="0"/>
            </a:endParaRPr>
          </a:p>
          <a:p>
            <a:pPr marL="274320" lvl="1">
              <a:spcBef>
                <a:spcPts val="0"/>
              </a:spcBef>
              <a:spcAft>
                <a:spcPts val="0"/>
              </a:spcAft>
            </a:pPr>
            <a:r>
              <a:rPr lang="en-US" sz="2800" b="1" dirty="0">
                <a:highlight>
                  <a:srgbClr val="FFFF00"/>
                </a:highlight>
                <a:latin typeface="Times New Roman" panose="02020603050405020304" pitchFamily="18" charset="0"/>
                <a:cs typeface="Times New Roman" panose="02020603050405020304" pitchFamily="18" charset="0"/>
              </a:rPr>
              <a:t>Value</a:t>
            </a:r>
            <a:r>
              <a:rPr lang="en-US" sz="2800" dirty="0">
                <a:highlight>
                  <a:srgbClr val="FFFF00"/>
                </a:highlight>
                <a:latin typeface="Times New Roman" panose="02020603050405020304" pitchFamily="18" charset="0"/>
                <a:cs typeface="Times New Roman" panose="02020603050405020304" pitchFamily="18" charset="0"/>
              </a:rPr>
              <a:t>s</a:t>
            </a:r>
            <a:r>
              <a:rPr lang="en-US" sz="2800" dirty="0">
                <a:latin typeface="Times New Roman" panose="02020603050405020304" pitchFamily="18" charset="0"/>
                <a:cs typeface="Times New Roman" panose="02020603050405020304" pitchFamily="18" charset="0"/>
              </a:rPr>
              <a:t>: are a bit like the </a:t>
            </a:r>
            <a:r>
              <a:rPr lang="en-US" sz="2800" dirty="0">
                <a:highlight>
                  <a:srgbClr val="FFFF00"/>
                </a:highlight>
                <a:latin typeface="Times New Roman" panose="02020603050405020304" pitchFamily="18" charset="0"/>
                <a:cs typeface="Times New Roman" panose="02020603050405020304" pitchFamily="18" charset="0"/>
              </a:rPr>
              <a:t>files</a:t>
            </a:r>
            <a:r>
              <a:rPr lang="en-US" sz="2800" dirty="0">
                <a:latin typeface="Times New Roman" panose="02020603050405020304" pitchFamily="18" charset="0"/>
                <a:cs typeface="Times New Roman" panose="02020603050405020304" pitchFamily="18" charset="0"/>
              </a:rPr>
              <a:t> in the folders, and they contain the actual settings.</a:t>
            </a:r>
            <a:endParaRPr lang="en-US" sz="2800" dirty="0">
              <a:latin typeface="Times New Roman" panose="02020603050405020304" pitchFamily="18" charset="0"/>
              <a:cs typeface="Times New Roman" panose="02020603050405020304" pitchFamily="18" charset="0"/>
            </a:endParaRPr>
          </a:p>
        </p:txBody>
      </p:sp>
      <p:sp>
        <p:nvSpPr>
          <p:cNvPr id="4" name="Slide Number Placeholder 4"/>
          <p:cNvSpPr>
            <a:spLocks noGrp="1"/>
          </p:cNvSpPr>
          <p:nvPr>
            <p:ph type="sldNum" sz="quarter" idx="11"/>
          </p:nvPr>
        </p:nvSpPr>
        <p:spPr>
          <a:xfrm>
            <a:off x="5943600" y="6400800"/>
            <a:ext cx="2895600" cy="457200"/>
          </a:xfrm>
        </p:spPr>
        <p:txBody>
          <a:bodyPr/>
          <a:lstStyle/>
          <a:p>
            <a:pPr>
              <a:defRPr/>
            </a:pPr>
            <a:fld id="{605BD073-381C-4EBD-9494-6AB685C338A9}" type="slidenum">
              <a:rPr lang="en-US"/>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8" name="Picture 7"/>
          <p:cNvPicPr>
            <a:picLocks noChangeAspect="1"/>
          </p:cNvPicPr>
          <p:nvPr/>
        </p:nvPicPr>
        <p:blipFill>
          <a:blip r:embed="rId1"/>
          <a:stretch>
            <a:fillRect/>
          </a:stretch>
        </p:blipFill>
        <p:spPr>
          <a:xfrm>
            <a:off x="946598" y="609600"/>
            <a:ext cx="7080122" cy="5784761"/>
          </a:xfrm>
          <a:prstGeom prst="rect">
            <a:avLst/>
          </a:prstGeom>
        </p:spPr>
      </p:pic>
      <p:pic>
        <p:nvPicPr>
          <p:cNvPr id="9" name="Picture 8"/>
          <p:cNvPicPr>
            <a:picLocks noChangeAspect="1"/>
          </p:cNvPicPr>
          <p:nvPr/>
        </p:nvPicPr>
        <p:blipFill>
          <a:blip r:embed="rId2"/>
          <a:stretch>
            <a:fillRect/>
          </a:stretch>
        </p:blipFill>
        <p:spPr>
          <a:xfrm>
            <a:off x="2557463" y="1371600"/>
            <a:ext cx="3690938" cy="4729287"/>
          </a:xfrm>
          <a:prstGeom prst="rect">
            <a:avLst/>
          </a:prstGeom>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84995" name="Picture 3"/>
          <p:cNvPicPr>
            <a:picLocks noChangeAspect="1" noChangeArrowheads="1"/>
          </p:cNvPicPr>
          <p:nvPr/>
        </p:nvPicPr>
        <p:blipFill>
          <a:blip r:embed="rId1"/>
          <a:srcRect/>
          <a:stretch>
            <a:fillRect/>
          </a:stretch>
        </p:blipFill>
        <p:spPr bwMode="auto">
          <a:xfrm>
            <a:off x="685800" y="23812"/>
            <a:ext cx="8362950" cy="2338388"/>
          </a:xfrm>
          <a:prstGeom prst="rect">
            <a:avLst/>
          </a:prstGeom>
          <a:noFill/>
          <a:ln w="9525">
            <a:noFill/>
            <a:miter lim="800000"/>
            <a:headEnd/>
            <a:tailEnd/>
          </a:ln>
        </p:spPr>
      </p:pic>
      <p:sp>
        <p:nvSpPr>
          <p:cNvPr id="7" name="Rectangle 6"/>
          <p:cNvSpPr/>
          <p:nvPr/>
        </p:nvSpPr>
        <p:spPr>
          <a:xfrm>
            <a:off x="4044950" y="1219200"/>
            <a:ext cx="418465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txBox="1">
            <a:spLocks noChangeArrowheads="1"/>
          </p:cNvSpPr>
          <p:nvPr/>
        </p:nvSpPr>
        <p:spPr bwMode="auto">
          <a:xfrm>
            <a:off x="488430" y="2438400"/>
            <a:ext cx="8153400" cy="1371600"/>
          </a:xfrm>
          <a:prstGeom prst="rect">
            <a:avLst/>
          </a:prstGeom>
          <a:noFill/>
          <a:ln w="9525">
            <a:noFill/>
            <a:miter lim="800000"/>
          </a:ln>
        </p:spPr>
        <p:txBody>
          <a:bodyPr vert="horz" wrap="square" lIns="91440" tIns="45720" rIns="91440" bIns="45720" numCol="1" anchor="t" anchorCtr="0" compatLnSpc="1"/>
          <a:lstStyle/>
          <a:p>
            <a:pPr lvl="0">
              <a:spcBef>
                <a:spcPts val="0"/>
              </a:spcBef>
              <a:spcAft>
                <a:spcPts val="600"/>
              </a:spcAft>
            </a:pPr>
            <a:r>
              <a:rPr lang="en-US" sz="2000" kern="0" dirty="0">
                <a:latin typeface="Times New Roman" panose="02020603050405020304" pitchFamily="18" charset="0"/>
                <a:cs typeface="Times New Roman" panose="02020603050405020304" pitchFamily="18" charset="0"/>
              </a:rPr>
              <a:t>An example Registry key, which controls what your initial start page will be when using Internet Explorer.</a:t>
            </a:r>
            <a:endParaRPr lang="en-US" sz="2000" kern="0" dirty="0">
              <a:latin typeface="Times New Roman" panose="02020603050405020304" pitchFamily="18" charset="0"/>
              <a:cs typeface="Times New Roman" panose="02020603050405020304" pitchFamily="18" charset="0"/>
            </a:endParaRPr>
          </a:p>
          <a:p>
            <a:pPr lvl="1">
              <a:spcBef>
                <a:spcPts val="0"/>
              </a:spcBef>
              <a:spcAft>
                <a:spcPts val="600"/>
              </a:spcAft>
            </a:pPr>
            <a:r>
              <a:rPr lang="en-US" sz="2000" kern="0" dirty="0">
                <a:latin typeface="Times New Roman" panose="02020603050405020304" pitchFamily="18" charset="0"/>
                <a:cs typeface="Times New Roman" panose="02020603050405020304" pitchFamily="18" charset="0"/>
              </a:rPr>
              <a:t>HKEY_CURRENT_USER\Software\Microsoft\Internet Explorer\Main\\Start Page</a:t>
            </a:r>
            <a:endParaRPr lang="en-US" sz="2000" kern="0" dirty="0">
              <a:latin typeface="Times New Roman" panose="02020603050405020304" pitchFamily="18" charset="0"/>
              <a:cs typeface="Times New Roman" panose="02020603050405020304" pitchFamily="18" charset="0"/>
            </a:endParaRPr>
          </a:p>
        </p:txBody>
      </p:sp>
      <p:sp>
        <p:nvSpPr>
          <p:cNvPr id="9" name="Rectangle 3"/>
          <p:cNvSpPr txBox="1">
            <a:spLocks noChangeArrowheads="1"/>
          </p:cNvSpPr>
          <p:nvPr/>
        </p:nvSpPr>
        <p:spPr bwMode="auto">
          <a:xfrm>
            <a:off x="304800" y="4114800"/>
            <a:ext cx="8591549" cy="2590800"/>
          </a:xfrm>
          <a:prstGeom prst="rect">
            <a:avLst/>
          </a:prstGeom>
          <a:noFill/>
          <a:ln w="9525">
            <a:noFill/>
            <a:miter lim="800000"/>
          </a:ln>
        </p:spPr>
        <p:txBody>
          <a:bodyPr vert="horz" wrap="square" lIns="91440" tIns="45720" rIns="91440" bIns="45720" numCol="1" anchor="t" anchorCtr="0" compatLnSpc="1"/>
          <a:lstStyle/>
          <a:p>
            <a:pPr lvl="0">
              <a:spcBef>
                <a:spcPts val="0"/>
              </a:spcBef>
              <a:spcAft>
                <a:spcPts val="600"/>
              </a:spcAft>
            </a:pPr>
            <a:r>
              <a:rPr lang="en-US" sz="2000" kern="0" dirty="0">
                <a:latin typeface="Times New Roman" panose="02020603050405020304" pitchFamily="18" charset="0"/>
                <a:cs typeface="Times New Roman" panose="02020603050405020304" pitchFamily="18" charset="0"/>
              </a:rPr>
              <a:t>When we break this Key down to its components we can see the following:</a:t>
            </a:r>
            <a:endParaRPr lang="en-US" sz="2000"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HKEY_CURRENT_USER</a:t>
            </a:r>
            <a:r>
              <a:rPr lang="en-US" sz="2000" kern="0" dirty="0">
                <a:latin typeface="Times New Roman" panose="02020603050405020304" pitchFamily="18" charset="0"/>
                <a:cs typeface="Times New Roman" panose="02020603050405020304" pitchFamily="18" charset="0"/>
              </a:rPr>
              <a:t> is the Hive that this key is associated with.</a:t>
            </a:r>
            <a:endParaRPr lang="en-US" sz="2000"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a:t>
            </a:r>
            <a:r>
              <a:rPr lang="en-US" sz="2000" kern="0" dirty="0">
                <a:latin typeface="Times New Roman" panose="02020603050405020304" pitchFamily="18" charset="0"/>
                <a:cs typeface="Times New Roman" panose="02020603050405020304" pitchFamily="18" charset="0"/>
              </a:rPr>
              <a:t> is a </a:t>
            </a:r>
            <a:r>
              <a:rPr lang="en-US" sz="2000" b="1" kern="0" dirty="0">
                <a:solidFill>
                  <a:srgbClr val="FF0000"/>
                </a:solidFill>
                <a:latin typeface="Times New Roman" panose="02020603050405020304" pitchFamily="18" charset="0"/>
                <a:cs typeface="Times New Roman" panose="02020603050405020304" pitchFamily="18" charset="0"/>
              </a:rPr>
              <a:t>Key</a:t>
            </a:r>
            <a:r>
              <a:rPr lang="en-US" sz="2000" kern="0" dirty="0">
                <a:latin typeface="Times New Roman" panose="02020603050405020304" pitchFamily="18" charset="0"/>
                <a:cs typeface="Times New Roman" panose="02020603050405020304" pitchFamily="18" charset="0"/>
              </a:rPr>
              <a:t>; </a:t>
            </a: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Microsoft</a:t>
            </a:r>
            <a:r>
              <a:rPr lang="en-US" sz="2000" kern="0" dirty="0">
                <a:latin typeface="Times New Roman" panose="02020603050405020304" pitchFamily="18" charset="0"/>
                <a:cs typeface="Times New Roman" panose="02020603050405020304" pitchFamily="18" charset="0"/>
              </a:rPr>
              <a:t> - This is a </a:t>
            </a:r>
            <a:r>
              <a:rPr lang="en-US" sz="2000" b="1" kern="0" dirty="0" err="1">
                <a:latin typeface="Times New Roman" panose="02020603050405020304" pitchFamily="18" charset="0"/>
                <a:cs typeface="Times New Roman" panose="02020603050405020304" pitchFamily="18" charset="0"/>
              </a:rPr>
              <a:t>Subkey</a:t>
            </a:r>
            <a:endParaRPr lang="en-US" sz="2000" b="1"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2000" kern="0" dirty="0">
                <a:latin typeface="Times New Roman" panose="02020603050405020304" pitchFamily="18" charset="0"/>
                <a:cs typeface="Times New Roman" panose="02020603050405020304" pitchFamily="18" charset="0"/>
              </a:rPr>
              <a:t>Internet Explorer - This is a </a:t>
            </a:r>
            <a:r>
              <a:rPr lang="en-US" sz="2000" b="1" kern="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Subkey</a:t>
            </a:r>
            <a:r>
              <a:rPr lang="en-US" sz="2000" kern="0" dirty="0">
                <a:latin typeface="Times New Roman" panose="02020603050405020304" pitchFamily="18" charset="0"/>
                <a:cs typeface="Times New Roman" panose="02020603050405020304" pitchFamily="18" charset="0"/>
              </a:rPr>
              <a:t>; </a:t>
            </a: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a:t>
            </a:r>
            <a:r>
              <a:rPr lang="en-US" sz="2000" kern="0" dirty="0">
                <a:latin typeface="Times New Roman" panose="02020603050405020304" pitchFamily="18" charset="0"/>
                <a:cs typeface="Times New Roman" panose="02020603050405020304" pitchFamily="18" charset="0"/>
              </a:rPr>
              <a:t> - This is a </a:t>
            </a:r>
            <a:r>
              <a:rPr lang="en-US" sz="2000" b="1" kern="0" dirty="0" err="1">
                <a:latin typeface="Times New Roman" panose="02020603050405020304" pitchFamily="18" charset="0"/>
                <a:cs typeface="Times New Roman" panose="02020603050405020304" pitchFamily="18" charset="0"/>
              </a:rPr>
              <a:t>Subkey</a:t>
            </a:r>
            <a:endParaRPr lang="en-US" sz="2000" b="1"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Start Page</a:t>
            </a:r>
            <a:r>
              <a:rPr lang="en-US" sz="2000" kern="0" dirty="0">
                <a:latin typeface="Times New Roman" panose="02020603050405020304" pitchFamily="18" charset="0"/>
                <a:cs typeface="Times New Roman" panose="02020603050405020304" pitchFamily="18" charset="0"/>
              </a:rPr>
              <a:t> - This is the </a:t>
            </a:r>
            <a:r>
              <a:rPr lang="en-US" sz="2000" b="1" kern="0" dirty="0">
                <a:latin typeface="Times New Roman" panose="02020603050405020304" pitchFamily="18" charset="0"/>
                <a:cs typeface="Times New Roman" panose="02020603050405020304" pitchFamily="18" charset="0"/>
              </a:rPr>
              <a:t>Value</a:t>
            </a:r>
            <a:r>
              <a:rPr lang="en-US" sz="2000" kern="0" dirty="0">
                <a:latin typeface="Times New Roman" panose="02020603050405020304" pitchFamily="18" charset="0"/>
                <a:cs typeface="Times New Roman" panose="02020603050405020304" pitchFamily="18" charset="0"/>
              </a:rPr>
              <a:t> that the actual data is stored in. For this particular Value, the data will be the start page that you want Internet Explorer to use, i.e., http://www.google.ca/ </a:t>
            </a:r>
            <a:endParaRPr lang="en-US" sz="2000" kern="0" dirty="0">
              <a:latin typeface="Times New Roman" panose="02020603050405020304" pitchFamily="18" charset="0"/>
              <a:cs typeface="Times New Roman" panose="02020603050405020304" pitchFamily="18" charset="0"/>
            </a:endParaRPr>
          </a:p>
        </p:txBody>
      </p:sp>
      <p:cxnSp>
        <p:nvCxnSpPr>
          <p:cNvPr id="11" name="Straight Connector 10"/>
          <p:cNvCxnSpPr/>
          <p:nvPr/>
        </p:nvCxnSpPr>
        <p:spPr bwMode="auto">
          <a:xfrm rot="16200000" flipH="1">
            <a:off x="3714751" y="3314699"/>
            <a:ext cx="229394" cy="795"/>
          </a:xfrm>
          <a:prstGeom prst="line">
            <a:avLst/>
          </a:prstGeom>
          <a:noFill/>
          <a:ln w="66675" cap="flat" cmpd="sng" algn="ctr">
            <a:solidFill>
              <a:srgbClr val="FF0000"/>
            </a:solidFill>
            <a:prstDash val="solid"/>
            <a:round/>
            <a:headEnd type="none" w="med" len="med"/>
            <a:tailEnd type="none" w="med" len="med"/>
          </a:ln>
          <a:effectLst/>
        </p:spPr>
      </p:cxnSp>
      <p:cxnSp>
        <p:nvCxnSpPr>
          <p:cNvPr id="24" name="Straight Connector 23"/>
          <p:cNvCxnSpPr/>
          <p:nvPr/>
        </p:nvCxnSpPr>
        <p:spPr bwMode="auto">
          <a:xfrm>
            <a:off x="2692400" y="3808412"/>
            <a:ext cx="1060450" cy="1588"/>
          </a:xfrm>
          <a:prstGeom prst="line">
            <a:avLst/>
          </a:prstGeom>
          <a:noFill/>
          <a:ln w="66675" cap="flat" cmpd="sng" algn="ctr">
            <a:solidFill>
              <a:schemeClr val="accent2"/>
            </a:solidFill>
            <a:prstDash val="solid"/>
            <a:round/>
            <a:headEnd type="none" w="med" len="med"/>
            <a:tailEnd type="none" w="med" len="med"/>
          </a:ln>
          <a:effectLst/>
        </p:spPr>
      </p:cxnSp>
      <p:cxnSp>
        <p:nvCxnSpPr>
          <p:cNvPr id="30" name="Straight Connector 29"/>
          <p:cNvCxnSpPr/>
          <p:nvPr/>
        </p:nvCxnSpPr>
        <p:spPr bwMode="auto">
          <a:xfrm rot="16200000" flipH="1">
            <a:off x="4724401" y="3314700"/>
            <a:ext cx="229394" cy="795"/>
          </a:xfrm>
          <a:prstGeom prst="line">
            <a:avLst/>
          </a:prstGeom>
          <a:noFill/>
          <a:ln w="66675" cap="flat" cmpd="sng" algn="ctr">
            <a:solidFill>
              <a:srgbClr val="FF0000"/>
            </a:solidFill>
            <a:prstDash val="solid"/>
            <a:round/>
            <a:headEnd type="none" w="med" len="med"/>
            <a:tailEnd type="none" w="med" len="med"/>
          </a:ln>
          <a:effectLst/>
        </p:spPr>
      </p:cxnSp>
      <p:cxnSp>
        <p:nvCxnSpPr>
          <p:cNvPr id="31" name="Straight Connector 30"/>
          <p:cNvCxnSpPr/>
          <p:nvPr/>
        </p:nvCxnSpPr>
        <p:spPr bwMode="auto">
          <a:xfrm rot="16200000" flipH="1">
            <a:off x="5810251" y="3313905"/>
            <a:ext cx="229394" cy="795"/>
          </a:xfrm>
          <a:prstGeom prst="line">
            <a:avLst/>
          </a:prstGeom>
          <a:noFill/>
          <a:ln w="66675" cap="flat" cmpd="sng" algn="ctr">
            <a:solidFill>
              <a:srgbClr val="FF0000"/>
            </a:solidFill>
            <a:prstDash val="solid"/>
            <a:round/>
            <a:headEnd type="none" w="med" len="med"/>
            <a:tailEnd type="none" w="med" len="med"/>
          </a:ln>
          <a:effectLst/>
        </p:spPr>
      </p:cxnSp>
      <p:cxnSp>
        <p:nvCxnSpPr>
          <p:cNvPr id="32" name="Straight Connector 31"/>
          <p:cNvCxnSpPr/>
          <p:nvPr/>
        </p:nvCxnSpPr>
        <p:spPr bwMode="auto">
          <a:xfrm rot="16200000" flipH="1">
            <a:off x="1847851" y="3618705"/>
            <a:ext cx="229394" cy="795"/>
          </a:xfrm>
          <a:prstGeom prst="line">
            <a:avLst/>
          </a:prstGeom>
          <a:noFill/>
          <a:ln w="66675" cap="flat" cmpd="sng" algn="ctr">
            <a:solidFill>
              <a:srgbClr val="FF0000"/>
            </a:solidFill>
            <a:prstDash val="solid"/>
            <a:round/>
            <a:headEnd type="none" w="med" len="med"/>
            <a:tailEnd type="none" w="med" len="med"/>
          </a:ln>
          <a:effectLst/>
        </p:spPr>
      </p:cxnSp>
      <p:cxnSp>
        <p:nvCxnSpPr>
          <p:cNvPr id="33" name="Straight Connector 32"/>
          <p:cNvCxnSpPr/>
          <p:nvPr/>
        </p:nvCxnSpPr>
        <p:spPr bwMode="auto">
          <a:xfrm rot="16200000" flipH="1">
            <a:off x="2457451" y="3618705"/>
            <a:ext cx="229394" cy="795"/>
          </a:xfrm>
          <a:prstGeom prst="line">
            <a:avLst/>
          </a:prstGeom>
          <a:noFill/>
          <a:ln w="66675" cap="flat" cmpd="sng" algn="ctr">
            <a:solidFill>
              <a:srgbClr val="FF0000"/>
            </a:solidFill>
            <a:prstDash val="solid"/>
            <a:round/>
            <a:headEnd type="none" w="med" len="med"/>
            <a:tailEnd type="none" w="med" len="med"/>
          </a:ln>
          <a:effectLst/>
        </p:spPr>
      </p:cxnSp>
      <p:pic>
        <p:nvPicPr>
          <p:cNvPr id="1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heckerboard(across)">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checkerboard(across)">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checkerboard(across)">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checkerboard(across)">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checkerboard(across)">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checkerboard(across)">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172200" y="6324600"/>
            <a:ext cx="2895600" cy="457200"/>
          </a:xfrm>
        </p:spPr>
        <p:txBody>
          <a:bodyPr/>
          <a:lstStyle/>
          <a:p>
            <a:pPr>
              <a:defRPr/>
            </a:pPr>
            <a:fld id="{605BD073-381C-4EBD-9494-6AB685C338A9}" type="slidenum">
              <a:rPr lang="en-US"/>
            </a:fld>
            <a:endParaRPr lang="en-US" dirty="0"/>
          </a:p>
        </p:txBody>
      </p:sp>
      <p:sp>
        <p:nvSpPr>
          <p:cNvPr id="58372" name="Rectangle 2"/>
          <p:cNvSpPr>
            <a:spLocks noGrp="1" noChangeArrowheads="1"/>
          </p:cNvSpPr>
          <p:nvPr>
            <p:ph type="title"/>
          </p:nvPr>
        </p:nvSpPr>
        <p:spPr>
          <a:xfrm>
            <a:off x="533400" y="76200"/>
            <a:ext cx="7772400" cy="762000"/>
          </a:xfrm>
        </p:spPr>
        <p:txBody>
          <a:bodyPr/>
          <a:lstStyle/>
          <a:p>
            <a:pPr algn="ctr"/>
            <a:r>
              <a:rPr lang="en-US" sz="2800" u="none" dirty="0">
                <a:latin typeface="Times New Roman" panose="02020603050405020304" pitchFamily="18" charset="0"/>
                <a:cs typeface="Times New Roman" panose="02020603050405020304" pitchFamily="18" charset="0"/>
              </a:rPr>
              <a:t>Exploring the Organization of the Windows Registry (cont’d)</a:t>
            </a:r>
            <a:endParaRPr lang="en-US" sz="2800" u="none" dirty="0">
              <a:latin typeface="Times New Roman" panose="02020603050405020304" pitchFamily="18" charset="0"/>
              <a:cs typeface="Times New Roman" panose="02020603050405020304" pitchFamily="18" charset="0"/>
            </a:endParaRPr>
          </a:p>
        </p:txBody>
      </p:sp>
      <p:sp>
        <p:nvSpPr>
          <p:cNvPr id="6" name="Text Box 5"/>
          <p:cNvSpPr txBox="1">
            <a:spLocks noChangeArrowheads="1"/>
          </p:cNvSpPr>
          <p:nvPr/>
        </p:nvSpPr>
        <p:spPr bwMode="auto">
          <a:xfrm>
            <a:off x="152400" y="838200"/>
            <a:ext cx="8686800" cy="1384995"/>
          </a:xfrm>
          <a:prstGeom prst="rect">
            <a:avLst/>
          </a:prstGeom>
          <a:noFill/>
          <a:ln w="9525">
            <a:noFill/>
            <a:miter lim="800000"/>
          </a:ln>
        </p:spPr>
        <p:txBody>
          <a:bodyPr wrap="square">
            <a:spAutoFit/>
          </a:bodyPr>
          <a:lstStyle/>
          <a:p>
            <a:pPr algn="just">
              <a:spcBef>
                <a:spcPct val="0"/>
              </a:spcBef>
              <a:buClrTx/>
              <a:buSzTx/>
              <a:buFontTx/>
              <a:buNone/>
            </a:pPr>
            <a:r>
              <a:rPr lang="en-US" sz="2800" dirty="0">
                <a:latin typeface="Times New Roman" panose="02020603050405020304" pitchFamily="18" charset="0"/>
                <a:cs typeface="Times New Roman" panose="02020603050405020304" pitchFamily="18" charset="0"/>
              </a:rPr>
              <a:t>Each key has one or more values. There are 3 parts in value, which are </a:t>
            </a:r>
            <a:r>
              <a:rPr lang="en-US" sz="2800" b="1" dirty="0">
                <a:latin typeface="Times New Roman" panose="02020603050405020304" pitchFamily="18" charset="0"/>
                <a:cs typeface="Times New Roman" panose="02020603050405020304" pitchFamily="18" charset="0"/>
              </a:rPr>
              <a:t>Name</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Type</a:t>
            </a:r>
            <a:r>
              <a:rPr lang="en-US" sz="2800" dirty="0">
                <a:latin typeface="Times New Roman" panose="02020603050405020304" pitchFamily="18" charset="0"/>
                <a:cs typeface="Times New Roman" panose="02020603050405020304" pitchFamily="18" charset="0"/>
              </a:rPr>
              <a:t> and </a:t>
            </a:r>
            <a:r>
              <a:rPr lang="en-US" sz="2800" b="1" dirty="0">
                <a:latin typeface="Times New Roman" panose="02020603050405020304" pitchFamily="18" charset="0"/>
                <a:cs typeface="Times New Roman" panose="02020603050405020304" pitchFamily="18" charset="0"/>
              </a:rPr>
              <a:t>Data</a:t>
            </a:r>
            <a:r>
              <a:rPr lang="en-US" sz="2800" dirty="0">
                <a:latin typeface="Times New Roman" panose="02020603050405020304" pitchFamily="18" charset="0"/>
                <a:cs typeface="Times New Roman" panose="02020603050405020304" pitchFamily="18" charset="0"/>
              </a:rPr>
              <a:t>, as shown in the Table below.</a:t>
            </a:r>
            <a:endParaRPr lang="en-US" sz="2800"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nvGraphicFramePr>
        <p:xfrm>
          <a:off x="152400" y="2301240"/>
          <a:ext cx="8686800" cy="3108960"/>
        </p:xfrm>
        <a:graphic>
          <a:graphicData uri="http://schemas.openxmlformats.org/drawingml/2006/table">
            <a:tbl>
              <a:tblPr firstRow="1" bandRow="1">
                <a:tableStyleId>{5C22544A-7EE6-4342-B048-85BDC9FD1C3A}</a:tableStyleId>
              </a:tblPr>
              <a:tblGrid>
                <a:gridCol w="2127380"/>
                <a:gridCol w="6559420"/>
              </a:tblGrid>
              <a:tr h="370840">
                <a:tc>
                  <a:txBody>
                    <a:bodyPr/>
                    <a:lstStyle/>
                    <a:p>
                      <a:r>
                        <a:rPr lang="en-CA" sz="2000" dirty="0">
                          <a:latin typeface="Times New Roman" panose="02020603050405020304" pitchFamily="18" charset="0"/>
                          <a:cs typeface="Times New Roman" panose="02020603050405020304" pitchFamily="18" charset="0"/>
                        </a:rPr>
                        <a:t>Value Parts </a:t>
                      </a:r>
                      <a:endParaRPr lang="en-CA" sz="2000" dirty="0">
                        <a:latin typeface="Times New Roman" panose="02020603050405020304" pitchFamily="18" charset="0"/>
                        <a:cs typeface="Times New Roman" panose="02020603050405020304" pitchFamily="18" charset="0"/>
                      </a:endParaRPr>
                    </a:p>
                  </a:txBody>
                  <a:tcPr/>
                </a:tc>
                <a:tc>
                  <a:txBody>
                    <a:bodyPr/>
                    <a:lstStyle/>
                    <a:p>
                      <a:pPr algn="ctr"/>
                      <a:r>
                        <a:rPr lang="en-CA" sz="2000" dirty="0">
                          <a:latin typeface="Times New Roman" panose="02020603050405020304" pitchFamily="18" charset="0"/>
                          <a:cs typeface="Times New Roman" panose="02020603050405020304" pitchFamily="18" charset="0"/>
                        </a:rPr>
                        <a:t>Description </a:t>
                      </a:r>
                      <a:endParaRPr lang="en-CA" sz="2000" dirty="0">
                        <a:latin typeface="Times New Roman" panose="02020603050405020304" pitchFamily="18" charset="0"/>
                        <a:cs typeface="Times New Roman" panose="02020603050405020304" pitchFamily="18" charset="0"/>
                      </a:endParaRPr>
                    </a:p>
                  </a:txBody>
                  <a:tcPr/>
                </a:tc>
              </a:tr>
              <a:tr h="370840">
                <a:tc>
                  <a:txBody>
                    <a:bodyPr/>
                    <a:lstStyle/>
                    <a:p>
                      <a:r>
                        <a:rPr lang="en-US" sz="2000" dirty="0">
                          <a:latin typeface="Times New Roman" panose="02020603050405020304" pitchFamily="18" charset="0"/>
                          <a:cs typeface="Times New Roman" panose="02020603050405020304" pitchFamily="18" charset="0"/>
                        </a:rPr>
                        <a:t>Name</a:t>
                      </a:r>
                      <a:endParaRPr lang="en-CA"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Every value has a unique name in that particular key. </a:t>
                      </a:r>
                      <a:endParaRPr lang="en-CA" sz="2000" dirty="0">
                        <a:latin typeface="Times New Roman" panose="02020603050405020304" pitchFamily="18" charset="0"/>
                        <a:cs typeface="Times New Roman" panose="02020603050405020304" pitchFamily="18" charset="0"/>
                      </a:endParaRPr>
                    </a:p>
                  </a:txBody>
                  <a:tcPr/>
                </a:tc>
              </a:tr>
              <a:tr h="370840">
                <a:tc>
                  <a:txBody>
                    <a:bodyPr/>
                    <a:lstStyle/>
                    <a:p>
                      <a:r>
                        <a:rPr lang="en-US" sz="2000" dirty="0">
                          <a:latin typeface="Times New Roman" panose="02020603050405020304" pitchFamily="18" charset="0"/>
                          <a:cs typeface="Times New Roman" panose="02020603050405020304" pitchFamily="18" charset="0"/>
                        </a:rPr>
                        <a:t>Type</a:t>
                      </a:r>
                      <a:endParaRPr lang="en-CA"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Value's type determines the type of data that value contains. The common value types in registry for instance are: </a:t>
                      </a:r>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REG_BINARY</a:t>
                      </a:r>
                      <a:r>
                        <a:rPr lang="en-US" sz="2000" dirty="0">
                          <a:latin typeface="Times New Roman" panose="02020603050405020304" pitchFamily="18" charset="0"/>
                          <a:cs typeface="Times New Roman" panose="02020603050405020304" pitchFamily="18" charset="0"/>
                        </a:rPr>
                        <a:t> type contains binary data; </a:t>
                      </a:r>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REG_DWORD</a:t>
                      </a:r>
                      <a:r>
                        <a:rPr lang="en-US" sz="2000" dirty="0">
                          <a:latin typeface="Times New Roman" panose="02020603050405020304" pitchFamily="18" charset="0"/>
                          <a:cs typeface="Times New Roman" panose="02020603050405020304" pitchFamily="18" charset="0"/>
                        </a:rPr>
                        <a:t> type contains double-word (32-bit) data; </a:t>
                      </a:r>
                      <a:r>
                        <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REG_SZ</a:t>
                      </a:r>
                      <a:r>
                        <a:rPr lang="en-US" sz="2000" dirty="0">
                          <a:latin typeface="Times New Roman" panose="02020603050405020304" pitchFamily="18" charset="0"/>
                          <a:cs typeface="Times New Roman" panose="02020603050405020304" pitchFamily="18" charset="0"/>
                        </a:rPr>
                        <a:t> type contains fix-length string data. </a:t>
                      </a:r>
                      <a:endParaRPr lang="en-CA" sz="2000" dirty="0">
                        <a:latin typeface="Times New Roman" panose="02020603050405020304" pitchFamily="18" charset="0"/>
                        <a:cs typeface="Times New Roman" panose="02020603050405020304" pitchFamily="18" charset="0"/>
                      </a:endParaRPr>
                    </a:p>
                  </a:txBody>
                  <a:tcPr/>
                </a:tc>
              </a:tr>
              <a:tr h="370840">
                <a:tc>
                  <a:txBody>
                    <a:bodyPr/>
                    <a:lstStyle/>
                    <a:p>
                      <a:r>
                        <a:rPr lang="en-US" sz="2000" dirty="0">
                          <a:latin typeface="Times New Roman" panose="02020603050405020304" pitchFamily="18" charset="0"/>
                          <a:cs typeface="Times New Roman" panose="02020603050405020304" pitchFamily="18" charset="0"/>
                        </a:rPr>
                        <a:t>Data</a:t>
                      </a:r>
                      <a:endParaRPr lang="en-CA"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Value's data contains data which usually relates to the value's type. </a:t>
                      </a:r>
                      <a:endParaRPr lang="en-CA" sz="2000" dirty="0">
                        <a:latin typeface="Times New Roman" panose="02020603050405020304" pitchFamily="18" charset="0"/>
                        <a:cs typeface="Times New Roman" panose="02020603050405020304" pitchFamily="18" charset="0"/>
                      </a:endParaRPr>
                    </a:p>
                  </a:txBody>
                  <a:tcPr/>
                </a:tc>
              </a:tr>
            </a:tbl>
          </a:graphicData>
        </a:graphic>
      </p:graphicFrame>
      <p:sp>
        <p:nvSpPr>
          <p:cNvPr id="9" name="Text Box 5"/>
          <p:cNvSpPr txBox="1">
            <a:spLocks noChangeArrowheads="1"/>
          </p:cNvSpPr>
          <p:nvPr/>
        </p:nvSpPr>
        <p:spPr bwMode="auto">
          <a:xfrm>
            <a:off x="76200" y="6073914"/>
            <a:ext cx="8991600" cy="707886"/>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a:t>
            </a:r>
            <a:r>
              <a:rPr lang="en-US" sz="2000" dirty="0" err="1">
                <a:latin typeface="Times New Roman" panose="02020603050405020304" pitchFamily="18" charset="0"/>
                <a:cs typeface="Times New Roman" panose="02020603050405020304" pitchFamily="18" charset="0"/>
              </a:rPr>
              <a:t>Lih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Wern</a:t>
            </a:r>
            <a:r>
              <a:rPr lang="en-US" sz="2000" dirty="0">
                <a:latin typeface="Times New Roman" panose="02020603050405020304" pitchFamily="18" charset="0"/>
                <a:cs typeface="Times New Roman" panose="02020603050405020304" pitchFamily="18" charset="0"/>
              </a:rPr>
              <a:t> Wong. Forensic Analysis of the Windows Registry. </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http://www.forensicfocus.com/forensic-analysis-windows-registry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grpSp>
        <p:nvGrpSpPr>
          <p:cNvPr id="10" name="Group 9"/>
          <p:cNvGrpSpPr/>
          <p:nvPr/>
        </p:nvGrpSpPr>
        <p:grpSpPr>
          <a:xfrm>
            <a:off x="457200" y="1752600"/>
            <a:ext cx="8362950" cy="2338388"/>
            <a:chOff x="609600" y="1676400"/>
            <a:chExt cx="8362950" cy="2338388"/>
          </a:xfrm>
        </p:grpSpPr>
        <p:pic>
          <p:nvPicPr>
            <p:cNvPr id="84995" name="Picture 3"/>
            <p:cNvPicPr>
              <a:picLocks noChangeAspect="1" noChangeArrowheads="1"/>
            </p:cNvPicPr>
            <p:nvPr/>
          </p:nvPicPr>
          <p:blipFill>
            <a:blip r:embed="rId1"/>
            <a:srcRect/>
            <a:stretch>
              <a:fillRect/>
            </a:stretch>
          </p:blipFill>
          <p:spPr bwMode="auto">
            <a:xfrm>
              <a:off x="609600" y="1676400"/>
              <a:ext cx="8362950" cy="2338388"/>
            </a:xfrm>
            <a:prstGeom prst="rect">
              <a:avLst/>
            </a:prstGeom>
            <a:noFill/>
            <a:ln w="9525">
              <a:noFill/>
              <a:miter lim="800000"/>
              <a:headEnd/>
              <a:tailEnd/>
            </a:ln>
          </p:spPr>
        </p:pic>
        <p:sp>
          <p:nvSpPr>
            <p:cNvPr id="7" name="Rectangle 6"/>
            <p:cNvSpPr/>
            <p:nvPr/>
          </p:nvSpPr>
          <p:spPr>
            <a:xfrm>
              <a:off x="4044950" y="2895600"/>
              <a:ext cx="4184650" cy="457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3"/>
          <p:cNvSpPr txBox="1">
            <a:spLocks noChangeArrowheads="1"/>
          </p:cNvSpPr>
          <p:nvPr/>
        </p:nvSpPr>
        <p:spPr bwMode="auto">
          <a:xfrm>
            <a:off x="609600" y="4343400"/>
            <a:ext cx="8153400" cy="1371600"/>
          </a:xfrm>
          <a:prstGeom prst="rect">
            <a:avLst/>
          </a:prstGeom>
          <a:noFill/>
          <a:ln w="9525">
            <a:noFill/>
            <a:miter lim="800000"/>
          </a:ln>
        </p:spPr>
        <p:txBody>
          <a:bodyPr vert="horz" wrap="square" lIns="91440" tIns="45720" rIns="91440" bIns="45720" numCol="1" anchor="t" anchorCtr="0" compatLnSpc="1"/>
          <a:lstStyle/>
          <a:p>
            <a:pPr lvl="0">
              <a:spcBef>
                <a:spcPts val="0"/>
              </a:spcBef>
              <a:spcAft>
                <a:spcPts val="600"/>
              </a:spcAft>
            </a:pPr>
            <a:r>
              <a:rPr lang="en-US" sz="2000" b="1" kern="0" dirty="0">
                <a:latin typeface="Times New Roman" panose="02020603050405020304" pitchFamily="18" charset="0"/>
                <a:cs typeface="Times New Roman" panose="02020603050405020304" pitchFamily="18" charset="0"/>
              </a:rPr>
              <a:t>Name</a:t>
            </a:r>
            <a:r>
              <a:rPr lang="en-US" sz="2000" kern="0" dirty="0">
                <a:latin typeface="Times New Roman" panose="02020603050405020304" pitchFamily="18" charset="0"/>
                <a:cs typeface="Times New Roman" panose="02020603050405020304" pitchFamily="18" charset="0"/>
              </a:rPr>
              <a:t>: 	Start Page</a:t>
            </a:r>
            <a:endParaRPr lang="en-US" sz="2000"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2000" b="1" kern="0" dirty="0">
                <a:latin typeface="Times New Roman" panose="02020603050405020304" pitchFamily="18" charset="0"/>
                <a:cs typeface="Times New Roman" panose="02020603050405020304" pitchFamily="18" charset="0"/>
              </a:rPr>
              <a:t>Type</a:t>
            </a:r>
            <a:r>
              <a:rPr lang="en-US" sz="2000" kern="0" dirty="0">
                <a:latin typeface="Times New Roman" panose="02020603050405020304" pitchFamily="18" charset="0"/>
                <a:cs typeface="Times New Roman" panose="02020603050405020304" pitchFamily="18" charset="0"/>
              </a:rPr>
              <a:t>: 	REG_SZ, </a:t>
            </a:r>
            <a:r>
              <a:rPr lang="en-US" sz="2000" dirty="0">
                <a:latin typeface="Times New Roman" panose="02020603050405020304" pitchFamily="18" charset="0"/>
                <a:cs typeface="Times New Roman" panose="02020603050405020304" pitchFamily="18" charset="0"/>
              </a:rPr>
              <a:t>fix-length string data</a:t>
            </a:r>
            <a:endParaRPr lang="en-US" sz="2000" kern="0" dirty="0">
              <a:latin typeface="Times New Roman" panose="02020603050405020304" pitchFamily="18" charset="0"/>
              <a:cs typeface="Times New Roman" panose="02020603050405020304" pitchFamily="18" charset="0"/>
            </a:endParaRPr>
          </a:p>
          <a:p>
            <a:pPr lvl="0">
              <a:spcBef>
                <a:spcPts val="0"/>
              </a:spcBef>
              <a:spcAft>
                <a:spcPts val="600"/>
              </a:spcAft>
            </a:pPr>
            <a:r>
              <a:rPr lang="en-US" sz="2000" b="1" kern="0" dirty="0">
                <a:latin typeface="Times New Roman" panose="02020603050405020304" pitchFamily="18" charset="0"/>
                <a:cs typeface="Times New Roman" panose="02020603050405020304" pitchFamily="18" charset="0"/>
              </a:rPr>
              <a:t>Data</a:t>
            </a:r>
            <a:r>
              <a:rPr lang="en-US" sz="2000" kern="0" dirty="0">
                <a:latin typeface="Times New Roman" panose="02020603050405020304" pitchFamily="18" charset="0"/>
                <a:cs typeface="Times New Roman" panose="02020603050405020304" pitchFamily="18" charset="0"/>
              </a:rPr>
              <a:t>: 	http://www.google.ca/</a:t>
            </a:r>
            <a:endParaRPr lang="en-US" sz="2000" kern="0" dirty="0">
              <a:latin typeface="Times New Roman" panose="02020603050405020304" pitchFamily="18" charset="0"/>
              <a:cs typeface="Times New Roman" panose="02020603050405020304" pitchFamily="18" charset="0"/>
            </a:endParaRPr>
          </a:p>
        </p:txBody>
      </p:sp>
      <p:sp>
        <p:nvSpPr>
          <p:cNvPr id="8" name="Rectangle 2"/>
          <p:cNvSpPr>
            <a:spLocks noGrp="1" noChangeArrowheads="1"/>
          </p:cNvSpPr>
          <p:nvPr>
            <p:ph type="title"/>
          </p:nvPr>
        </p:nvSpPr>
        <p:spPr>
          <a:xfrm>
            <a:off x="752475" y="457200"/>
            <a:ext cx="7772400" cy="762000"/>
          </a:xfrm>
        </p:spPr>
        <p:txBody>
          <a:bodyPr/>
          <a:lstStyle/>
          <a:p>
            <a:pPr algn="ctr"/>
            <a:r>
              <a:rPr lang="en-US" sz="2800" b="1" u="none" dirty="0">
                <a:latin typeface="Times New Roman" panose="02020603050405020304" pitchFamily="18" charset="0"/>
                <a:cs typeface="Times New Roman" panose="02020603050405020304" pitchFamily="18" charset="0"/>
              </a:rPr>
              <a:t>An Example of Windows Registry Value</a:t>
            </a:r>
            <a:endParaRPr lang="en-US" sz="2800" b="1" u="none" dirty="0">
              <a:latin typeface="Times New Roman" panose="02020603050405020304" pitchFamily="18" charset="0"/>
              <a:cs typeface="Times New Roman" panose="02020603050405020304" pitchFamily="18" charset="0"/>
            </a:endParaRPr>
          </a:p>
        </p:txBody>
      </p:sp>
      <p:sp>
        <p:nvSpPr>
          <p:cNvPr id="9" name="Rectangle 8"/>
          <p:cNvSpPr/>
          <p:nvPr/>
        </p:nvSpPr>
        <p:spPr>
          <a:xfrm>
            <a:off x="3873500" y="2286000"/>
            <a:ext cx="1003300" cy="40005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87950" y="2286000"/>
            <a:ext cx="908050" cy="3810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400800" y="2286000"/>
            <a:ext cx="1371600" cy="3810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a:xfrm>
            <a:off x="914400" y="685800"/>
            <a:ext cx="7772400" cy="1143000"/>
          </a:xfrm>
        </p:spPr>
        <p:txBody>
          <a:bodyPr/>
          <a:lstStyle/>
          <a:p>
            <a:pPr algn="ctr"/>
            <a:r>
              <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Examining the Windows Registry</a:t>
            </a:r>
            <a:endPar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3314" name="Picture 2" descr="http://www.thameswater.co.uk/cps/rde/xbcr/corp/gallery-analyst-examining-water-sample.jpg"/>
          <p:cNvPicPr>
            <a:picLocks noChangeAspect="1" noChangeArrowheads="1"/>
          </p:cNvPicPr>
          <p:nvPr/>
        </p:nvPicPr>
        <p:blipFill>
          <a:blip r:embed="rId1" cstate="print"/>
          <a:srcRect/>
          <a:stretch>
            <a:fillRect/>
          </a:stretch>
        </p:blipFill>
        <p:spPr bwMode="auto">
          <a:xfrm>
            <a:off x="2705491" y="2001811"/>
            <a:ext cx="1900237" cy="2657474"/>
          </a:xfrm>
          <a:prstGeom prst="rect">
            <a:avLst/>
          </a:prstGeom>
          <a:noFill/>
        </p:spPr>
      </p:pic>
      <p:sp>
        <p:nvSpPr>
          <p:cNvPr id="6" name="Slide Number Placeholder 4"/>
          <p:cNvSpPr>
            <a:spLocks noGrp="1"/>
          </p:cNvSpPr>
          <p:nvPr>
            <p:ph type="sldNum" sz="quarter" idx="11"/>
          </p:nvPr>
        </p:nvSpPr>
        <p:spPr>
          <a:xfrm>
            <a:off x="7924800" y="6400800"/>
            <a:ext cx="990600" cy="457200"/>
          </a:xfrm>
        </p:spPr>
        <p:txBody>
          <a:bodyPr/>
          <a:lstStyle/>
          <a:p>
            <a:pPr>
              <a:defRPr/>
            </a:pPr>
            <a:fld id="{A65B7440-49B7-4793-9933-A2BE6EEFB164}" type="slidenum">
              <a:rPr lang="en-US"/>
            </a:fld>
            <a:endParaRPr lang="en-US" dirty="0"/>
          </a:p>
        </p:txBody>
      </p:sp>
      <p:sp>
        <p:nvSpPr>
          <p:cNvPr id="7" name="Text Box 5"/>
          <p:cNvSpPr txBox="1">
            <a:spLocks noChangeArrowheads="1"/>
          </p:cNvSpPr>
          <p:nvPr/>
        </p:nvSpPr>
        <p:spPr bwMode="auto">
          <a:xfrm>
            <a:off x="76200" y="5486400"/>
            <a:ext cx="8991600" cy="1323439"/>
          </a:xfrm>
          <a:prstGeom prst="rect">
            <a:avLst/>
          </a:prstGeom>
          <a:noFill/>
          <a:ln w="9525">
            <a:noFill/>
            <a:miter lim="800000"/>
          </a:ln>
        </p:spPr>
        <p:txBody>
          <a:bodyPr wrap="square">
            <a:spAutoFit/>
          </a:bodyPr>
          <a:lstStyle/>
          <a:p>
            <a:pPr algn="just">
              <a:spcBef>
                <a:spcPct val="0"/>
              </a:spcBef>
              <a:buClrTx/>
              <a:buSzTx/>
              <a:buFontTx/>
              <a:buNone/>
            </a:pPr>
            <a:r>
              <a:rPr lang="en-CA" sz="2000" dirty="0">
                <a:latin typeface="Times New Roman" panose="02020603050405020304" pitchFamily="18" charset="0"/>
                <a:cs typeface="Times New Roman" panose="02020603050405020304" pitchFamily="18" charset="0"/>
              </a:rPr>
              <a:t>[1] Harlan </a:t>
            </a:r>
            <a:r>
              <a:rPr lang="en-CA" sz="2000" dirty="0" err="1">
                <a:latin typeface="Times New Roman" panose="02020603050405020304" pitchFamily="18" charset="0"/>
                <a:cs typeface="Times New Roman" panose="02020603050405020304" pitchFamily="18" charset="0"/>
              </a:rPr>
              <a:t>Carvey</a:t>
            </a:r>
            <a:r>
              <a:rPr lang="en-CA" sz="2000" dirty="0">
                <a:latin typeface="Times New Roman" panose="02020603050405020304" pitchFamily="18" charset="0"/>
                <a:cs typeface="Times New Roman" panose="02020603050405020304" pitchFamily="18" charset="0"/>
              </a:rPr>
              <a:t>. Windows Registry Forensics: Advanced Digital Forensic Analysis of the Windows Registry. </a:t>
            </a:r>
            <a:r>
              <a:rPr lang="en-CA" sz="2000" dirty="0" err="1">
                <a:latin typeface="Times New Roman" panose="02020603050405020304" pitchFamily="18" charset="0"/>
                <a:cs typeface="Times New Roman" panose="02020603050405020304" pitchFamily="18" charset="0"/>
              </a:rPr>
              <a:t>Syngress</a:t>
            </a:r>
            <a:r>
              <a:rPr lang="en-CA" sz="2000" dirty="0">
                <a:latin typeface="Times New Roman" panose="02020603050405020304" pitchFamily="18" charset="0"/>
                <a:cs typeface="Times New Roman" panose="02020603050405020304" pitchFamily="18" charset="0"/>
              </a:rPr>
              <a:t>. ISBN-10: 1597495808 </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[2] Derrick J. Farmer. A Forensic Analysis Of The Windows Registry</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http://www.forensicfocus.com/a-forensic-analysis-of-the-windows-registry</a:t>
            </a:r>
            <a:endParaRPr 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122612" y="1908122"/>
            <a:ext cx="2397632" cy="280355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772400" y="6400800"/>
            <a:ext cx="1143000" cy="457200"/>
          </a:xfrm>
        </p:spPr>
        <p:txBody>
          <a:bodyPr/>
          <a:lstStyle/>
          <a:p>
            <a:pPr>
              <a:defRPr/>
            </a:pPr>
            <a:fld id="{5EC8C035-BFB8-45CB-BA3F-1499BDE6E86F}" type="slidenum">
              <a:rPr lang="en-US"/>
            </a:fld>
            <a:endParaRPr lang="en-US" dirty="0"/>
          </a:p>
        </p:txBody>
      </p:sp>
      <p:sp>
        <p:nvSpPr>
          <p:cNvPr id="61444" name="Rectangle 2"/>
          <p:cNvSpPr>
            <a:spLocks noGrp="1" noChangeArrowheads="1"/>
          </p:cNvSpPr>
          <p:nvPr>
            <p:ph type="title"/>
          </p:nvPr>
        </p:nvSpPr>
        <p:spPr>
          <a:xfrm>
            <a:off x="838200" y="266700"/>
            <a:ext cx="7772400" cy="495300"/>
          </a:xfrm>
        </p:spPr>
        <p:txBody>
          <a:bodyPr/>
          <a:lstStyle/>
          <a:p>
            <a:pPr algn="ctr"/>
            <a:r>
              <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Internet Usage</a:t>
            </a:r>
            <a:endPar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 Box 5"/>
          <p:cNvSpPr txBox="1">
            <a:spLocks noChangeArrowheads="1"/>
          </p:cNvSpPr>
          <p:nvPr/>
        </p:nvSpPr>
        <p:spPr bwMode="auto">
          <a:xfrm>
            <a:off x="76200" y="5458361"/>
            <a:ext cx="8991600" cy="1015663"/>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Vivienne </a:t>
            </a:r>
            <a:r>
              <a:rPr lang="en-US" sz="2000" dirty="0" err="1">
                <a:latin typeface="Times New Roman" panose="02020603050405020304" pitchFamily="18" charset="0"/>
                <a:cs typeface="Times New Roman" panose="02020603050405020304" pitchFamily="18" charset="0"/>
              </a:rPr>
              <a:t>Mee</a:t>
            </a:r>
            <a:r>
              <a:rPr lang="en-US" sz="2000" dirty="0">
                <a:latin typeface="Times New Roman" panose="02020603050405020304" pitchFamily="18" charset="0"/>
                <a:cs typeface="Times New Roman" panose="02020603050405020304" pitchFamily="18" charset="0"/>
              </a:rPr>
              <a:t>, Theodore </a:t>
            </a:r>
            <a:r>
              <a:rPr lang="en-US" sz="2000" dirty="0" err="1">
                <a:latin typeface="Times New Roman" panose="02020603050405020304" pitchFamily="18" charset="0"/>
                <a:cs typeface="Times New Roman" panose="02020603050405020304" pitchFamily="18" charset="0"/>
              </a:rPr>
              <a:t>Tryfonas</a:t>
            </a:r>
            <a:r>
              <a:rPr lang="en-US" sz="2000" dirty="0">
                <a:latin typeface="Times New Roman" panose="02020603050405020304" pitchFamily="18" charset="0"/>
                <a:cs typeface="Times New Roman" panose="02020603050405020304" pitchFamily="18" charset="0"/>
              </a:rPr>
              <a:t>,  and Iain Sutherland. The Windows Registry as a forensic </a:t>
            </a:r>
            <a:r>
              <a:rPr lang="en-US" sz="2000" dirty="0" err="1">
                <a:latin typeface="Times New Roman" panose="02020603050405020304" pitchFamily="18" charset="0"/>
                <a:cs typeface="Times New Roman" panose="02020603050405020304" pitchFamily="18" charset="0"/>
              </a:rPr>
              <a:t>artefact</a:t>
            </a:r>
            <a:r>
              <a:rPr lang="en-US" sz="2000" dirty="0">
                <a:latin typeface="Times New Roman" panose="02020603050405020304" pitchFamily="18" charset="0"/>
                <a:cs typeface="Times New Roman" panose="02020603050405020304" pitchFamily="18" charset="0"/>
              </a:rPr>
              <a:t>: Illustrating evidence collection for Internet usage. Digital Investigation, Vol. 3, No. 3, Sep. 2006, pp: 166-173 </a:t>
            </a:r>
            <a:endParaRPr lang="en-US" sz="2000" dirty="0">
              <a:latin typeface="Times New Roman" panose="02020603050405020304" pitchFamily="18" charset="0"/>
              <a:cs typeface="Times New Roman" panose="02020603050405020304" pitchFamily="18" charset="0"/>
            </a:endParaRPr>
          </a:p>
        </p:txBody>
      </p:sp>
      <p:sp>
        <p:nvSpPr>
          <p:cNvPr id="7" name="Rectangle 3"/>
          <p:cNvSpPr txBox="1">
            <a:spLocks noChangeArrowheads="1"/>
          </p:cNvSpPr>
          <p:nvPr/>
        </p:nvSpPr>
        <p:spPr bwMode="auto">
          <a:xfrm>
            <a:off x="228600" y="914400"/>
            <a:ext cx="8534400" cy="4159986"/>
          </a:xfrm>
          <a:prstGeom prst="rect">
            <a:avLst/>
          </a:prstGeom>
          <a:noFill/>
          <a:ln w="9525">
            <a:noFill/>
            <a:miter lim="800000"/>
          </a:ln>
        </p:spPr>
        <p:txBody>
          <a:bodyPr vert="horz" wrap="square" lIns="91440" tIns="45720" rIns="91440" bIns="45720" numCol="1" anchor="t" anchorCtr="0" compatLnSpc="1"/>
          <a:lstStyle/>
          <a:p>
            <a:pPr marL="342900" lvl="0" indent="-342900">
              <a:spcAft>
                <a:spcPts val="1200"/>
              </a:spcAft>
              <a:buFont typeface="ZapfDingbats" pitchFamily="82" charset="2"/>
              <a:buChar char="r"/>
            </a:pPr>
            <a:r>
              <a:rPr lang="en-US" sz="2800" b="1" kern="0" dirty="0">
                <a:latin typeface="Times New Roman" panose="02020603050405020304" pitchFamily="18" charset="0"/>
                <a:cs typeface="Times New Roman" panose="02020603050405020304" pitchFamily="18" charset="0"/>
              </a:rPr>
              <a:t>Accessing the Internet leaves a wide variety of information in a computer's Registry including </a:t>
            </a:r>
            <a:endParaRPr lang="en-US" sz="2800" b="1" kern="0" dirty="0">
              <a:latin typeface="Times New Roman" panose="02020603050405020304" pitchFamily="18" charset="0"/>
              <a:cs typeface="Times New Roman" panose="02020603050405020304" pitchFamily="18" charset="0"/>
            </a:endParaRPr>
          </a:p>
          <a:p>
            <a:pPr marL="800100" lvl="1" indent="-342900">
              <a:spcBef>
                <a:spcPts val="0"/>
              </a:spcBef>
              <a:spcAft>
                <a:spcPts val="0"/>
              </a:spcAft>
              <a:buFont typeface="Wingdings" panose="05000000000000000000" pitchFamily="2" charset="2"/>
              <a:buChar char="v"/>
            </a:pPr>
            <a:r>
              <a:rPr lang="en-US" kern="0" dirty="0">
                <a:latin typeface="Times New Roman" panose="02020603050405020304" pitchFamily="18" charset="0"/>
                <a:cs typeface="Times New Roman" panose="02020603050405020304" pitchFamily="18" charset="0"/>
              </a:rPr>
              <a:t>Websites viewed, </a:t>
            </a:r>
            <a:endParaRPr lang="en-US" kern="0" dirty="0">
              <a:latin typeface="Times New Roman" panose="02020603050405020304" pitchFamily="18" charset="0"/>
              <a:cs typeface="Times New Roman" panose="02020603050405020304" pitchFamily="18" charset="0"/>
            </a:endParaRPr>
          </a:p>
          <a:p>
            <a:pPr marL="800100" lvl="1" indent="-342900">
              <a:spcBef>
                <a:spcPts val="0"/>
              </a:spcBef>
              <a:spcAft>
                <a:spcPts val="0"/>
              </a:spcAft>
              <a:buFont typeface="Wingdings" panose="05000000000000000000" pitchFamily="2" charset="2"/>
              <a:buChar char="v"/>
            </a:pPr>
            <a:r>
              <a:rPr lang="en-US" kern="0" dirty="0">
                <a:latin typeface="Times New Roman" panose="02020603050405020304" pitchFamily="18" charset="0"/>
                <a:cs typeface="Times New Roman" panose="02020603050405020304" pitchFamily="18" charset="0"/>
              </a:rPr>
              <a:t>network storage accessed, </a:t>
            </a:r>
            <a:endParaRPr lang="en-US" kern="0" dirty="0">
              <a:latin typeface="Times New Roman" panose="02020603050405020304" pitchFamily="18" charset="0"/>
              <a:cs typeface="Times New Roman" panose="02020603050405020304" pitchFamily="18" charset="0"/>
            </a:endParaRPr>
          </a:p>
          <a:p>
            <a:pPr marL="800100" lvl="1" indent="-342900">
              <a:spcBef>
                <a:spcPts val="0"/>
              </a:spcBef>
              <a:spcAft>
                <a:spcPts val="0"/>
              </a:spcAft>
              <a:buFont typeface="Wingdings" panose="05000000000000000000" pitchFamily="2" charset="2"/>
              <a:buChar char="v"/>
            </a:pPr>
            <a:r>
              <a:rPr lang="en-US" kern="0" dirty="0">
                <a:latin typeface="Times New Roman" panose="02020603050405020304" pitchFamily="18" charset="0"/>
                <a:cs typeface="Times New Roman" panose="02020603050405020304" pitchFamily="18" charset="0"/>
              </a:rPr>
              <a:t>and newsgroups accessed </a:t>
            </a:r>
            <a:endParaRPr lang="en-US" kern="0" dirty="0">
              <a:latin typeface="Times New Roman" panose="02020603050405020304" pitchFamily="18" charset="0"/>
              <a:cs typeface="Times New Roman" panose="02020603050405020304" pitchFamily="18" charset="0"/>
            </a:endParaRPr>
          </a:p>
          <a:p>
            <a:pPr marL="800100" lvl="1" indent="-342900" algn="just">
              <a:spcBef>
                <a:spcPts val="0"/>
              </a:spcBef>
              <a:spcAft>
                <a:spcPts val="0"/>
              </a:spcAft>
              <a:buFont typeface="Wingdings" panose="05000000000000000000" pitchFamily="2" charset="2"/>
              <a:buChar char="v"/>
            </a:pPr>
            <a:r>
              <a:rPr lang="en-US" kern="0" dirty="0">
                <a:latin typeface="Times New Roman" panose="02020603050405020304" pitchFamily="18" charset="0"/>
                <a:cs typeface="Times New Roman" panose="02020603050405020304" pitchFamily="18" charset="0"/>
              </a:rPr>
              <a:t>Some Internet browsers record how many times a given page was visited, while others keep records of the last 10 </a:t>
            </a:r>
            <a:r>
              <a:rPr lang="en-US" b="1" kern="0" dirty="0">
                <a:highlight>
                  <a:srgbClr val="FFFF00"/>
                </a:highlight>
                <a:latin typeface="Times New Roman" panose="02020603050405020304" pitchFamily="18" charset="0"/>
                <a:cs typeface="Times New Roman" panose="02020603050405020304" pitchFamily="18" charset="0"/>
              </a:rPr>
              <a:t>typed</a:t>
            </a:r>
            <a:r>
              <a:rPr lang="en-US" kern="0" dirty="0">
                <a:latin typeface="Times New Roman" panose="02020603050405020304" pitchFamily="18" charset="0"/>
                <a:cs typeface="Times New Roman" panose="02020603050405020304" pitchFamily="18" charset="0"/>
              </a:rPr>
              <a:t> URLs, for example, Microsoft IE. Applications such as Instant messenger programs also retain list of users' contacts in the Registry.</a:t>
            </a:r>
            <a:endParaRPr lang="en-US"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11633"/>
            <a:ext cx="7772400" cy="1143000"/>
          </a:xfrm>
        </p:spPr>
        <p:txBody>
          <a:bodyPr/>
          <a:lstStyle/>
          <a:p>
            <a:pPr algn="ctr"/>
            <a:r>
              <a:rPr lang="en-US" sz="3200" u="none" dirty="0">
                <a:latin typeface="Times New Roman" panose="02020603050405020304" pitchFamily="18" charset="0"/>
                <a:cs typeface="Times New Roman" panose="02020603050405020304" pitchFamily="18" charset="0"/>
              </a:rPr>
              <a:t>Find Items Relating to Internet Usage - Typed URLs</a:t>
            </a:r>
            <a:endParaRPr lang="en-CA" sz="3200" u="none" dirty="0">
              <a:latin typeface="Times New Roman" panose="02020603050405020304" pitchFamily="18" charset="0"/>
              <a:cs typeface="Times New Roman" panose="02020603050405020304" pitchFamily="18" charset="0"/>
            </a:endParaRPr>
          </a:p>
        </p:txBody>
      </p:sp>
      <p:pic>
        <p:nvPicPr>
          <p:cNvPr id="45058" name="Picture 2"/>
          <p:cNvPicPr>
            <a:picLocks noChangeAspect="1" noChangeArrowheads="1"/>
          </p:cNvPicPr>
          <p:nvPr/>
        </p:nvPicPr>
        <p:blipFill>
          <a:blip r:embed="rId1"/>
          <a:srcRect/>
          <a:stretch>
            <a:fillRect/>
          </a:stretch>
        </p:blipFill>
        <p:spPr bwMode="auto">
          <a:xfrm>
            <a:off x="380998" y="1143000"/>
            <a:ext cx="6458505" cy="3429000"/>
          </a:xfrm>
          <a:prstGeom prst="rect">
            <a:avLst/>
          </a:prstGeom>
          <a:noFill/>
          <a:ln w="9525">
            <a:noFill/>
            <a:miter lim="800000"/>
            <a:headEnd/>
            <a:tailEnd/>
          </a:ln>
          <a:effectLst/>
        </p:spPr>
      </p:pic>
      <p:pic>
        <p:nvPicPr>
          <p:cNvPr id="45059" name="Picture 3"/>
          <p:cNvPicPr>
            <a:picLocks noChangeAspect="1" noChangeArrowheads="1"/>
          </p:cNvPicPr>
          <p:nvPr/>
        </p:nvPicPr>
        <p:blipFill>
          <a:blip r:embed="rId2"/>
          <a:srcRect/>
          <a:stretch>
            <a:fillRect/>
          </a:stretch>
        </p:blipFill>
        <p:spPr bwMode="auto">
          <a:xfrm>
            <a:off x="3145843" y="2531269"/>
            <a:ext cx="5464756" cy="2405062"/>
          </a:xfrm>
          <a:prstGeom prst="rect">
            <a:avLst/>
          </a:prstGeom>
          <a:noFill/>
          <a:ln w="9525">
            <a:noFill/>
            <a:miter lim="800000"/>
            <a:headEnd/>
            <a:tailEnd/>
          </a:ln>
          <a:effectLst/>
        </p:spPr>
      </p:pic>
      <p:cxnSp>
        <p:nvCxnSpPr>
          <p:cNvPr id="7" name="Straight Connector 6"/>
          <p:cNvCxnSpPr/>
          <p:nvPr/>
        </p:nvCxnSpPr>
        <p:spPr bwMode="auto">
          <a:xfrm rot="10800000" flipV="1">
            <a:off x="76201" y="3733800"/>
            <a:ext cx="2209799" cy="1447800"/>
          </a:xfrm>
          <a:prstGeom prst="line">
            <a:avLst/>
          </a:prstGeom>
          <a:noFill/>
          <a:ln w="79375" cap="flat" cmpd="sng" algn="ctr">
            <a:solidFill>
              <a:srgbClr val="FF0000"/>
            </a:solidFill>
            <a:prstDash val="solid"/>
            <a:round/>
            <a:headEnd type="triangle" w="med" len="med"/>
            <a:tailEnd type="none" w="med" len="med"/>
          </a:ln>
          <a:effectLst/>
        </p:spPr>
      </p:cxnSp>
      <p:sp>
        <p:nvSpPr>
          <p:cNvPr id="8" name="Rectangle 2"/>
          <p:cNvSpPr txBox="1">
            <a:spLocks noChangeArrowheads="1"/>
          </p:cNvSpPr>
          <p:nvPr/>
        </p:nvSpPr>
        <p:spPr bwMode="auto">
          <a:xfrm>
            <a:off x="76200" y="5181600"/>
            <a:ext cx="8915399" cy="650367"/>
          </a:xfrm>
          <a:prstGeom prst="rect">
            <a:avLst/>
          </a:prstGeom>
          <a:solidFill>
            <a:schemeClr val="accent1"/>
          </a:solidFill>
          <a:ln w="9525">
            <a:solidFill>
              <a:srgbClr val="FF0000"/>
            </a:solidFill>
            <a:miter lim="800000"/>
          </a:ln>
        </p:spPr>
        <p:txBody>
          <a:bodyPr vert="horz" wrap="square" lIns="91440" tIns="45720" rIns="91440" bIns="45720" numCol="1" anchor="ctr" anchorCtr="0" compatLnSpc="1"/>
          <a:lstStyle/>
          <a:p>
            <a:pPr lvl="0">
              <a:spcBef>
                <a:spcPct val="0"/>
              </a:spcBef>
              <a:buClrTx/>
              <a:buSzTx/>
            </a:pPr>
            <a:r>
              <a:rPr lang="en-US" altLang="en-US" sz="2000" b="1" kern="0" dirty="0">
                <a:solidFill>
                  <a:schemeClr val="accent2"/>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HKEY_CURRENT_USER\Software\Microsoft\Internet Explorer\</a:t>
            </a:r>
            <a:r>
              <a:rPr lang="en-US" altLang="en-US" sz="2000" b="1" kern="0" dirty="0" err="1">
                <a:solidFill>
                  <a:schemeClr val="accent2"/>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TypedURLs</a:t>
            </a:r>
            <a:endParaRPr kumimoji="0" lang="en-US" alt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9"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914400" cy="650367"/>
          </a:xfrm>
          <a:prstGeom prst="rect">
            <a:avLst/>
          </a:prstGeom>
          <a:noFill/>
        </p:spPr>
      </p:pic>
      <p:cxnSp>
        <p:nvCxnSpPr>
          <p:cNvPr id="10" name="Straight Connector 9"/>
          <p:cNvCxnSpPr/>
          <p:nvPr/>
        </p:nvCxnSpPr>
        <p:spPr bwMode="auto">
          <a:xfrm flipH="1">
            <a:off x="152399" y="5679744"/>
            <a:ext cx="2935002" cy="0"/>
          </a:xfrm>
          <a:prstGeom prst="line">
            <a:avLst/>
          </a:prstGeom>
          <a:noFill/>
          <a:ln w="73025" cap="flat" cmpd="sng" algn="ctr">
            <a:solidFill>
              <a:srgbClr val="FF0000"/>
            </a:solidFill>
            <a:prstDash val="solid"/>
            <a:round/>
            <a:headEnd type="none" w="med" len="med"/>
            <a:tailEnd type="none" w="med" len="med"/>
          </a:ln>
          <a:effectLst/>
        </p:spPr>
      </p:cxnSp>
      <p:sp>
        <p:nvSpPr>
          <p:cNvPr id="11" name="AutoShape 26"/>
          <p:cNvSpPr>
            <a:spLocks noChangeArrowheads="1"/>
          </p:cNvSpPr>
          <p:nvPr/>
        </p:nvSpPr>
        <p:spPr bwMode="auto">
          <a:xfrm>
            <a:off x="685800" y="6101687"/>
            <a:ext cx="3352800" cy="726567"/>
          </a:xfrm>
          <a:prstGeom prst="wedgeRectCallout">
            <a:avLst>
              <a:gd name="adj1" fmla="val -20941"/>
              <a:gd name="adj2" fmla="val -102563"/>
            </a:avLst>
          </a:prstGeom>
          <a:solidFill>
            <a:srgbClr val="E4FF99"/>
          </a:solidFill>
          <a:ln w="9525">
            <a:solidFill>
              <a:schemeClr val="tx1"/>
            </a:solidFill>
            <a:miter lim="800000"/>
          </a:ln>
          <a:effectLst/>
        </p:spPr>
        <p:txBody>
          <a:bodyPr anchor="ctr" anchorCtr="1"/>
          <a:lstStyle/>
          <a:p>
            <a:pPr algn="just">
              <a:defRPr/>
            </a:pPr>
            <a:r>
              <a:rPr lang="en-US" sz="2000" b="1" kern="0" dirty="0">
                <a:solidFill>
                  <a:srgbClr val="C00000"/>
                </a:solidFill>
                <a:latin typeface="Times New Roman" panose="02020603050405020304" pitchFamily="18" charset="0"/>
                <a:cs typeface="Times New Roman" panose="02020603050405020304" pitchFamily="18" charset="0"/>
              </a:rPr>
              <a:t>Specific to the user currently logged in to Windows</a:t>
            </a:r>
            <a:endParaRPr lang="en-US" altLang="en-US"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fld>
            <a:endParaRPr lang="en-US"/>
          </a:p>
        </p:txBody>
      </p:sp>
      <p:sp>
        <p:nvSpPr>
          <p:cNvPr id="6" name="Title 1"/>
          <p:cNvSpPr txBox="1"/>
          <p:nvPr/>
        </p:nvSpPr>
        <p:spPr bwMode="auto">
          <a:xfrm>
            <a:off x="114300" y="95252"/>
            <a:ext cx="8534400" cy="838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a:t>
            </a:r>
            <a:r>
              <a:rPr lang="en-US" dirty="0"/>
              <a:t> </a:t>
            </a:r>
            <a:endParaRPr lang="en-CA" b="1" dirty="0">
              <a:effectLst>
                <a:outerShdw blurRad="38100" dist="38100" dir="2700000" algn="tl">
                  <a:srgbClr val="000000">
                    <a:alpha val="43137"/>
                  </a:srgbClr>
                </a:outerShdw>
              </a:effectLst>
            </a:endParaRPr>
          </a:p>
        </p:txBody>
      </p:sp>
      <p:pic>
        <p:nvPicPr>
          <p:cNvPr id="2050" name="Picture 2" descr="http://www.toledoblade.com/image/2012/01/26/800x_b1_cCM_z/Defendant-denies-guilt-in-alleged-phone-threat.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350" y="2590800"/>
            <a:ext cx="3886200" cy="257049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657600" y="381000"/>
            <a:ext cx="4991100" cy="5295898"/>
            <a:chOff x="3657600" y="552452"/>
            <a:chExt cx="4991100" cy="5295898"/>
          </a:xfrm>
        </p:grpSpPr>
        <p:sp>
          <p:nvSpPr>
            <p:cNvPr id="9" name="AutoShape 9"/>
            <p:cNvSpPr>
              <a:spLocks noChangeArrowheads="1"/>
            </p:cNvSpPr>
            <p:nvPr/>
          </p:nvSpPr>
          <p:spPr bwMode="auto">
            <a:xfrm>
              <a:off x="3657600" y="552452"/>
              <a:ext cx="3733800" cy="1904999"/>
            </a:xfrm>
            <a:prstGeom prst="cloudCallout">
              <a:avLst>
                <a:gd name="adj1" fmla="val 44439"/>
                <a:gd name="adj2" fmla="val 33624"/>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You typed these URLs!</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052" name="Picture 4" descr="http://malibusurfsidenews.com/blog/uploaded_images/prosecutor-7449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1828800"/>
              <a:ext cx="2667000" cy="40195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 Box 5"/>
          <p:cNvSpPr txBox="1">
            <a:spLocks noChangeArrowheads="1"/>
          </p:cNvSpPr>
          <p:nvPr/>
        </p:nvSpPr>
        <p:spPr bwMode="auto">
          <a:xfrm>
            <a:off x="107476" y="5486400"/>
            <a:ext cx="8991600" cy="1323439"/>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Connecticut v. Amero</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https://en.wikipedia.org/wiki/Connecticut_v._Amero</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[2] Was Julie Amero wrongly convicted?</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https://www.theregister.com/Print/2007/02/14/julie_amero_case/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685800"/>
          </a:xfrm>
        </p:spPr>
        <p:txBody>
          <a:bodyPr/>
          <a:lstStyle/>
          <a:p>
            <a:pPr algn="ctr"/>
            <a:r>
              <a:rPr lang="en-US" sz="3200" u="none" dirty="0">
                <a:latin typeface="Times New Roman" panose="02020603050405020304" pitchFamily="18" charset="0"/>
                <a:cs typeface="Times New Roman" panose="02020603050405020304" pitchFamily="18" charset="0"/>
              </a:rPr>
              <a:t>Keyword Searches</a:t>
            </a:r>
            <a:endParaRPr lang="en-CA" sz="3200"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8" name="Rectangle 2"/>
          <p:cNvSpPr txBox="1">
            <a:spLocks noChangeArrowheads="1"/>
          </p:cNvSpPr>
          <p:nvPr/>
        </p:nvSpPr>
        <p:spPr bwMode="auto">
          <a:xfrm>
            <a:off x="533400" y="5943600"/>
            <a:ext cx="7461250" cy="762000"/>
          </a:xfrm>
          <a:prstGeom prst="rect">
            <a:avLst/>
          </a:prstGeom>
          <a:solidFill>
            <a:schemeClr val="accent1"/>
          </a:solidFill>
          <a:ln w="9525">
            <a:solidFill>
              <a:srgbClr val="FF0000"/>
            </a:solidFill>
            <a:miter lim="800000"/>
          </a:ln>
        </p:spPr>
        <p:txBody>
          <a:bodyPr vert="horz" wrap="square" lIns="91440" tIns="45720" rIns="91440" bIns="45720" numCol="1" anchor="ctr" anchorCtr="0" compatLnSpc="1"/>
          <a:lstStyle/>
          <a:p>
            <a:pPr lvl="0">
              <a:spcBef>
                <a:spcPct val="0"/>
              </a:spcBef>
              <a:buClrTx/>
              <a:buSzTx/>
            </a:pPr>
            <a:r>
              <a:rPr lang="en-US" altLang="en-US" sz="2000" b="1" kern="0" dirty="0">
                <a:solidFill>
                  <a:schemeClr val="accent2"/>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searching for keywords such as “URL”, “Internet”, and “MSN” are useful in some cases.</a:t>
            </a:r>
            <a:endParaRPr kumimoji="0" lang="en-US" alt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6082" name="Picture 2"/>
          <p:cNvPicPr>
            <a:picLocks noChangeAspect="1" noChangeArrowheads="1"/>
          </p:cNvPicPr>
          <p:nvPr/>
        </p:nvPicPr>
        <p:blipFill>
          <a:blip r:embed="rId1"/>
          <a:srcRect/>
          <a:stretch>
            <a:fillRect/>
          </a:stretch>
        </p:blipFill>
        <p:spPr bwMode="auto">
          <a:xfrm>
            <a:off x="533400" y="914400"/>
            <a:ext cx="6934200" cy="3810000"/>
          </a:xfrm>
          <a:prstGeom prst="rect">
            <a:avLst/>
          </a:prstGeom>
          <a:noFill/>
          <a:ln w="9525">
            <a:noFill/>
            <a:miter lim="800000"/>
            <a:headEnd/>
            <a:tailEnd/>
          </a:ln>
          <a:effectLst/>
        </p:spPr>
      </p:pic>
      <p:pic>
        <p:nvPicPr>
          <p:cNvPr id="46083" name="Picture 3"/>
          <p:cNvPicPr>
            <a:picLocks noChangeAspect="1" noChangeArrowheads="1"/>
          </p:cNvPicPr>
          <p:nvPr/>
        </p:nvPicPr>
        <p:blipFill>
          <a:blip r:embed="rId2"/>
          <a:srcRect/>
          <a:stretch>
            <a:fillRect/>
          </a:stretch>
        </p:blipFill>
        <p:spPr bwMode="auto">
          <a:xfrm>
            <a:off x="2657474" y="2533650"/>
            <a:ext cx="5337175" cy="2495992"/>
          </a:xfrm>
          <a:prstGeom prst="rect">
            <a:avLst/>
          </a:prstGeom>
          <a:noFill/>
          <a:ln w="9525">
            <a:noFill/>
            <a:miter lim="800000"/>
            <a:headEnd/>
            <a:tailEnd/>
          </a:ln>
          <a:effectLst/>
        </p:spPr>
      </p:pic>
      <p:cxnSp>
        <p:nvCxnSpPr>
          <p:cNvPr id="7" name="Straight Connector 6"/>
          <p:cNvCxnSpPr/>
          <p:nvPr/>
        </p:nvCxnSpPr>
        <p:spPr bwMode="auto">
          <a:xfrm rot="10800000" flipV="1">
            <a:off x="533400" y="3276600"/>
            <a:ext cx="3276600" cy="2667000"/>
          </a:xfrm>
          <a:prstGeom prst="line">
            <a:avLst/>
          </a:prstGeom>
          <a:noFill/>
          <a:ln w="79375" cap="flat" cmpd="sng" algn="ctr">
            <a:solidFill>
              <a:srgbClr val="FF0000"/>
            </a:solidFill>
            <a:prstDash val="solid"/>
            <a:round/>
            <a:headEnd type="triangle" w="med" len="med"/>
            <a:tailEnd type="none" w="med" len="med"/>
          </a:ln>
          <a:effectLst/>
        </p:spPr>
      </p:cxnSp>
      <p:pic>
        <p:nvPicPr>
          <p:cNvPr id="9"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914400" cy="650367"/>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fld>
            <a:endParaRPr lang="en-US"/>
          </a:p>
        </p:txBody>
      </p:sp>
      <p:pic>
        <p:nvPicPr>
          <p:cNvPr id="20482" name="Picture 2" descr="http://vle.gyc.ac.uk/file.php/1/Images/Noticeboard_Images/Don_t_Forget.jpg"/>
          <p:cNvPicPr>
            <a:picLocks noChangeAspect="1" noChangeArrowheads="1"/>
          </p:cNvPicPr>
          <p:nvPr/>
        </p:nvPicPr>
        <p:blipFill>
          <a:blip r:embed="rId1"/>
          <a:srcRect/>
          <a:stretch>
            <a:fillRect/>
          </a:stretch>
        </p:blipFill>
        <p:spPr bwMode="auto">
          <a:xfrm rot="20961245">
            <a:off x="1550567" y="3472718"/>
            <a:ext cx="2439431" cy="2164793"/>
          </a:xfrm>
          <a:prstGeom prst="rect">
            <a:avLst/>
          </a:prstGeom>
          <a:noFill/>
        </p:spPr>
      </p:pic>
      <p:sp>
        <p:nvSpPr>
          <p:cNvPr id="5" name="Title 1"/>
          <p:cNvSpPr txBox="1"/>
          <p:nvPr/>
        </p:nvSpPr>
        <p:spPr bwMode="auto">
          <a:xfrm>
            <a:off x="4953000" y="5105400"/>
            <a:ext cx="3962400" cy="1143000"/>
          </a:xfrm>
          <a:prstGeom prst="rect">
            <a:avLst/>
          </a:prstGeom>
          <a:noFill/>
          <a:ln w="9525">
            <a:noFill/>
            <a:miter lim="800000"/>
          </a:ln>
        </p:spPr>
        <p:txBody>
          <a:bodyPr vert="horz" wrap="square" lIns="91440" tIns="45720" rIns="91440" bIns="45720" numCol="1" anchor="t" anchorCtr="0" compatLnSpc="1">
            <a:noAutofit/>
          </a:bodyPr>
          <a:lstStyle/>
          <a:p>
            <a:pPr marL="342900" marR="0" lvl="0" indent="-342900" algn="ctr" defTabSz="914400" rtl="0" eaLnBrk="0" fontAlgn="base" latinLnBrk="0" hangingPunct="0">
              <a:lnSpc>
                <a:spcPct val="100000"/>
              </a:lnSpc>
              <a:spcBef>
                <a:spcPct val="20000"/>
              </a:spcBef>
              <a:spcAft>
                <a:spcPct val="0"/>
              </a:spcAft>
              <a:buClr>
                <a:schemeClr val="accent2"/>
              </a:buClr>
              <a:buSzPct val="85000"/>
              <a:defRPr/>
            </a:pPr>
            <a:r>
              <a:rPr kumimoji="0" lang="en-US" sz="3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Volume and File System Analysis</a:t>
            </a:r>
            <a:endParaRPr kumimoji="0" lang="en-CA" sz="3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6" name="Title 1"/>
          <p:cNvSpPr txBox="1"/>
          <p:nvPr/>
        </p:nvSpPr>
        <p:spPr bwMode="auto">
          <a:xfrm>
            <a:off x="4718050" y="2895600"/>
            <a:ext cx="3276600" cy="1143000"/>
          </a:xfrm>
          <a:prstGeom prst="rect">
            <a:avLst/>
          </a:prstGeom>
          <a:noFill/>
          <a:ln w="9525">
            <a:noFill/>
            <a:miter lim="800000"/>
          </a:ln>
        </p:spPr>
        <p:txBody>
          <a:bodyPr vert="horz" wrap="square" lIns="91440" tIns="45720" rIns="91440" bIns="45720" numCol="1" anchor="t" anchorCtr="0" compatLnSpc="1">
            <a:noAutofit/>
          </a:bodyPr>
          <a:lstStyle/>
          <a:p>
            <a:pPr marL="342900" lvl="0" indent="-342900" algn="ctr">
              <a:defRPr/>
            </a:pPr>
            <a:r>
              <a:rPr lang="en-US" sz="3800" b="1" kern="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Volatile Data Analysis</a:t>
            </a:r>
            <a:endParaRPr kumimoji="0" lang="en-CA" sz="3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7" name="Title 1"/>
          <p:cNvSpPr txBox="1"/>
          <p:nvPr/>
        </p:nvSpPr>
        <p:spPr bwMode="auto">
          <a:xfrm>
            <a:off x="228600" y="304800"/>
            <a:ext cx="8534400" cy="1905000"/>
          </a:xfrm>
          <a:prstGeom prst="rect">
            <a:avLst/>
          </a:prstGeom>
          <a:noFill/>
          <a:ln w="9525">
            <a:noFill/>
            <a:miter lim="800000"/>
          </a:ln>
        </p:spPr>
        <p:txBody>
          <a:bodyPr vert="horz" wrap="square" lIns="91440" tIns="45720" rIns="91440" bIns="45720" numCol="1" anchor="t" anchorCtr="0" compatLnSpc="1">
            <a:noAutofit/>
          </a:bodyPr>
          <a:lstStyle/>
          <a:p>
            <a:pPr marL="342900" lvl="0" algn="just">
              <a:defRPr/>
            </a:pPr>
            <a:r>
              <a:rPr lang="en-US" sz="28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Operating systems, such as Microsoft Windows XP and Linux, and installed applications, such as IE, store digital evidence in a variety of places.</a:t>
            </a:r>
            <a:endParaRPr lang="en-US" sz="28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685800"/>
          </a:xfrm>
        </p:spPr>
        <p:txBody>
          <a:bodyPr/>
          <a:lstStyle/>
          <a:p>
            <a:pPr algn="ctr"/>
            <a:r>
              <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Usernames and Passwords</a:t>
            </a:r>
            <a:endParaRPr lang="en-CA"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9" name="Rectangle 3"/>
          <p:cNvSpPr txBox="1">
            <a:spLocks noChangeArrowheads="1"/>
          </p:cNvSpPr>
          <p:nvPr/>
        </p:nvSpPr>
        <p:spPr bwMode="auto">
          <a:xfrm>
            <a:off x="381000" y="914400"/>
            <a:ext cx="8077200" cy="4572000"/>
          </a:xfrm>
          <a:prstGeom prst="rect">
            <a:avLst/>
          </a:prstGeom>
          <a:noFill/>
          <a:ln w="9525">
            <a:noFill/>
            <a:miter lim="800000"/>
          </a:ln>
        </p:spPr>
        <p:txBody>
          <a:bodyPr vert="horz" wrap="square" lIns="91440" tIns="45720" rIns="91440" bIns="45720" numCol="1" anchor="t" anchorCtr="0" compatLnSpc="1"/>
          <a:lstStyle/>
          <a:p>
            <a:pPr marL="342900" lvl="0" indent="-342900" algn="just">
              <a:spcAft>
                <a:spcPts val="1200"/>
              </a:spcAft>
              <a:buFont typeface="ZapfDingbats" pitchFamily="82" charset="2"/>
              <a:buChar char="r"/>
            </a:pPr>
            <a:r>
              <a:rPr lang="en-US" sz="2800" b="1" kern="0" dirty="0">
                <a:latin typeface="Times New Roman" panose="02020603050405020304" pitchFamily="18" charset="0"/>
                <a:cs typeface="Times New Roman" panose="02020603050405020304" pitchFamily="18" charset="0"/>
              </a:rPr>
              <a:t>Various usernames and passwords are stored in the Windows Registry. The most common source of usernames and passwords are the Internet Explorer </a:t>
            </a:r>
            <a:r>
              <a:rPr lang="en-US" sz="2800" b="1" u="sng"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Protected Storage</a:t>
            </a:r>
            <a:r>
              <a:rPr lang="en-US" sz="2800" b="1" kern="0" dirty="0">
                <a:latin typeface="Times New Roman" panose="02020603050405020304" pitchFamily="18" charset="0"/>
                <a:cs typeface="Times New Roman" panose="02020603050405020304" pitchFamily="18" charset="0"/>
              </a:rPr>
              <a:t> data.</a:t>
            </a:r>
            <a:endParaRPr lang="en-US" sz="2800" b="1" kern="0" dirty="0">
              <a:latin typeface="Times New Roman" panose="02020603050405020304" pitchFamily="18" charset="0"/>
              <a:cs typeface="Times New Roman" panose="02020603050405020304" pitchFamily="18" charset="0"/>
            </a:endParaRPr>
          </a:p>
          <a:p>
            <a:pPr marL="342900" lvl="0" indent="-342900" algn="just">
              <a:spcAft>
                <a:spcPts val="1200"/>
              </a:spcAft>
              <a:buFont typeface="ZapfDingbats" pitchFamily="82" charset="2"/>
              <a:buChar char="r"/>
            </a:pPr>
            <a:r>
              <a:rPr lang="en-US" sz="2800" b="1" kern="0" dirty="0">
                <a:latin typeface="Times New Roman" panose="02020603050405020304" pitchFamily="18" charset="0"/>
                <a:cs typeface="Times New Roman" panose="02020603050405020304" pitchFamily="18" charset="0"/>
              </a:rPr>
              <a:t>The base key of the Protected Storage is located under the following key:</a:t>
            </a:r>
            <a:endParaRPr lang="en-US" sz="2800" b="1" kern="0" dirty="0">
              <a:latin typeface="Times New Roman" panose="02020603050405020304" pitchFamily="18" charset="0"/>
              <a:cs typeface="Times New Roman" panose="02020603050405020304" pitchFamily="18" charset="0"/>
            </a:endParaRPr>
          </a:p>
          <a:p>
            <a:pPr marL="342900" lvl="0" indent="-342900">
              <a:spcAft>
                <a:spcPts val="1200"/>
              </a:spcAft>
            </a:pPr>
            <a:r>
              <a:rPr lang="en-US" sz="2800" b="1" kern="0" dirty="0">
                <a:latin typeface="Times New Roman" panose="02020603050405020304" pitchFamily="18" charset="0"/>
                <a:cs typeface="Times New Roman" panose="02020603050405020304" pitchFamily="18" charset="0"/>
              </a:rPr>
              <a:t>	“</a:t>
            </a:r>
            <a:r>
              <a:rPr lang="en-US" sz="2800" b="1" kern="0" dirty="0">
                <a:solidFill>
                  <a:srgbClr val="C00000"/>
                </a:solidFill>
                <a:latin typeface="Times New Roman" panose="02020603050405020304" pitchFamily="18" charset="0"/>
                <a:cs typeface="Times New Roman" panose="02020603050405020304" pitchFamily="18" charset="0"/>
              </a:rPr>
              <a:t>HKEY_CURRENT_USER\Software\Microsoft\Protected Storage System Provider”</a:t>
            </a:r>
            <a:r>
              <a:rPr lang="en-US" sz="2800" b="1" kern="0" dirty="0">
                <a:latin typeface="Times New Roman" panose="02020603050405020304" pitchFamily="18" charset="0"/>
                <a:cs typeface="Times New Roman" panose="02020603050405020304" pitchFamily="18" charset="0"/>
              </a:rPr>
              <a:t>.</a:t>
            </a:r>
            <a:endParaRPr lang="en-US" sz="2800" b="1" kern="0" dirty="0">
              <a:latin typeface="Times New Roman" panose="02020603050405020304" pitchFamily="18" charset="0"/>
              <a:cs typeface="Times New Roman" panose="02020603050405020304" pitchFamily="18" charset="0"/>
            </a:endParaRPr>
          </a:p>
        </p:txBody>
      </p:sp>
      <p:sp>
        <p:nvSpPr>
          <p:cNvPr id="10" name="Text Box 5"/>
          <p:cNvSpPr txBox="1">
            <a:spLocks noChangeArrowheads="1"/>
          </p:cNvSpPr>
          <p:nvPr/>
        </p:nvSpPr>
        <p:spPr bwMode="auto">
          <a:xfrm>
            <a:off x="76200" y="6073914"/>
            <a:ext cx="8991600" cy="707886"/>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a:t>
            </a:r>
            <a:r>
              <a:rPr lang="en-US" sz="2000" dirty="0" err="1">
                <a:latin typeface="Times New Roman" panose="02020603050405020304" pitchFamily="18" charset="0"/>
                <a:cs typeface="Times New Roman" panose="02020603050405020304" pitchFamily="18" charset="0"/>
              </a:rPr>
              <a:t>Nir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Sofer</a:t>
            </a:r>
            <a:r>
              <a:rPr lang="en-US" sz="2000" dirty="0">
                <a:latin typeface="Times New Roman" panose="02020603050405020304" pitchFamily="18" charset="0"/>
                <a:cs typeface="Times New Roman" panose="02020603050405020304" pitchFamily="18" charset="0"/>
              </a:rPr>
              <a:t>, 2005 </a:t>
            </a:r>
            <a:r>
              <a:rPr lang="en-US" sz="2000" dirty="0" err="1">
                <a:latin typeface="Times New Roman" panose="02020603050405020304" pitchFamily="18" charset="0"/>
                <a:cs typeface="Times New Roman" panose="02020603050405020304" pitchFamily="18" charset="0"/>
              </a:rPr>
              <a:t>Nir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Sofer</a:t>
            </a:r>
            <a:r>
              <a:rPr lang="en-US" sz="2000" dirty="0">
                <a:latin typeface="Times New Roman" panose="02020603050405020304" pitchFamily="18" charset="0"/>
                <a:cs typeface="Times New Roman" panose="02020603050405020304" pitchFamily="18" charset="0"/>
              </a:rPr>
              <a:t>, Protected Storage </a:t>
            </a:r>
            <a:r>
              <a:rPr lang="en-US" sz="2000" dirty="0" err="1">
                <a:latin typeface="Times New Roman" panose="02020603050405020304" pitchFamily="18" charset="0"/>
                <a:cs typeface="Times New Roman" panose="02020603050405020304" pitchFamily="18" charset="0"/>
              </a:rPr>
              <a:t>PassView</a:t>
            </a:r>
            <a:r>
              <a:rPr lang="en-US" sz="2000" dirty="0">
                <a:latin typeface="Times New Roman" panose="02020603050405020304" pitchFamily="18" charset="0"/>
                <a:cs typeface="Times New Roman" panose="02020603050405020304" pitchFamily="18" charset="0"/>
              </a:rPr>
              <a:t> v1.62, </a:t>
            </a:r>
            <a:r>
              <a:rPr lang="en-US" sz="2000" dirty="0" err="1">
                <a:latin typeface="Times New Roman" panose="02020603050405020304" pitchFamily="18" charset="0"/>
                <a:cs typeface="Times New Roman" panose="02020603050405020304" pitchFamily="18" charset="0"/>
              </a:rPr>
              <a:t>NirSoft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Nir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Sofer</a:t>
            </a:r>
            <a:r>
              <a:rPr lang="en-US" sz="2000" dirty="0">
                <a:latin typeface="Times New Roman" panose="02020603050405020304" pitchFamily="18" charset="0"/>
                <a:cs typeface="Times New Roman" panose="02020603050405020304" pitchFamily="18" charset="0"/>
              </a:rPr>
              <a:t> (2005). http://www.nirsoft.net/.</a:t>
            </a:r>
            <a:endParaRPr lang="en-US" sz="2000" dirty="0">
              <a:latin typeface="Times New Roman" panose="02020603050405020304" pitchFamily="18" charset="0"/>
              <a:cs typeface="Times New Roman" panose="02020603050405020304" pitchFamily="18" charset="0"/>
            </a:endParaRPr>
          </a:p>
        </p:txBody>
      </p:sp>
      <p:pic>
        <p:nvPicPr>
          <p:cNvPr id="6"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0"/>
            <a:ext cx="914400" cy="650367"/>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772400" cy="685800"/>
          </a:xfrm>
        </p:spPr>
        <p:txBody>
          <a:bodyPr/>
          <a:lstStyle/>
          <a:p>
            <a:pPr algn="ctr"/>
            <a:r>
              <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Usernames and Passwords (cont’d)</a:t>
            </a:r>
            <a:endParaRPr lang="en-CA"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9" name="Rectangle 3"/>
          <p:cNvSpPr txBox="1">
            <a:spLocks noChangeArrowheads="1"/>
          </p:cNvSpPr>
          <p:nvPr/>
        </p:nvSpPr>
        <p:spPr bwMode="auto">
          <a:xfrm>
            <a:off x="228600" y="781050"/>
            <a:ext cx="8686800" cy="4933950"/>
          </a:xfrm>
          <a:prstGeom prst="rect">
            <a:avLst/>
          </a:prstGeom>
          <a:noFill/>
          <a:ln w="9525">
            <a:noFill/>
            <a:miter lim="800000"/>
          </a:ln>
        </p:spPr>
        <p:txBody>
          <a:bodyPr vert="horz" wrap="square" lIns="91440" tIns="45720" rIns="91440" bIns="45720" numCol="1" anchor="t" anchorCtr="0" compatLnSpc="1"/>
          <a:lstStyle/>
          <a:p>
            <a:pPr lvl="0" algn="just">
              <a:spcAft>
                <a:spcPts val="1200"/>
              </a:spcAft>
              <a:buFont typeface="Wingdings" panose="05000000000000000000" pitchFamily="2" charset="2"/>
              <a:buChar char="q"/>
            </a:pPr>
            <a:r>
              <a:rPr lang="en-US" sz="2800" kern="0" dirty="0">
                <a:latin typeface="Times New Roman" panose="02020603050405020304" pitchFamily="18" charset="0"/>
                <a:cs typeface="Times New Roman" panose="02020603050405020304" pitchFamily="18" charset="0"/>
              </a:rPr>
              <a:t>Information that could be stored in Protected Storage includes </a:t>
            </a:r>
            <a:endParaRPr lang="en-US" sz="2800" kern="0" dirty="0">
              <a:latin typeface="Times New Roman" panose="02020603050405020304" pitchFamily="18" charset="0"/>
              <a:cs typeface="Times New Roman" panose="02020603050405020304" pitchFamily="18" charset="0"/>
            </a:endParaRPr>
          </a:p>
          <a:p>
            <a:pPr lvl="1" algn="just">
              <a:spcAft>
                <a:spcPts val="1200"/>
              </a:spcAft>
              <a:buFont typeface="Wingdings" panose="05000000000000000000" pitchFamily="2" charset="2"/>
              <a:buChar char="Ø"/>
            </a:pPr>
            <a:r>
              <a:rPr lang="en-US" kern="0" dirty="0">
                <a:latin typeface="Times New Roman" panose="02020603050405020304" pitchFamily="18" charset="0"/>
                <a:cs typeface="Times New Roman" panose="02020603050405020304" pitchFamily="18" charset="0"/>
              </a:rPr>
              <a:t>MSN and Internet Explorer AutoComplete strings and </a:t>
            </a:r>
            <a:r>
              <a:rPr lang="en-US" b="1" kern="0" dirty="0">
                <a:latin typeface="Times New Roman" panose="02020603050405020304" pitchFamily="18" charset="0"/>
                <a:cs typeface="Times New Roman" panose="02020603050405020304" pitchFamily="18" charset="0"/>
              </a:rPr>
              <a:t>passwords</a:t>
            </a:r>
            <a:r>
              <a:rPr lang="en-US" kern="0" dirty="0">
                <a:latin typeface="Times New Roman" panose="02020603050405020304" pitchFamily="18" charset="0"/>
                <a:cs typeface="Times New Roman" panose="02020603050405020304" pitchFamily="18" charset="0"/>
              </a:rPr>
              <a:t>, Microsoft Outlook and Outlook Express accounts' </a:t>
            </a:r>
            <a:r>
              <a:rPr lang="en-US" b="1" kern="0" dirty="0">
                <a:latin typeface="Times New Roman" panose="02020603050405020304" pitchFamily="18" charset="0"/>
                <a:cs typeface="Times New Roman" panose="02020603050405020304" pitchFamily="18" charset="0"/>
              </a:rPr>
              <a:t>passwords</a:t>
            </a:r>
            <a:r>
              <a:rPr lang="en-US" kern="0" dirty="0">
                <a:latin typeface="Times New Roman" panose="02020603050405020304" pitchFamily="18" charset="0"/>
                <a:cs typeface="Times New Roman" panose="02020603050405020304" pitchFamily="18" charset="0"/>
              </a:rPr>
              <a:t>, and MSN Messenger </a:t>
            </a:r>
            <a:r>
              <a:rPr lang="en-US" b="1" kern="0" dirty="0">
                <a:latin typeface="Times New Roman" panose="02020603050405020304" pitchFamily="18" charset="0"/>
                <a:cs typeface="Times New Roman" panose="02020603050405020304" pitchFamily="18" charset="0"/>
              </a:rPr>
              <a:t>password</a:t>
            </a:r>
            <a:r>
              <a:rPr lang="en-US" kern="0" dirty="0">
                <a:latin typeface="Times New Roman" panose="02020603050405020304" pitchFamily="18" charset="0"/>
                <a:cs typeface="Times New Roman" panose="02020603050405020304" pitchFamily="18" charset="0"/>
              </a:rPr>
              <a:t>. </a:t>
            </a:r>
            <a:endParaRPr lang="en-US" kern="0" dirty="0">
              <a:latin typeface="Times New Roman" panose="02020603050405020304" pitchFamily="18" charset="0"/>
              <a:cs typeface="Times New Roman" panose="02020603050405020304" pitchFamily="18" charset="0"/>
            </a:endParaRPr>
          </a:p>
          <a:p>
            <a:pPr lvl="0" algn="just">
              <a:spcAft>
                <a:spcPts val="1200"/>
              </a:spcAft>
              <a:buFont typeface="Wingdings" panose="05000000000000000000" pitchFamily="2" charset="2"/>
              <a:buChar char="q"/>
            </a:pPr>
            <a:r>
              <a:rPr lang="en-US" sz="2800" kern="0" dirty="0">
                <a:latin typeface="Times New Roman" panose="02020603050405020304" pitchFamily="18" charset="0"/>
                <a:cs typeface="Times New Roman" panose="02020603050405020304" pitchFamily="18" charset="0"/>
              </a:rPr>
              <a:t>Registry Editor </a:t>
            </a:r>
            <a:r>
              <a:rPr lang="en-US" sz="28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hide</a:t>
            </a:r>
            <a:r>
              <a:rPr lang="en-US" sz="2800" kern="0" dirty="0">
                <a:latin typeface="Times New Roman" panose="02020603050405020304" pitchFamily="18" charset="0"/>
                <a:cs typeface="Times New Roman" panose="02020603050405020304" pitchFamily="18" charset="0"/>
              </a:rPr>
              <a:t>s these registry keys from users viewing, including administrator. </a:t>
            </a:r>
            <a:endParaRPr lang="en-US" sz="2800" kern="0" dirty="0">
              <a:latin typeface="Times New Roman" panose="02020603050405020304" pitchFamily="18" charset="0"/>
              <a:cs typeface="Times New Roman" panose="02020603050405020304" pitchFamily="18" charset="0"/>
            </a:endParaRPr>
          </a:p>
          <a:p>
            <a:pPr lvl="1" algn="just">
              <a:spcAft>
                <a:spcPts val="1200"/>
              </a:spcAft>
              <a:buFont typeface="Wingdings" panose="05000000000000000000" pitchFamily="2" charset="2"/>
              <a:buChar char="Ø"/>
            </a:pPr>
            <a:r>
              <a:rPr lang="en-US" kern="0" dirty="0">
                <a:latin typeface="Times New Roman" panose="02020603050405020304" pitchFamily="18" charset="0"/>
                <a:cs typeface="Times New Roman" panose="02020603050405020304" pitchFamily="18" charset="0"/>
              </a:rPr>
              <a:t>There are tools that allow examiner to view the decrypted Protected Storage on a live system, such as Protected Storage </a:t>
            </a:r>
            <a:r>
              <a:rPr lang="en-US" kern="0" dirty="0" err="1">
                <a:latin typeface="Times New Roman" panose="02020603050405020304" pitchFamily="18" charset="0"/>
                <a:cs typeface="Times New Roman" panose="02020603050405020304" pitchFamily="18" charset="0"/>
              </a:rPr>
              <a:t>PassView</a:t>
            </a:r>
            <a:r>
              <a:rPr lang="en-US" kern="0" dirty="0">
                <a:latin typeface="Times New Roman" panose="02020603050405020304" pitchFamily="18" charset="0"/>
                <a:cs typeface="Times New Roman" panose="02020603050405020304" pitchFamily="18" charset="0"/>
              </a:rPr>
              <a:t> (</a:t>
            </a:r>
            <a:r>
              <a:rPr lang="en-US" kern="0" dirty="0" err="1">
                <a:latin typeface="Times New Roman" panose="02020603050405020304" pitchFamily="18" charset="0"/>
                <a:cs typeface="Times New Roman" panose="02020603050405020304" pitchFamily="18" charset="0"/>
              </a:rPr>
              <a:t>NirSoft</a:t>
            </a:r>
            <a:r>
              <a:rPr lang="en-US" kern="0" dirty="0">
                <a:latin typeface="Times New Roman" panose="02020603050405020304" pitchFamily="18" charset="0"/>
                <a:cs typeface="Times New Roman" panose="02020603050405020304" pitchFamily="18" charset="0"/>
              </a:rPr>
              <a:t>, 2004) and </a:t>
            </a:r>
            <a:r>
              <a:rPr lang="en-US" kern="0" dirty="0" err="1">
                <a:latin typeface="Times New Roman" panose="02020603050405020304" pitchFamily="18" charset="0"/>
                <a:cs typeface="Times New Roman" panose="02020603050405020304" pitchFamily="18" charset="0"/>
              </a:rPr>
              <a:t>PStoreView</a:t>
            </a:r>
            <a:r>
              <a:rPr lang="en-US" kern="0" dirty="0">
                <a:latin typeface="Times New Roman" panose="02020603050405020304" pitchFamily="18" charset="0"/>
                <a:cs typeface="Times New Roman" panose="02020603050405020304" pitchFamily="18" charset="0"/>
              </a:rPr>
              <a:t> (</a:t>
            </a:r>
            <a:r>
              <a:rPr lang="en-US" kern="0" dirty="0" err="1">
                <a:latin typeface="Times New Roman" panose="02020603050405020304" pitchFamily="18" charset="0"/>
                <a:cs typeface="Times New Roman" panose="02020603050405020304" pitchFamily="18" charset="0"/>
              </a:rPr>
              <a:t>PStoreView</a:t>
            </a:r>
            <a:r>
              <a:rPr lang="en-US" kern="0" dirty="0">
                <a:latin typeface="Times New Roman" panose="02020603050405020304" pitchFamily="18" charset="0"/>
                <a:cs typeface="Times New Roman" panose="02020603050405020304" pitchFamily="18" charset="0"/>
              </a:rPr>
              <a:t>, 2005). </a:t>
            </a:r>
            <a:endParaRPr lang="en-US" kern="0" dirty="0">
              <a:latin typeface="Times New Roman" panose="02020603050405020304" pitchFamily="18" charset="0"/>
              <a:cs typeface="Times New Roman" panose="02020603050405020304" pitchFamily="18" charset="0"/>
            </a:endParaRPr>
          </a:p>
        </p:txBody>
      </p:sp>
      <p:sp>
        <p:nvSpPr>
          <p:cNvPr id="10" name="Text Box 5"/>
          <p:cNvSpPr txBox="1">
            <a:spLocks noChangeArrowheads="1"/>
          </p:cNvSpPr>
          <p:nvPr/>
        </p:nvSpPr>
        <p:spPr bwMode="auto">
          <a:xfrm>
            <a:off x="76200" y="6073914"/>
            <a:ext cx="8991600" cy="707886"/>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a:t>
            </a:r>
            <a:r>
              <a:rPr lang="en-US" sz="2000" dirty="0" err="1">
                <a:latin typeface="Times New Roman" panose="02020603050405020304" pitchFamily="18" charset="0"/>
                <a:cs typeface="Times New Roman" panose="02020603050405020304" pitchFamily="18" charset="0"/>
              </a:rPr>
              <a:t>Nir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Sofer</a:t>
            </a:r>
            <a:r>
              <a:rPr lang="en-US" sz="2000" dirty="0">
                <a:latin typeface="Times New Roman" panose="02020603050405020304" pitchFamily="18" charset="0"/>
                <a:cs typeface="Times New Roman" panose="02020603050405020304" pitchFamily="18" charset="0"/>
              </a:rPr>
              <a:t>, Protected Storage </a:t>
            </a:r>
            <a:r>
              <a:rPr lang="en-US" sz="2000" dirty="0" err="1">
                <a:latin typeface="Times New Roman" panose="02020603050405020304" pitchFamily="18" charset="0"/>
                <a:cs typeface="Times New Roman" panose="02020603050405020304" pitchFamily="18" charset="0"/>
              </a:rPr>
              <a:t>PassView</a:t>
            </a:r>
            <a:r>
              <a:rPr lang="en-US" sz="2000" dirty="0">
                <a:latin typeface="Times New Roman" panose="02020603050405020304" pitchFamily="18" charset="0"/>
                <a:cs typeface="Times New Roman" panose="02020603050405020304" pitchFamily="18" charset="0"/>
              </a:rPr>
              <a:t> v1.62, </a:t>
            </a:r>
            <a:r>
              <a:rPr lang="en-US" sz="2000" dirty="0" err="1">
                <a:latin typeface="Times New Roman" panose="02020603050405020304" pitchFamily="18" charset="0"/>
                <a:cs typeface="Times New Roman" panose="02020603050405020304" pitchFamily="18" charset="0"/>
              </a:rPr>
              <a:t>NirSoft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Nir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Sofer</a:t>
            </a:r>
            <a:r>
              <a:rPr lang="en-US" sz="2000" dirty="0">
                <a:latin typeface="Times New Roman" panose="02020603050405020304" pitchFamily="18" charset="0"/>
                <a:cs typeface="Times New Roman" panose="02020603050405020304" pitchFamily="18" charset="0"/>
              </a:rPr>
              <a:t> (2005). http://www.nirsoft.net/.</a:t>
            </a:r>
            <a:endParaRPr lang="en-US" sz="2000" dirty="0">
              <a:latin typeface="Times New Roman" panose="02020603050405020304" pitchFamily="18" charset="0"/>
              <a:cs typeface="Times New Roman" panose="02020603050405020304" pitchFamily="18" charset="0"/>
            </a:endParaRPr>
          </a:p>
        </p:txBody>
      </p:sp>
      <p:pic>
        <p:nvPicPr>
          <p:cNvPr id="6"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0"/>
            <a:ext cx="914400" cy="650367"/>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4098" name="Picture 2" descr="http://www.shdon.com/blog/images/2012/01/autocomple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3599" y="1524000"/>
            <a:ext cx="5224953" cy="39052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990600" y="514350"/>
            <a:ext cx="7772400" cy="685800"/>
          </a:xfrm>
        </p:spPr>
        <p:txBody>
          <a:bodyPr/>
          <a:lstStyle/>
          <a:p>
            <a:pPr algn="ctr"/>
            <a:r>
              <a:rPr lang="en-US" alt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Internet Explorer AutoComplete</a:t>
            </a:r>
            <a:endParaRPr lang="en-CA"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Picture 2" descr="http://upload.wikimedia.org/wikipedia/commons/thumb/8/84/Example.svg/600px-Example.svg.png"/>
          <p:cNvPicPr>
            <a:picLocks noChangeAspect="1" noChangeArrowheads="1"/>
          </p:cNvPicPr>
          <p:nvPr/>
        </p:nvPicPr>
        <p:blipFill>
          <a:blip r:embed="rId2" cstate="print"/>
          <a:srcRect/>
          <a:stretch>
            <a:fillRect/>
          </a:stretch>
        </p:blipFill>
        <p:spPr bwMode="auto">
          <a:xfrm>
            <a:off x="1" y="1"/>
            <a:ext cx="1219199" cy="1219199"/>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086600" cy="685800"/>
          </a:xfrm>
        </p:spPr>
        <p:txBody>
          <a:bodyPr/>
          <a:lstStyle/>
          <a:p>
            <a:pPr algn="ctr"/>
            <a:r>
              <a:rPr lang="en-US" sz="3200" b="1" u="none" dirty="0">
                <a:latin typeface="Times New Roman" panose="02020603050405020304" pitchFamily="18" charset="0"/>
                <a:cs typeface="Times New Roman" panose="02020603050405020304" pitchFamily="18" charset="0"/>
              </a:rPr>
              <a:t>Usernames and Passwords (cont’d)</a:t>
            </a:r>
            <a:endParaRPr lang="en-CA" sz="3200" b="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47106" name="Picture 2" descr="Image"/>
          <p:cNvPicPr>
            <a:picLocks noChangeAspect="1" noChangeArrowheads="1"/>
          </p:cNvPicPr>
          <p:nvPr/>
        </p:nvPicPr>
        <p:blipFill>
          <a:blip r:embed="rId1"/>
          <a:srcRect/>
          <a:stretch>
            <a:fillRect/>
          </a:stretch>
        </p:blipFill>
        <p:spPr bwMode="auto">
          <a:xfrm>
            <a:off x="1491797" y="990600"/>
            <a:ext cx="5899603" cy="4419600"/>
          </a:xfrm>
          <a:prstGeom prst="rect">
            <a:avLst/>
          </a:prstGeom>
          <a:noFill/>
        </p:spPr>
      </p:pic>
      <p:sp>
        <p:nvSpPr>
          <p:cNvPr id="6" name="Text Box 5"/>
          <p:cNvSpPr txBox="1">
            <a:spLocks noChangeArrowheads="1"/>
          </p:cNvSpPr>
          <p:nvPr/>
        </p:nvSpPr>
        <p:spPr bwMode="auto">
          <a:xfrm>
            <a:off x="381000" y="5486400"/>
            <a:ext cx="8305800" cy="1200329"/>
          </a:xfrm>
          <a:prstGeom prst="rect">
            <a:avLst/>
          </a:prstGeom>
          <a:noFill/>
          <a:ln w="9525">
            <a:noFill/>
            <a:miter lim="800000"/>
          </a:ln>
        </p:spPr>
        <p:txBody>
          <a:bodyPr wrap="square">
            <a:spAutoFit/>
          </a:bodyPr>
          <a:lstStyle/>
          <a:p>
            <a:pPr algn="ctr">
              <a:spcBef>
                <a:spcPct val="0"/>
              </a:spcBef>
              <a:buClrTx/>
              <a:buSzTx/>
              <a:buFontTx/>
              <a:buNone/>
            </a:pPr>
            <a:r>
              <a:rPr lang="en-US" dirty="0">
                <a:latin typeface="Times New Roman" panose="02020603050405020304" pitchFamily="18" charset="0"/>
                <a:cs typeface="Times New Roman" panose="02020603050405020304" pitchFamily="18" charset="0"/>
              </a:rPr>
              <a:t>Protected Storage </a:t>
            </a:r>
            <a:r>
              <a:rPr lang="en-US" dirty="0" err="1">
                <a:latin typeface="Times New Roman" panose="02020603050405020304" pitchFamily="18" charset="0"/>
                <a:cs typeface="Times New Roman" panose="02020603050405020304" pitchFamily="18" charset="0"/>
              </a:rPr>
              <a:t>PassView</a:t>
            </a:r>
            <a:r>
              <a:rPr lang="en-US" dirty="0">
                <a:latin typeface="Times New Roman" panose="02020603050405020304" pitchFamily="18" charset="0"/>
                <a:cs typeface="Times New Roman" panose="02020603050405020304" pitchFamily="18" charset="0"/>
              </a:rPr>
              <a:t> by Nir </a:t>
            </a:r>
            <a:r>
              <a:rPr lang="en-US" dirty="0" err="1">
                <a:latin typeface="Times New Roman" panose="02020603050405020304" pitchFamily="18" charset="0"/>
                <a:cs typeface="Times New Roman" panose="02020603050405020304" pitchFamily="18" charset="0"/>
              </a:rPr>
              <a:t>Sofer</a:t>
            </a:r>
            <a:r>
              <a:rPr lang="en-US" dirty="0">
                <a:latin typeface="Times New Roman" panose="02020603050405020304" pitchFamily="18" charset="0"/>
                <a:cs typeface="Times New Roman" panose="02020603050405020304" pitchFamily="18" charset="0"/>
              </a:rPr>
              <a:t> showing an AutoComplete username and password from the Protected Storage of the Registry. </a:t>
            </a:r>
            <a:endParaRPr lang="en-US" dirty="0">
              <a:latin typeface="Times New Roman" panose="02020603050405020304" pitchFamily="18" charset="0"/>
              <a:cs typeface="Times New Roman" panose="02020603050405020304" pitchFamily="18" charset="0"/>
            </a:endParaRPr>
          </a:p>
        </p:txBody>
      </p:sp>
      <p:cxnSp>
        <p:nvCxnSpPr>
          <p:cNvPr id="7" name="Straight Connector 6"/>
          <p:cNvCxnSpPr/>
          <p:nvPr/>
        </p:nvCxnSpPr>
        <p:spPr bwMode="auto">
          <a:xfrm>
            <a:off x="6858000" y="2286000"/>
            <a:ext cx="1828800" cy="1600200"/>
          </a:xfrm>
          <a:prstGeom prst="line">
            <a:avLst/>
          </a:prstGeom>
          <a:noFill/>
          <a:ln w="79375" cap="flat" cmpd="sng" algn="ctr">
            <a:solidFill>
              <a:srgbClr val="FF0000"/>
            </a:solidFill>
            <a:prstDash val="solid"/>
            <a:round/>
            <a:headEnd type="triangle" w="med" len="med"/>
            <a:tailEnd type="none" w="med" len="med"/>
          </a:ln>
          <a:effectLst/>
        </p:spPr>
      </p:cxnSp>
      <p:pic>
        <p:nvPicPr>
          <p:cNvPr id="8" name="Picture 2" descr="http://upload.wikimedia.org/wikipedia/commons/thumb/8/84/Example.svg/600px-Example.svg.png"/>
          <p:cNvPicPr>
            <a:picLocks noChangeAspect="1" noChangeArrowheads="1"/>
          </p:cNvPicPr>
          <p:nvPr/>
        </p:nvPicPr>
        <p:blipFill>
          <a:blip r:embed="rId2" cstate="print"/>
          <a:srcRect/>
          <a:stretch>
            <a:fillRect/>
          </a:stretch>
        </p:blipFill>
        <p:spPr bwMode="auto">
          <a:xfrm>
            <a:off x="1" y="1"/>
            <a:ext cx="1219199" cy="1219199"/>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5EC8C035-BFB8-45CB-BA3F-1499BDE6E86F}" type="slidenum">
              <a:rPr lang="en-US"/>
            </a:fld>
            <a:endParaRPr lang="en-US" dirty="0"/>
          </a:p>
        </p:txBody>
      </p:sp>
      <p:sp>
        <p:nvSpPr>
          <p:cNvPr id="61444" name="Rectangle 2"/>
          <p:cNvSpPr>
            <a:spLocks noGrp="1" noChangeArrowheads="1"/>
          </p:cNvSpPr>
          <p:nvPr>
            <p:ph type="title"/>
          </p:nvPr>
        </p:nvSpPr>
        <p:spPr>
          <a:xfrm>
            <a:off x="914400" y="190500"/>
            <a:ext cx="7772400" cy="495300"/>
          </a:xfrm>
        </p:spPr>
        <p:txBody>
          <a:bodyPr/>
          <a:lstStyle/>
          <a:p>
            <a:pPr algn="ctr"/>
            <a:r>
              <a:rPr lang="en-US" sz="3200" b="1" u="none" dirty="0">
                <a:latin typeface="Times New Roman" panose="02020603050405020304" pitchFamily="18" charset="0"/>
                <a:cs typeface="Times New Roman" panose="02020603050405020304" pitchFamily="18" charset="0"/>
              </a:rPr>
              <a:t>Data Hiding in Registry</a:t>
            </a:r>
            <a:endParaRPr lang="en-US" sz="3200" b="1" u="none" dirty="0">
              <a:latin typeface="Times New Roman" panose="02020603050405020304" pitchFamily="18" charset="0"/>
              <a:cs typeface="Times New Roman" panose="02020603050405020304" pitchFamily="18" charset="0"/>
            </a:endParaRPr>
          </a:p>
        </p:txBody>
      </p:sp>
      <p:sp>
        <p:nvSpPr>
          <p:cNvPr id="7" name="Rectangle 3"/>
          <p:cNvSpPr txBox="1">
            <a:spLocks noChangeArrowheads="1"/>
          </p:cNvSpPr>
          <p:nvPr/>
        </p:nvSpPr>
        <p:spPr bwMode="auto">
          <a:xfrm>
            <a:off x="228600" y="936485"/>
            <a:ext cx="8686800" cy="4168915"/>
          </a:xfrm>
          <a:prstGeom prst="rect">
            <a:avLst/>
          </a:prstGeom>
          <a:noFill/>
          <a:ln w="9525">
            <a:noFill/>
            <a:miter lim="800000"/>
          </a:ln>
        </p:spPr>
        <p:txBody>
          <a:bodyPr vert="horz" wrap="square" lIns="91440" tIns="45720" rIns="91440" bIns="45720" numCol="1" anchor="t" anchorCtr="0" compatLnSpc="1"/>
          <a:lstStyle/>
          <a:p>
            <a:pPr marL="342900" lvl="0" indent="-342900" algn="just">
              <a:spcBef>
                <a:spcPts val="0"/>
              </a:spcBef>
              <a:spcAft>
                <a:spcPts val="600"/>
              </a:spcAft>
              <a:buFont typeface="ZapfDingbats" pitchFamily="82" charset="2"/>
              <a:buChar char="r"/>
            </a:pPr>
            <a:r>
              <a:rPr lang="en-US" sz="2800" kern="0" dirty="0">
                <a:latin typeface="Times New Roman" panose="02020603050405020304" pitchFamily="18" charset="0"/>
                <a:cs typeface="Times New Roman" panose="02020603050405020304" pitchFamily="18" charset="0"/>
              </a:rPr>
              <a:t>Suspect can </a:t>
            </a:r>
            <a:r>
              <a:rPr lang="en-US" sz="2800" b="1" kern="0" dirty="0">
                <a:latin typeface="Times New Roman" panose="02020603050405020304" pitchFamily="18" charset="0"/>
                <a:cs typeface="Times New Roman" panose="02020603050405020304" pitchFamily="18" charset="0"/>
              </a:rPr>
              <a:t>hide all sorts of data</a:t>
            </a:r>
            <a:r>
              <a:rPr lang="en-US" sz="2800" kern="0" dirty="0">
                <a:latin typeface="Times New Roman" panose="02020603050405020304" pitchFamily="18" charset="0"/>
                <a:cs typeface="Times New Roman" panose="02020603050405020304" pitchFamily="18" charset="0"/>
              </a:rPr>
              <a:t> including password, text information, and binary files </a:t>
            </a:r>
            <a:r>
              <a:rPr lang="en-US" sz="2800" b="1" kern="0" dirty="0">
                <a:latin typeface="Times New Roman" panose="02020603050405020304" pitchFamily="18" charset="0"/>
                <a:cs typeface="Times New Roman" panose="02020603050405020304" pitchFamily="18" charset="0"/>
              </a:rPr>
              <a:t>in registry</a:t>
            </a:r>
            <a:r>
              <a:rPr lang="en-US" sz="2800" kern="0" dirty="0">
                <a:latin typeface="Times New Roman" panose="02020603050405020304" pitchFamily="18" charset="0"/>
                <a:cs typeface="Times New Roman" panose="02020603050405020304" pitchFamily="18" charset="0"/>
              </a:rPr>
              <a:t>. Suspect can effectively hide data in registry keys' value entries. </a:t>
            </a:r>
            <a:endParaRPr lang="en-US" sz="2800" kern="0" dirty="0">
              <a:latin typeface="Times New Roman" panose="02020603050405020304" pitchFamily="18" charset="0"/>
              <a:cs typeface="Times New Roman" panose="02020603050405020304" pitchFamily="18" charset="0"/>
            </a:endParaRPr>
          </a:p>
          <a:p>
            <a:pPr marL="342900" lvl="0" indent="-342900" algn="just">
              <a:spcBef>
                <a:spcPts val="0"/>
              </a:spcBef>
              <a:spcAft>
                <a:spcPts val="600"/>
              </a:spcAft>
              <a:buFont typeface="ZapfDingbats" pitchFamily="82" charset="2"/>
              <a:buChar char="r"/>
            </a:pPr>
            <a:r>
              <a:rPr lang="en-US" sz="2800" kern="0" dirty="0">
                <a:latin typeface="Times New Roman" panose="02020603050405020304" pitchFamily="18" charset="0"/>
                <a:cs typeface="Times New Roman" panose="02020603050405020304" pitchFamily="18" charset="0"/>
              </a:rPr>
              <a:t>By using different encoding techniques, suspect could </a:t>
            </a:r>
            <a:r>
              <a:rPr lang="en-US" sz="2800" b="1" kern="0" dirty="0">
                <a:latin typeface="Times New Roman" panose="02020603050405020304" pitchFamily="18" charset="0"/>
                <a:cs typeface="Times New Roman" panose="02020603050405020304" pitchFamily="18" charset="0"/>
              </a:rPr>
              <a:t>obfuscate</a:t>
            </a:r>
            <a:r>
              <a:rPr lang="en-US" sz="2800" kern="0" dirty="0">
                <a:latin typeface="Times New Roman" panose="02020603050405020304" pitchFamily="18" charset="0"/>
                <a:cs typeface="Times New Roman" panose="02020603050405020304" pitchFamily="18" charset="0"/>
              </a:rPr>
              <a:t> or </a:t>
            </a:r>
            <a:r>
              <a:rPr lang="en-US" sz="2800" b="1" kern="0" dirty="0">
                <a:latin typeface="Times New Roman" panose="02020603050405020304" pitchFamily="18" charset="0"/>
                <a:cs typeface="Times New Roman" panose="02020603050405020304" pitchFamily="18" charset="0"/>
              </a:rPr>
              <a:t>hide</a:t>
            </a:r>
            <a:r>
              <a:rPr lang="en-US" sz="2800" kern="0" dirty="0">
                <a:latin typeface="Times New Roman" panose="02020603050405020304" pitchFamily="18" charset="0"/>
                <a:cs typeface="Times New Roman" panose="02020603050405020304" pitchFamily="18" charset="0"/>
              </a:rPr>
              <a:t> data from forensic examiner. </a:t>
            </a:r>
            <a:endParaRPr lang="en-US" sz="2800" kern="0" dirty="0">
              <a:latin typeface="Times New Roman" panose="02020603050405020304" pitchFamily="18" charset="0"/>
              <a:cs typeface="Times New Roman" panose="02020603050405020304" pitchFamily="18" charset="0"/>
            </a:endParaRPr>
          </a:p>
          <a:p>
            <a:pPr marL="342900" lvl="0" indent="-342900" algn="just">
              <a:spcBef>
                <a:spcPts val="0"/>
              </a:spcBef>
              <a:spcAft>
                <a:spcPts val="600"/>
              </a:spcAft>
              <a:buFont typeface="ZapfDingbats" pitchFamily="82" charset="2"/>
              <a:buChar char="r"/>
            </a:pPr>
            <a:r>
              <a:rPr lang="en-US" sz="2800" kern="0" dirty="0">
                <a:latin typeface="Times New Roman" panose="02020603050405020304" pitchFamily="18" charset="0"/>
                <a:cs typeface="Times New Roman" panose="02020603050405020304" pitchFamily="18" charset="0"/>
              </a:rPr>
              <a:t>Unless forensic examiner knows the relevant keywords to search in the registry, finding hiding data in tens of thousands of registry keys can be a tedious task. </a:t>
            </a:r>
            <a:endParaRPr lang="en-US" sz="2800" kern="0" dirty="0">
              <a:latin typeface="Times New Roman" panose="02020603050405020304" pitchFamily="18" charset="0"/>
              <a:cs typeface="Times New Roman" panose="02020603050405020304" pitchFamily="18" charset="0"/>
            </a:endParaRPr>
          </a:p>
          <a:p>
            <a:pPr marL="342900" lvl="0" indent="-342900" algn="just">
              <a:spcAft>
                <a:spcPts val="1200"/>
              </a:spcAft>
              <a:buFont typeface="ZapfDingbats" pitchFamily="82" charset="2"/>
              <a:buChar char="r"/>
            </a:pPr>
            <a:endParaRPr lang="en-US" kern="0" dirty="0">
              <a:latin typeface="+mn-lt"/>
            </a:endParaRPr>
          </a:p>
        </p:txBody>
      </p:sp>
      <p:sp>
        <p:nvSpPr>
          <p:cNvPr id="8" name="Text Box 5"/>
          <p:cNvSpPr txBox="1">
            <a:spLocks noChangeArrowheads="1"/>
          </p:cNvSpPr>
          <p:nvPr/>
        </p:nvSpPr>
        <p:spPr bwMode="auto">
          <a:xfrm>
            <a:off x="76200" y="6073914"/>
            <a:ext cx="8991600" cy="707886"/>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a:t>
            </a:r>
            <a:r>
              <a:rPr lang="en-US" sz="2000" dirty="0" err="1">
                <a:latin typeface="Times New Roman" panose="02020603050405020304" pitchFamily="18" charset="0"/>
                <a:cs typeface="Times New Roman" panose="02020603050405020304" pitchFamily="18" charset="0"/>
              </a:rPr>
              <a:t>Lih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Wern</a:t>
            </a:r>
            <a:r>
              <a:rPr lang="en-US" sz="2000" dirty="0">
                <a:latin typeface="Times New Roman" panose="02020603050405020304" pitchFamily="18" charset="0"/>
                <a:cs typeface="Times New Roman" panose="02020603050405020304" pitchFamily="18" charset="0"/>
              </a:rPr>
              <a:t> Wong. Forensic Analysis of the Windows Registry. </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http://www.forensicfocus.com/forensic-analysis-windows-registry</a:t>
            </a:r>
            <a:endParaRPr lang="en-US" sz="2000" dirty="0">
              <a:latin typeface="Times New Roman" panose="02020603050405020304" pitchFamily="18" charset="0"/>
              <a:cs typeface="Times New Roman" panose="02020603050405020304" pitchFamily="18" charset="0"/>
            </a:endParaRPr>
          </a:p>
        </p:txBody>
      </p:sp>
      <p:pic>
        <p:nvPicPr>
          <p:cNvPr id="6"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0"/>
            <a:ext cx="914400" cy="650367"/>
          </a:xfrm>
          <a:prstGeom prst="rect">
            <a:avLst/>
          </a:prstGeom>
          <a:noFill/>
        </p:spPr>
      </p:pic>
      <p:pic>
        <p:nvPicPr>
          <p:cNvPr id="63490" name="Picture 2" descr="http://t2.gstatic.com/images?q=tbn:gQruNwUoD5pkjM:http://people.ucsc.edu/~jhhowell/FrustratedWoman.jpg"/>
          <p:cNvPicPr>
            <a:picLocks noChangeAspect="1" noChangeArrowheads="1"/>
          </p:cNvPicPr>
          <p:nvPr/>
        </p:nvPicPr>
        <p:blipFill>
          <a:blip r:embed="rId2"/>
          <a:srcRect/>
          <a:stretch>
            <a:fillRect/>
          </a:stretch>
        </p:blipFill>
        <p:spPr bwMode="auto">
          <a:xfrm>
            <a:off x="5410200" y="4748784"/>
            <a:ext cx="1257300" cy="1056132"/>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943600" y="6400800"/>
            <a:ext cx="2895600" cy="457200"/>
          </a:xfrm>
        </p:spPr>
        <p:txBody>
          <a:bodyPr/>
          <a:lstStyle/>
          <a:p>
            <a:pPr>
              <a:defRPr/>
            </a:pPr>
            <a:fld id="{5EC8C035-BFB8-45CB-BA3F-1499BDE6E86F}" type="slidenum">
              <a:rPr lang="en-US"/>
            </a:fld>
            <a:endParaRPr lang="en-US" dirty="0"/>
          </a:p>
        </p:txBody>
      </p:sp>
      <p:sp>
        <p:nvSpPr>
          <p:cNvPr id="61444" name="Rectangle 2"/>
          <p:cNvSpPr>
            <a:spLocks noGrp="1" noChangeArrowheads="1"/>
          </p:cNvSpPr>
          <p:nvPr>
            <p:ph type="title"/>
          </p:nvPr>
        </p:nvSpPr>
        <p:spPr>
          <a:xfrm>
            <a:off x="273189" y="976717"/>
            <a:ext cx="8737444" cy="2607946"/>
          </a:xfrm>
        </p:spPr>
        <p:txBody>
          <a:bodyPr/>
          <a:lstStyle/>
          <a:p>
            <a:pPr algn="just">
              <a:buFont typeface="Wingdings" panose="05000000000000000000" pitchFamily="2" charset="2"/>
              <a:buChar char="q"/>
            </a:pPr>
            <a:r>
              <a:rPr lang="en-US" sz="2800" u="none" dirty="0">
                <a:solidFill>
                  <a:schemeClr val="tx1"/>
                </a:solidFill>
                <a:latin typeface="Times New Roman" panose="02020603050405020304" pitchFamily="18" charset="0"/>
                <a:ea typeface="+mn-ea"/>
                <a:cs typeface="Times New Roman" panose="02020603050405020304" pitchFamily="18" charset="0"/>
              </a:rPr>
              <a:t>Many different types of data are present in the registry that can provide evidence of program execution, application settings, malware persistence, and other valuable artifacts. Discovering these data can be useful to discover malicious activity and to determine what data may have been stolen.</a:t>
            </a:r>
            <a:endParaRPr lang="en-US" sz="2800" u="none" dirty="0">
              <a:solidFill>
                <a:schemeClr val="tx1"/>
              </a:solidFill>
              <a:latin typeface="Times New Roman" panose="02020603050405020304" pitchFamily="18" charset="0"/>
              <a:ea typeface="+mn-ea"/>
              <a:cs typeface="Times New Roman" panose="02020603050405020304" pitchFamily="18" charset="0"/>
            </a:endParaRPr>
          </a:p>
        </p:txBody>
      </p:sp>
      <p:sp>
        <p:nvSpPr>
          <p:cNvPr id="8" name="Text Box 5"/>
          <p:cNvSpPr txBox="1">
            <a:spLocks noChangeArrowheads="1"/>
          </p:cNvSpPr>
          <p:nvPr/>
        </p:nvSpPr>
        <p:spPr bwMode="auto">
          <a:xfrm>
            <a:off x="116541" y="5236404"/>
            <a:ext cx="8991600" cy="1477328"/>
          </a:xfrm>
          <a:prstGeom prst="rect">
            <a:avLst/>
          </a:prstGeom>
          <a:noFill/>
          <a:ln w="9525">
            <a:noFill/>
            <a:miter lim="800000"/>
          </a:ln>
        </p:spPr>
        <p:txBody>
          <a:bodyPr wrap="square">
            <a:spAutoFit/>
          </a:bodyPr>
          <a:lstStyle/>
          <a:p>
            <a:pPr algn="just">
              <a:spcBef>
                <a:spcPct val="0"/>
              </a:spcBef>
              <a:buClrTx/>
              <a:buSzTx/>
              <a:buFontTx/>
              <a:buNone/>
            </a:pPr>
            <a:r>
              <a:rPr lang="en-US" sz="1800" dirty="0">
                <a:latin typeface="Times New Roman" panose="02020603050405020304" pitchFamily="18" charset="0"/>
                <a:cs typeface="Times New Roman" panose="02020603050405020304" pitchFamily="18" charset="0"/>
              </a:rPr>
              <a:t>[1] </a:t>
            </a:r>
            <a:r>
              <a:rPr lang="en-US" sz="1800" dirty="0" err="1">
                <a:latin typeface="Times New Roman" panose="02020603050405020304" pitchFamily="18" charset="0"/>
                <a:cs typeface="Times New Roman" panose="02020603050405020304" pitchFamily="18" charset="0"/>
              </a:rPr>
              <a:t>Lih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Wern</a:t>
            </a:r>
            <a:r>
              <a:rPr lang="en-US" sz="1800" dirty="0">
                <a:latin typeface="Times New Roman" panose="02020603050405020304" pitchFamily="18" charset="0"/>
                <a:cs typeface="Times New Roman" panose="02020603050405020304" pitchFamily="18" charset="0"/>
              </a:rPr>
              <a:t> Wong. Forensic Analysis of the Windows Registry. </a:t>
            </a:r>
            <a:endParaRPr lang="en-US" sz="18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1800" dirty="0">
                <a:latin typeface="Times New Roman" panose="02020603050405020304" pitchFamily="18" charset="0"/>
                <a:cs typeface="Times New Roman" panose="02020603050405020304" pitchFamily="18" charset="0"/>
              </a:rPr>
              <a:t>http://www.forensicfocus.com/forensic-analysis-windows-registry</a:t>
            </a:r>
            <a:endParaRPr lang="en-US" sz="18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1800" dirty="0">
                <a:latin typeface="Times New Roman" panose="02020603050405020304" pitchFamily="18" charset="0"/>
                <a:cs typeface="Times New Roman" panose="02020603050405020304" pitchFamily="18" charset="0"/>
              </a:rPr>
              <a:t>[2] David Via. Digging Up the Past: Windows Registry Forensics Revisited. Jan. 2019</a:t>
            </a:r>
            <a:endParaRPr lang="en-US" sz="18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1800" dirty="0">
                <a:latin typeface="Times New Roman" panose="02020603050405020304" pitchFamily="18" charset="0"/>
                <a:cs typeface="Times New Roman" panose="02020603050405020304" pitchFamily="18" charset="0"/>
              </a:rPr>
              <a:t>https://www.fireeye.com/blog/threat-research/2019/01/digging-up-the-past-windows-registry-forensics-revisited.html</a:t>
            </a:r>
            <a:endParaRPr lang="en-US" sz="1800" dirty="0">
              <a:latin typeface="Times New Roman" panose="02020603050405020304" pitchFamily="18" charset="0"/>
              <a:cs typeface="Times New Roman" panose="02020603050405020304" pitchFamily="18" charset="0"/>
            </a:endParaRPr>
          </a:p>
        </p:txBody>
      </p:sp>
      <p:pic>
        <p:nvPicPr>
          <p:cNvPr id="2050" name="Picture 2" descr="http://i.telegraph.co.uk/multimedia/archive/02094/salford-shooting_2094975c.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10400" y="4299049"/>
            <a:ext cx="1502380" cy="9373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bwMode="auto">
          <a:xfrm>
            <a:off x="295935" y="3613846"/>
            <a:ext cx="8737444" cy="922748"/>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宋体" panose="02010600030101010101" pitchFamily="2" charset="-122"/>
                <a:cs typeface="+mj-cs"/>
              </a:defRPr>
            </a:lvl1pPr>
            <a:lvl2pPr algn="l" rtl="0" eaLnBrk="0" fontAlgn="base" hangingPunct="0">
              <a:spcBef>
                <a:spcPct val="0"/>
              </a:spcBef>
              <a:spcAft>
                <a:spcPct val="0"/>
              </a:spcAft>
              <a:defRPr sz="4000" u="sng">
                <a:solidFill>
                  <a:schemeClr val="accent2"/>
                </a:solidFill>
                <a:latin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anose="030F0702030302020204" pitchFamily="66" charset="0"/>
              </a:defRPr>
            </a:lvl5pPr>
            <a:lvl6pPr marL="457200" algn="l" rtl="0" eaLnBrk="0" fontAlgn="base" hangingPunct="0">
              <a:spcBef>
                <a:spcPct val="0"/>
              </a:spcBef>
              <a:spcAft>
                <a:spcPct val="0"/>
              </a:spcAft>
              <a:defRPr sz="4000" u="sng">
                <a:solidFill>
                  <a:schemeClr val="accent2"/>
                </a:solidFill>
                <a:latin typeface="Comic Sans MS" panose="030F0702030302020204" pitchFamily="66" charset="0"/>
              </a:defRPr>
            </a:lvl6pPr>
            <a:lvl7pPr marL="914400" algn="l" rtl="0" eaLnBrk="0" fontAlgn="base" hangingPunct="0">
              <a:spcBef>
                <a:spcPct val="0"/>
              </a:spcBef>
              <a:spcAft>
                <a:spcPct val="0"/>
              </a:spcAft>
              <a:defRPr sz="4000" u="sng">
                <a:solidFill>
                  <a:schemeClr val="accent2"/>
                </a:solidFill>
                <a:latin typeface="Comic Sans MS" panose="030F0702030302020204" pitchFamily="66" charset="0"/>
              </a:defRPr>
            </a:lvl7pPr>
            <a:lvl8pPr marL="1371600" algn="l" rtl="0" eaLnBrk="0" fontAlgn="base" hangingPunct="0">
              <a:spcBef>
                <a:spcPct val="0"/>
              </a:spcBef>
              <a:spcAft>
                <a:spcPct val="0"/>
              </a:spcAft>
              <a:defRPr sz="4000" u="sng">
                <a:solidFill>
                  <a:schemeClr val="accent2"/>
                </a:solidFill>
                <a:latin typeface="Comic Sans MS" panose="030F0702030302020204" pitchFamily="66" charset="0"/>
              </a:defRPr>
            </a:lvl8pPr>
            <a:lvl9pPr marL="1828800" algn="l" rtl="0" eaLnBrk="0" fontAlgn="base" hangingPunct="0">
              <a:spcBef>
                <a:spcPct val="0"/>
              </a:spcBef>
              <a:spcAft>
                <a:spcPct val="0"/>
              </a:spcAft>
              <a:defRPr sz="4000" u="sng">
                <a:solidFill>
                  <a:schemeClr val="accent2"/>
                </a:solidFill>
                <a:latin typeface="Comic Sans MS" panose="030F0702030302020204" pitchFamily="66" charset="0"/>
              </a:defRPr>
            </a:lvl9pPr>
          </a:lstStyle>
          <a:p>
            <a:pPr algn="just">
              <a:buClrTx/>
              <a:buSzTx/>
              <a:buFont typeface="Wingdings" panose="05000000000000000000" pitchFamily="2" charset="2"/>
              <a:buChar char="q"/>
            </a:pPr>
            <a:r>
              <a:rPr lang="en-US" sz="2800" u="none" kern="0" dirty="0">
                <a:solidFill>
                  <a:schemeClr val="tx1"/>
                </a:solidFill>
                <a:latin typeface="Times New Roman" panose="02020603050405020304" pitchFamily="18" charset="0"/>
                <a:ea typeface="+mn-ea"/>
                <a:cs typeface="Times New Roman" panose="02020603050405020304" pitchFamily="18" charset="0"/>
              </a:rPr>
              <a:t>More and more Registry Keys of Forensic Value should be investigated.</a:t>
            </a:r>
            <a:endParaRPr lang="en-US" sz="2800" u="none" kern="0" dirty="0">
              <a:solidFill>
                <a:schemeClr val="tx1"/>
              </a:solidFill>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55298" name="Picture 2" descr="http://www.regripper.net/rr1.gif"/>
          <p:cNvPicPr>
            <a:picLocks noChangeAspect="1" noChangeArrowheads="1"/>
          </p:cNvPicPr>
          <p:nvPr/>
        </p:nvPicPr>
        <p:blipFill>
          <a:blip r:embed="rId1"/>
          <a:srcRect/>
          <a:stretch>
            <a:fillRect/>
          </a:stretch>
        </p:blipFill>
        <p:spPr bwMode="auto">
          <a:xfrm>
            <a:off x="381000" y="381000"/>
            <a:ext cx="3806825" cy="1451221"/>
          </a:xfrm>
          <a:prstGeom prst="rect">
            <a:avLst/>
          </a:prstGeom>
          <a:noFill/>
        </p:spPr>
      </p:pic>
      <p:sp>
        <p:nvSpPr>
          <p:cNvPr id="6" name="Rectangle 3"/>
          <p:cNvSpPr txBox="1">
            <a:spLocks noChangeArrowheads="1"/>
          </p:cNvSpPr>
          <p:nvPr/>
        </p:nvSpPr>
        <p:spPr bwMode="auto">
          <a:xfrm>
            <a:off x="1447800" y="2895601"/>
            <a:ext cx="6096000" cy="990600"/>
          </a:xfrm>
          <a:prstGeom prst="rect">
            <a:avLst/>
          </a:prstGeom>
          <a:noFill/>
          <a:ln w="9525">
            <a:noFill/>
            <a:miter lim="800000"/>
          </a:ln>
        </p:spPr>
        <p:txBody>
          <a:bodyPr vert="horz" wrap="square" lIns="91440" tIns="45720" rIns="91440" bIns="45720" numCol="1" anchor="t" anchorCtr="0" compatLnSpc="1"/>
          <a:lstStyle/>
          <a:p>
            <a:pPr lvl="0" algn="ctr">
              <a:spcBef>
                <a:spcPts val="0"/>
              </a:spcBef>
              <a:spcAft>
                <a:spcPts val="0"/>
              </a:spcAft>
            </a:pPr>
            <a:r>
              <a:rPr lang="en-US" sz="2800" kern="0" dirty="0">
                <a:latin typeface="Times New Roman" panose="02020603050405020304" pitchFamily="18" charset="0"/>
                <a:cs typeface="Times New Roman" panose="02020603050405020304" pitchFamily="18" charset="0"/>
              </a:rPr>
              <a:t>Best tool for registry analysis in forensics examinations</a:t>
            </a:r>
            <a:endParaRPr lang="en-US" sz="2800"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0" name="灯片编号占位符 5"/>
          <p:cNvSpPr txBox="1">
            <a:spLocks noGrp="1"/>
          </p:cNvSpPr>
          <p:nvPr/>
        </p:nvSpPr>
        <p:spPr bwMode="auto">
          <a:xfrm>
            <a:off x="82994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buFont typeface="ZapfDingbats" pitchFamily="82" charset="2"/>
              <a:buNone/>
            </a:pPr>
            <a:fld id="{659D9F3E-6393-4CF2-83F3-78497B6631CD}" type="slidenum">
              <a:rPr lang="zh-CN" altLang="en-US" sz="1400">
                <a:ea typeface="宋体" panose="02010600030101010101" pitchFamily="2" charset="-122"/>
              </a:rPr>
            </a:fld>
            <a:endParaRPr lang="en-US" altLang="zh-CN" sz="1400">
              <a:ea typeface="宋体" panose="02010600030101010101" pitchFamily="2" charset="-122"/>
            </a:endParaRPr>
          </a:p>
        </p:txBody>
      </p:sp>
      <p:sp>
        <p:nvSpPr>
          <p:cNvPr id="67592" name="Text Box 13"/>
          <p:cNvSpPr txBox="1">
            <a:spLocks noChangeArrowheads="1"/>
          </p:cNvSpPr>
          <p:nvPr/>
        </p:nvSpPr>
        <p:spPr bwMode="auto">
          <a:xfrm>
            <a:off x="381000" y="1828800"/>
            <a:ext cx="8382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tabLst>
                <a:tab pos="631825" algn="l"/>
              </a:tabLst>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tabLst>
                <a:tab pos="631825" algn="l"/>
              </a:tabLst>
              <a:defRPr sz="2400">
                <a:solidFill>
                  <a:schemeClr val="tx1"/>
                </a:solidFill>
                <a:latin typeface="Comic Sans MS" panose="030F0702030302020204" pitchFamily="66" charset="0"/>
              </a:defRPr>
            </a:lvl2pPr>
            <a:lvl3pPr marL="1143000" indent="-228600">
              <a:spcBef>
                <a:spcPct val="20000"/>
              </a:spcBef>
              <a:buChar char="•"/>
              <a:tabLst>
                <a:tab pos="631825" algn="l"/>
              </a:tabLst>
              <a:defRPr sz="2000">
                <a:solidFill>
                  <a:schemeClr val="tx1"/>
                </a:solidFill>
                <a:latin typeface="Comic Sans MS" panose="030F0702030302020204" pitchFamily="66" charset="0"/>
              </a:defRPr>
            </a:lvl3pPr>
            <a:lvl4pPr marL="1600200" indent="-228600">
              <a:spcBef>
                <a:spcPct val="20000"/>
              </a:spcBef>
              <a:buChar char="–"/>
              <a:tabLst>
                <a:tab pos="631825" algn="l"/>
              </a:tabLst>
              <a:defRPr sz="2000">
                <a:solidFill>
                  <a:schemeClr val="tx1"/>
                </a:solidFill>
                <a:latin typeface="Times New Roman" panose="02020603050405020304" pitchFamily="18" charset="0"/>
              </a:defRPr>
            </a:lvl4pPr>
            <a:lvl5pPr marL="2057400" indent="-228600">
              <a:spcBef>
                <a:spcPct val="20000"/>
              </a:spcBef>
              <a:buChar char="»"/>
              <a:tabLst>
                <a:tab pos="631825"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9pPr>
          </a:lstStyle>
          <a:p>
            <a:pPr algn="just">
              <a:buClrTx/>
              <a:buSzTx/>
              <a:buFont typeface="Wingdings" panose="05000000000000000000" pitchFamily="2" charset="2"/>
              <a:buChar char="q"/>
            </a:pPr>
            <a:r>
              <a:rPr lang="en-US" kern="0" dirty="0">
                <a:latin typeface="Times New Roman" panose="02020603050405020304" pitchFamily="18" charset="0"/>
                <a:cs typeface="Times New Roman" panose="02020603050405020304" pitchFamily="18" charset="0"/>
              </a:rPr>
              <a:t>Through some experiments, discover one Registry Key that is of forensic value in your opinion.</a:t>
            </a:r>
            <a:endParaRPr lang="en-US" kern="0" dirty="0">
              <a:latin typeface="Times New Roman" panose="02020603050405020304" pitchFamily="18" charset="0"/>
              <a:cs typeface="Times New Roman" panose="02020603050405020304" pitchFamily="18" charset="0"/>
            </a:endParaRPr>
          </a:p>
        </p:txBody>
      </p:sp>
      <p:sp>
        <p:nvSpPr>
          <p:cNvPr id="18" name="Text Box 9"/>
          <p:cNvSpPr txBox="1">
            <a:spLocks noChangeArrowheads="1"/>
          </p:cNvSpPr>
          <p:nvPr/>
        </p:nvSpPr>
        <p:spPr bwMode="auto">
          <a:xfrm>
            <a:off x="1590675" y="124701"/>
            <a:ext cx="6900863" cy="1040285"/>
          </a:xfrm>
          <a:prstGeom prst="rect">
            <a:avLst/>
          </a:prstGeom>
          <a:noFill/>
          <a:ln w="9525">
            <a:noFill/>
            <a:miter lim="800000"/>
          </a:ln>
        </p:spPr>
        <p:txBody>
          <a:bodyPr>
            <a:spAutoFit/>
          </a:bodyPr>
          <a:lstStyle/>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Non-graded hands-on exercise</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ctr">
              <a:defRPr/>
            </a:pP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Registry Keys of Forensic Value</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7595" name="Picture 2" descr="http://tbn1.google.com/images?q=tbn:EZiJqDG2US75qM:http://www.secviz.org/files/images/inetvis-nmap_decoy_gridswee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3335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304800" y="560943"/>
            <a:ext cx="8458200" cy="1244600"/>
          </a:xfrm>
          <a:prstGeom prst="rect">
            <a:avLst/>
          </a:prstGeom>
          <a:noFill/>
          <a:ln w="9525">
            <a:noFill/>
            <a:miter lim="800000"/>
          </a:ln>
        </p:spPr>
        <p:txBody>
          <a:bodyPr anchor="ctr"/>
          <a:lstStyle/>
          <a:p>
            <a:pPr algn="ct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GB"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Internet Activity</a:t>
            </a:r>
            <a:endParaRPr lang="en-GB"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宋体" panose="02010600030101010101" pitchFamily="2" charset="-122"/>
              </a:rPr>
            </a:fld>
            <a:endParaRPr lang="en-US" altLang="zh-CN" sz="1400">
              <a:ea typeface="宋体" panose="02010600030101010101" pitchFamily="2" charset="-122"/>
            </a:endParaRPr>
          </a:p>
        </p:txBody>
      </p:sp>
      <p:pic>
        <p:nvPicPr>
          <p:cNvPr id="61442" name="Picture 2"/>
          <p:cNvPicPr>
            <a:picLocks noChangeAspect="1" noChangeArrowheads="1"/>
          </p:cNvPicPr>
          <p:nvPr/>
        </p:nvPicPr>
        <p:blipFill>
          <a:blip r:embed="rId1"/>
          <a:srcRect/>
          <a:stretch>
            <a:fillRect/>
          </a:stretch>
        </p:blipFill>
        <p:spPr bwMode="auto">
          <a:xfrm>
            <a:off x="914400" y="2298700"/>
            <a:ext cx="2896378" cy="1905000"/>
          </a:xfrm>
          <a:prstGeom prst="rect">
            <a:avLst/>
          </a:prstGeom>
          <a:noFill/>
          <a:ln w="9525">
            <a:noFill/>
            <a:miter lim="800000"/>
            <a:headEnd/>
            <a:tailEnd/>
          </a:ln>
          <a:effectLst/>
        </p:spPr>
      </p:pic>
      <p:pic>
        <p:nvPicPr>
          <p:cNvPr id="2" name="Picture 1"/>
          <p:cNvPicPr>
            <a:picLocks noChangeAspect="1"/>
          </p:cNvPicPr>
          <p:nvPr/>
        </p:nvPicPr>
        <p:blipFill>
          <a:blip r:embed="rId2"/>
          <a:stretch>
            <a:fillRect/>
          </a:stretch>
        </p:blipFill>
        <p:spPr>
          <a:xfrm>
            <a:off x="4527585" y="2323721"/>
            <a:ext cx="3702015" cy="2040569"/>
          </a:xfrm>
          <a:prstGeom prst="rect">
            <a:avLst/>
          </a:prstGeom>
        </p:spPr>
      </p:pic>
      <p:pic>
        <p:nvPicPr>
          <p:cNvPr id="1026" name="Picture 2" descr="Image result for microsoft tea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586309"/>
            <a:ext cx="3798019"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fld>
            <a:endParaRPr lang="en-US"/>
          </a:p>
        </p:txBody>
      </p:sp>
      <p:sp>
        <p:nvSpPr>
          <p:cNvPr id="6" name="Title 1"/>
          <p:cNvSpPr txBox="1"/>
          <p:nvPr/>
        </p:nvSpPr>
        <p:spPr bwMode="auto">
          <a:xfrm>
            <a:off x="114300" y="95252"/>
            <a:ext cx="8534400" cy="838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a:t>
            </a:r>
            <a:r>
              <a:rPr lang="en-US" dirty="0"/>
              <a:t> </a:t>
            </a:r>
            <a:endParaRPr lang="en-CA" b="1" dirty="0">
              <a:effectLst>
                <a:outerShdw blurRad="38100" dist="38100" dir="2700000" algn="tl">
                  <a:srgbClr val="000000">
                    <a:alpha val="43137"/>
                  </a:srgbClr>
                </a:outerShdw>
              </a:effectLst>
            </a:endParaRPr>
          </a:p>
        </p:txBody>
      </p:sp>
      <p:grpSp>
        <p:nvGrpSpPr>
          <p:cNvPr id="2" name="Group 1"/>
          <p:cNvGrpSpPr/>
          <p:nvPr/>
        </p:nvGrpSpPr>
        <p:grpSpPr>
          <a:xfrm>
            <a:off x="243216" y="1871687"/>
            <a:ext cx="2195183" cy="2541438"/>
            <a:chOff x="4165600" y="1608761"/>
            <a:chExt cx="3606800" cy="3706189"/>
          </a:xfrm>
        </p:grpSpPr>
        <p:pic>
          <p:nvPicPr>
            <p:cNvPr id="2052" name="Picture 4" descr="http://i2.pcimg.org/blog/wp-content/uploads/2012/06/do-we-know-how-depressed-people-use-internet.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29400" y="1608761"/>
              <a:ext cx="1143000" cy="15154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atic.guim.co.uk/sys-images/Guardian/Pix/commercial/2011/6/9/1307634784922/People-using-smartphones--0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600" y="3505200"/>
              <a:ext cx="3016250" cy="180975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2"/>
          <p:cNvSpPr txBox="1">
            <a:spLocks noChangeArrowheads="1"/>
          </p:cNvSpPr>
          <p:nvPr/>
        </p:nvSpPr>
        <p:spPr bwMode="auto">
          <a:xfrm>
            <a:off x="2590800" y="1871686"/>
            <a:ext cx="6324600" cy="2541439"/>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ts val="0"/>
              </a:spcBef>
              <a:buFontTx/>
              <a:buChar char="-"/>
            </a:pPr>
            <a:r>
              <a:rPr lang="en-US" dirty="0">
                <a:latin typeface="Times New Roman" panose="02020603050405020304" pitchFamily="18" charset="0"/>
                <a:cs typeface="Times New Roman" panose="02020603050405020304" pitchFamily="18" charset="0"/>
              </a:rPr>
              <a:t>Make travel arrangements online</a:t>
            </a:r>
            <a:endParaRPr lang="en-US" dirty="0">
              <a:latin typeface="Times New Roman" panose="02020603050405020304" pitchFamily="18" charset="0"/>
              <a:cs typeface="Times New Roman" panose="02020603050405020304" pitchFamily="18" charset="0"/>
            </a:endParaRPr>
          </a:p>
          <a:p>
            <a:pPr>
              <a:spcBef>
                <a:spcPts val="0"/>
              </a:spcBef>
              <a:buFontTx/>
              <a:buChar char="-"/>
            </a:pPr>
            <a:r>
              <a:rPr lang="en-CA" dirty="0">
                <a:latin typeface="Times New Roman" panose="02020603050405020304" pitchFamily="18" charset="0"/>
                <a:cs typeface="Times New Roman" panose="02020603050405020304" pitchFamily="18" charset="0"/>
              </a:rPr>
              <a:t>keep in touch with friends using social media</a:t>
            </a:r>
            <a:endParaRPr lang="en-US" dirty="0">
              <a:latin typeface="Times New Roman" panose="02020603050405020304" pitchFamily="18" charset="0"/>
              <a:cs typeface="Times New Roman" panose="02020603050405020304" pitchFamily="18" charset="0"/>
            </a:endParaRPr>
          </a:p>
          <a:p>
            <a:pPr>
              <a:spcBef>
                <a:spcPts val="0"/>
              </a:spcBef>
              <a:buFontTx/>
              <a:buChar char="-"/>
            </a:pPr>
            <a:r>
              <a:rPr lang="en-US" b="1" dirty="0">
                <a:solidFill>
                  <a:srgbClr val="C00000"/>
                </a:solidFill>
                <a:latin typeface="Times New Roman" panose="02020603050405020304" pitchFamily="18" charset="0"/>
                <a:cs typeface="Times New Roman" panose="02020603050405020304" pitchFamily="18" charset="0"/>
              </a:rPr>
              <a:t>Your </a:t>
            </a:r>
            <a:r>
              <a:rPr lang="en-CA" b="1" dirty="0">
                <a:solidFill>
                  <a:srgbClr val="C00000"/>
                </a:solidFill>
                <a:latin typeface="Times New Roman" panose="02020603050405020304" pitchFamily="18" charset="0"/>
                <a:cs typeface="Times New Roman" panose="02020603050405020304" pitchFamily="18" charset="0"/>
              </a:rPr>
              <a:t>OS (applications) records your Internet activity</a:t>
            </a:r>
            <a:r>
              <a:rPr 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fld>
            <a:endParaRPr lang="en-US"/>
          </a:p>
        </p:txBody>
      </p:sp>
      <p:sp>
        <p:nvSpPr>
          <p:cNvPr id="4" name="Rectangle 6"/>
          <p:cNvSpPr>
            <a:spLocks noChangeArrowheads="1"/>
          </p:cNvSpPr>
          <p:nvPr/>
        </p:nvSpPr>
        <p:spPr bwMode="auto">
          <a:xfrm>
            <a:off x="762000" y="647700"/>
            <a:ext cx="6769720" cy="533400"/>
          </a:xfrm>
          <a:prstGeom prst="rect">
            <a:avLst/>
          </a:prstGeom>
          <a:noFill/>
          <a:ln w="9525">
            <a:noFill/>
            <a:miter lim="800000"/>
          </a:ln>
        </p:spPr>
        <p:txBody>
          <a:bodyPr anchor="ctr"/>
          <a:lstStyle/>
          <a:p>
            <a:pPr algn="ctr">
              <a:defRPr/>
            </a:pPr>
            <a:r>
              <a:rPr lang="en-US"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Operating System Forensics</a:t>
            </a:r>
            <a:endParaRPr lang="en-US"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Rectangle 2"/>
          <p:cNvSpPr txBox="1">
            <a:spLocks noChangeArrowheads="1"/>
          </p:cNvSpPr>
          <p:nvPr/>
        </p:nvSpPr>
        <p:spPr>
          <a:xfrm>
            <a:off x="469280" y="1828800"/>
            <a:ext cx="8090520" cy="242543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eaLnBrk="1">
              <a:lnSpc>
                <a:spcPct val="95000"/>
              </a:lnSpc>
              <a:buNone/>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US" kern="0" dirty="0">
                <a:latin typeface="Times New Roman" panose="02020603050405020304" pitchFamily="18" charset="0"/>
                <a:cs typeface="Times New Roman" panose="02020603050405020304" pitchFamily="18" charset="0"/>
              </a:rPr>
              <a:t>Operating System (OS) Forensics is the process of retrieving useful information from the Operating System (OS) of the computer or mobile device in question. The aim of collecting this information is to acquire empirical evidence against the perpetrator.</a:t>
            </a:r>
            <a:endParaRPr lang="en-US" kern="0" dirty="0">
              <a:latin typeface="Times New Roman" panose="02020603050405020304" pitchFamily="18" charset="0"/>
              <a:cs typeface="Times New Roman" panose="02020603050405020304" pitchFamily="18" charset="0"/>
            </a:endParaRPr>
          </a:p>
        </p:txBody>
      </p:sp>
      <p:sp>
        <p:nvSpPr>
          <p:cNvPr id="6" name="Text Box 5"/>
          <p:cNvSpPr txBox="1">
            <a:spLocks noChangeArrowheads="1"/>
          </p:cNvSpPr>
          <p:nvPr/>
        </p:nvSpPr>
        <p:spPr bwMode="auto">
          <a:xfrm>
            <a:off x="76200" y="5613737"/>
            <a:ext cx="8991600" cy="1015663"/>
          </a:xfrm>
          <a:prstGeom prst="rect">
            <a:avLst/>
          </a:prstGeom>
          <a:noFill/>
          <a:ln w="9525">
            <a:noFill/>
            <a:miter lim="800000"/>
          </a:ln>
        </p:spPr>
        <p:txBody>
          <a:bodyPr wrap="square">
            <a:spAutoFit/>
          </a:bodyPr>
          <a:lstStyle/>
          <a:p>
            <a:pPr algn="just">
              <a:spcBef>
                <a:spcPct val="0"/>
              </a:spcBef>
              <a:buClrTx/>
              <a:buSzTx/>
              <a:buFontTx/>
              <a:buNone/>
            </a:pPr>
            <a:r>
              <a:rPr lang="en-CA" sz="2000" dirty="0">
                <a:latin typeface="Times New Roman" panose="02020603050405020304" pitchFamily="18" charset="0"/>
                <a:cs typeface="Times New Roman" panose="02020603050405020304" pitchFamily="18" charset="0"/>
              </a:rPr>
              <a:t>[1] </a:t>
            </a:r>
            <a:r>
              <a:rPr lang="da-DK" sz="2000" dirty="0">
                <a:latin typeface="Times New Roman" panose="02020603050405020304" pitchFamily="18" charset="0"/>
                <a:cs typeface="Times New Roman" panose="02020603050405020304" pitchFamily="18" charset="0"/>
              </a:rPr>
              <a:t>Computer Forensics: Operating System Forensics.</a:t>
            </a:r>
            <a:endParaRPr lang="da-DK"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da-DK" sz="2000" dirty="0">
                <a:latin typeface="Times New Roman" panose="02020603050405020304" pitchFamily="18" charset="0"/>
                <a:cs typeface="Times New Roman" panose="02020603050405020304" pitchFamily="18" charset="0"/>
              </a:rPr>
              <a:t>https://resources.infosecinstitute.com/category/computerforensics/introduction/areas-of-study/digital-forensics/operating-system-forensics/#gref</a:t>
            </a:r>
            <a:endParaRPr lang="da-DK" sz="2000" dirty="0">
              <a:latin typeface="Times New Roman" panose="02020603050405020304" pitchFamily="18" charset="0"/>
              <a:cs typeface="Times New Roman" panose="02020603050405020304" pitchFamily="18" charset="0"/>
            </a:endParaRPr>
          </a:p>
        </p:txBody>
      </p:sp>
      <p:pic>
        <p:nvPicPr>
          <p:cNvPr id="6146" name="Picture 2" descr="The 100 - 73. Writing – One Hundred Toys"/>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51124" y="114300"/>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p:nvPr/>
        </p:nvSpPr>
        <p:spPr bwMode="auto">
          <a:xfrm>
            <a:off x="7320416" y="827653"/>
            <a:ext cx="1630907" cy="467747"/>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2000" kern="0" dirty="0">
                <a:solidFill>
                  <a:srgbClr val="C00000"/>
                </a:solidFill>
                <a:latin typeface="Times New Roman" panose="02020603050405020304" pitchFamily="18" charset="0"/>
                <a:cs typeface="Times New Roman" panose="02020603050405020304" pitchFamily="18" charset="0"/>
              </a:rPr>
              <a:t>A broad topic</a:t>
            </a:r>
            <a:endParaRPr lang="en-US" sz="2000" kern="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fld>
            <a:endParaRPr lang="en-US"/>
          </a:p>
        </p:txBody>
      </p:sp>
      <p:pic>
        <p:nvPicPr>
          <p:cNvPr id="2050" name="Picture 2" descr="http://relationshipplaybook.com/wp-content/uploads/2011/05/missing.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71800" y="2438400"/>
            <a:ext cx="27432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deviantart.com/download/75529904/Case_Study___Stuck_in_Anime_by_ArtistsHospital.jpg"/>
          <p:cNvPicPr>
            <a:picLocks noChangeAspect="1" noChangeArrowheads="1"/>
          </p:cNvPicPr>
          <p:nvPr/>
        </p:nvPicPr>
        <p:blipFill>
          <a:blip r:embed="rId2" cstate="print"/>
          <a:srcRect/>
          <a:stretch>
            <a:fillRect/>
          </a:stretch>
        </p:blipFill>
        <p:spPr bwMode="auto">
          <a:xfrm>
            <a:off x="6705600" y="95252"/>
            <a:ext cx="2227522" cy="1584325"/>
          </a:xfrm>
          <a:prstGeom prst="rect">
            <a:avLst/>
          </a:prstGeom>
          <a:noFill/>
        </p:spPr>
      </p:pic>
      <p:sp>
        <p:nvSpPr>
          <p:cNvPr id="7" name="Title 1"/>
          <p:cNvSpPr txBox="1"/>
          <p:nvPr/>
        </p:nvSpPr>
        <p:spPr bwMode="auto">
          <a:xfrm>
            <a:off x="114300" y="95252"/>
            <a:ext cx="8534400" cy="838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(cont’d)</a:t>
            </a:r>
            <a:r>
              <a:rPr lang="en-US" dirty="0"/>
              <a:t> </a:t>
            </a:r>
            <a:endParaRPr lang="en-CA" b="1" dirty="0">
              <a:effectLst>
                <a:outerShdw blurRad="38100" dist="38100" dir="2700000" algn="tl">
                  <a:srgbClr val="000000">
                    <a:alpha val="43137"/>
                  </a:srgb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fld>
            <a:endParaRPr lang="en-US"/>
          </a:p>
        </p:txBody>
      </p:sp>
      <p:sp>
        <p:nvSpPr>
          <p:cNvPr id="6" name="Title 1"/>
          <p:cNvSpPr txBox="1"/>
          <p:nvPr/>
        </p:nvSpPr>
        <p:spPr bwMode="auto">
          <a:xfrm>
            <a:off x="114300" y="95252"/>
            <a:ext cx="8534400" cy="838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(cont’d)</a:t>
            </a:r>
            <a:r>
              <a:rPr lang="en-US" dirty="0"/>
              <a:t> </a:t>
            </a:r>
            <a:endParaRPr lang="en-CA" b="1" dirty="0">
              <a:effectLst>
                <a:outerShdw blurRad="38100" dist="38100" dir="2700000" algn="tl">
                  <a:srgbClr val="000000">
                    <a:alpha val="43137"/>
                  </a:srgbClr>
                </a:outerShdw>
              </a:effectLst>
            </a:endParaRPr>
          </a:p>
        </p:txBody>
      </p:sp>
      <p:grpSp>
        <p:nvGrpSpPr>
          <p:cNvPr id="4" name="Group 3"/>
          <p:cNvGrpSpPr/>
          <p:nvPr/>
        </p:nvGrpSpPr>
        <p:grpSpPr>
          <a:xfrm>
            <a:off x="1524000" y="2463124"/>
            <a:ext cx="5943600" cy="2642276"/>
            <a:chOff x="1295400" y="1905000"/>
            <a:chExt cx="5943600" cy="2642276"/>
          </a:xfrm>
        </p:grpSpPr>
        <p:pic>
          <p:nvPicPr>
            <p:cNvPr id="3074" name="Picture 2" descr="http://someoneismissing.com/flyers/jennifer-kesse-updates.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95400" y="1905000"/>
              <a:ext cx="2019300" cy="26422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kxxv.images.worldnow.com/images/20705167_B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083137"/>
              <a:ext cx="3048000" cy="228600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itle 1"/>
          <p:cNvSpPr txBox="1"/>
          <p:nvPr/>
        </p:nvSpPr>
        <p:spPr bwMode="auto">
          <a:xfrm>
            <a:off x="266700" y="1447800"/>
            <a:ext cx="3467100" cy="7620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None/>
              <a:defRPr/>
            </a:pPr>
            <a:r>
              <a:rPr lang="en-US" sz="4000" b="1" dirty="0">
                <a:solidFill>
                  <a:srgbClr val="C00000"/>
                </a:solidFill>
                <a:effectLst>
                  <a:outerShdw blurRad="38100" dist="38100" dir="2700000" algn="tl">
                    <a:srgbClr val="000000">
                      <a:alpha val="43137"/>
                    </a:srgbClr>
                  </a:outerShdw>
                </a:effectLst>
                <a:latin typeface="Brush Script MT" pitchFamily="66" charset="0"/>
              </a:rPr>
              <a:t>Traditional Ways</a:t>
            </a:r>
            <a:r>
              <a:rPr lang="en-US" dirty="0">
                <a:solidFill>
                  <a:srgbClr val="C00000"/>
                </a:solidFill>
              </a:rPr>
              <a:t> </a:t>
            </a:r>
            <a:endParaRPr lang="en-CA" b="1" dirty="0">
              <a:solidFill>
                <a:srgbClr val="C00000"/>
              </a:solidFill>
              <a:effectLst>
                <a:outerShdw blurRad="38100" dist="38100" dir="2700000" algn="tl">
                  <a:srgbClr val="000000">
                    <a:alpha val="43137"/>
                  </a:srgbClr>
                </a:outerShdw>
              </a:effectLst>
            </a:endParaRPr>
          </a:p>
        </p:txBody>
      </p:sp>
      <p:pic>
        <p:nvPicPr>
          <p:cNvPr id="12"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6705600" y="95252"/>
            <a:ext cx="2227522" cy="158432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fld>
            <a:endParaRPr lang="en-US"/>
          </a:p>
        </p:txBody>
      </p:sp>
      <p:sp>
        <p:nvSpPr>
          <p:cNvPr id="6" name="Title 1"/>
          <p:cNvSpPr txBox="1"/>
          <p:nvPr/>
        </p:nvSpPr>
        <p:spPr bwMode="auto">
          <a:xfrm>
            <a:off x="114300" y="95252"/>
            <a:ext cx="8534400" cy="838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(cont’d)</a:t>
            </a:r>
            <a:r>
              <a:rPr lang="en-US" dirty="0"/>
              <a:t> </a:t>
            </a:r>
            <a:endParaRPr lang="en-CA" b="1" dirty="0">
              <a:effectLst>
                <a:outerShdw blurRad="38100" dist="38100" dir="2700000" algn="tl">
                  <a:srgbClr val="000000">
                    <a:alpha val="43137"/>
                  </a:srgbClr>
                </a:outerShdw>
              </a:effectLst>
            </a:endParaRPr>
          </a:p>
        </p:txBody>
      </p:sp>
      <p:sp>
        <p:nvSpPr>
          <p:cNvPr id="11" name="Title 1"/>
          <p:cNvSpPr txBox="1"/>
          <p:nvPr/>
        </p:nvSpPr>
        <p:spPr bwMode="auto">
          <a:xfrm>
            <a:off x="285750" y="933454"/>
            <a:ext cx="3467100" cy="7620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None/>
              <a:defRPr/>
            </a:pPr>
            <a:r>
              <a:rPr lang="en-US" sz="4000" b="1" dirty="0">
                <a:solidFill>
                  <a:srgbClr val="C00000"/>
                </a:solidFill>
                <a:effectLst>
                  <a:outerShdw blurRad="38100" dist="38100" dir="2700000" algn="tl">
                    <a:srgbClr val="000000">
                      <a:alpha val="43137"/>
                    </a:srgbClr>
                  </a:outerShdw>
                </a:effectLst>
                <a:latin typeface="Brush Script MT" pitchFamily="66" charset="0"/>
              </a:rPr>
              <a:t>New Ways</a:t>
            </a:r>
            <a:r>
              <a:rPr lang="en-US" dirty="0">
                <a:solidFill>
                  <a:srgbClr val="C00000"/>
                </a:solidFill>
              </a:rPr>
              <a:t> </a:t>
            </a:r>
            <a:endParaRPr lang="en-CA" b="1" dirty="0">
              <a:solidFill>
                <a:srgbClr val="C00000"/>
              </a:solidFill>
              <a:effectLst>
                <a:outerShdw blurRad="38100" dist="38100" dir="2700000" algn="tl">
                  <a:srgbClr val="000000">
                    <a:alpha val="43137"/>
                  </a:srgbClr>
                </a:outerShdw>
              </a:effectLst>
            </a:endParaRPr>
          </a:p>
        </p:txBody>
      </p:sp>
      <p:sp>
        <p:nvSpPr>
          <p:cNvPr id="8" name="Rectangle 6"/>
          <p:cNvSpPr>
            <a:spLocks noChangeArrowheads="1"/>
          </p:cNvSpPr>
          <p:nvPr/>
        </p:nvSpPr>
        <p:spPr bwMode="auto">
          <a:xfrm>
            <a:off x="304800" y="1695454"/>
            <a:ext cx="8458200" cy="4171946"/>
          </a:xfrm>
          <a:prstGeom prst="rect">
            <a:avLst/>
          </a:prstGeom>
          <a:noFill/>
          <a:ln w="9525">
            <a:noFill/>
            <a:miter lim="800000"/>
          </a:ln>
        </p:spPr>
        <p:txBody>
          <a:bodyPr anchor="ctr"/>
          <a:lstStyle/>
          <a:p>
            <a:pPr algn="just"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CA"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Nova Scotia Missing Persons Act</a:t>
            </a:r>
            <a:r>
              <a:rPr lang="en-CA"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CA" sz="3600" dirty="0">
                <a:latin typeface="Times New Roman" panose="02020603050405020304" pitchFamily="18" charset="0"/>
                <a:cs typeface="Times New Roman" panose="02020603050405020304" pitchFamily="18" charset="0"/>
              </a:rPr>
              <a:t>provides police access to a wide variety of personal records that may assist in locating a missing person. </a:t>
            </a:r>
            <a:endParaRPr lang="en-CA" sz="3600" dirty="0">
              <a:latin typeface="Times New Roman" panose="02020603050405020304" pitchFamily="18" charset="0"/>
              <a:cs typeface="Times New Roman" panose="02020603050405020304" pitchFamily="18" charset="0"/>
            </a:endParaRPr>
          </a:p>
          <a:p>
            <a:pPr algn="just"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CA" sz="3600" dirty="0">
                <a:latin typeface="Times New Roman" panose="02020603050405020304" pitchFamily="18" charset="0"/>
                <a:cs typeface="Times New Roman" panose="02020603050405020304" pitchFamily="18" charset="0"/>
              </a:rPr>
              <a:t>These include </a:t>
            </a:r>
            <a:r>
              <a:rPr lang="en-CA" sz="3600" b="1" dirty="0">
                <a:solidFill>
                  <a:srgbClr val="C00000"/>
                </a:solidFill>
                <a:latin typeface="Times New Roman" panose="02020603050405020304" pitchFamily="18" charset="0"/>
                <a:cs typeface="Times New Roman" panose="02020603050405020304" pitchFamily="18" charset="0"/>
              </a:rPr>
              <a:t>cellphone records</a:t>
            </a:r>
            <a:r>
              <a:rPr lang="en-CA" sz="3600" dirty="0">
                <a:latin typeface="Times New Roman" panose="02020603050405020304" pitchFamily="18" charset="0"/>
                <a:cs typeface="Times New Roman" panose="02020603050405020304" pitchFamily="18" charset="0"/>
              </a:rPr>
              <a:t>, </a:t>
            </a:r>
            <a:r>
              <a:rPr lang="en-CA" sz="3600" b="1" dirty="0">
                <a:solidFill>
                  <a:srgbClr val="C00000"/>
                </a:solidFill>
                <a:latin typeface="Times New Roman" panose="02020603050405020304" pitchFamily="18" charset="0"/>
                <a:cs typeface="Times New Roman" panose="02020603050405020304" pitchFamily="18" charset="0"/>
              </a:rPr>
              <a:t>text messages</a:t>
            </a:r>
            <a:r>
              <a:rPr lang="en-CA" sz="3600" dirty="0">
                <a:latin typeface="Times New Roman" panose="02020603050405020304" pitchFamily="18" charset="0"/>
                <a:cs typeface="Times New Roman" panose="02020603050405020304" pitchFamily="18" charset="0"/>
              </a:rPr>
              <a:t>, </a:t>
            </a:r>
            <a:r>
              <a:rPr lang="en-CA" sz="3600" b="1" dirty="0">
                <a:solidFill>
                  <a:srgbClr val="C00000"/>
                </a:solidFill>
                <a:latin typeface="Times New Roman" panose="02020603050405020304" pitchFamily="18" charset="0"/>
                <a:cs typeface="Times New Roman" panose="02020603050405020304" pitchFamily="18" charset="0"/>
              </a:rPr>
              <a:t>internet-browsing history</a:t>
            </a:r>
            <a:r>
              <a:rPr lang="en-CA" sz="3600" dirty="0">
                <a:latin typeface="Times New Roman" panose="02020603050405020304" pitchFamily="18" charset="0"/>
                <a:cs typeface="Times New Roman" panose="02020603050405020304" pitchFamily="18" charset="0"/>
              </a:rPr>
              <a:t>, </a:t>
            </a:r>
            <a:r>
              <a:rPr lang="en-CA" sz="3600" b="1" dirty="0">
                <a:solidFill>
                  <a:srgbClr val="C00000"/>
                </a:solidFill>
                <a:latin typeface="Times New Roman" panose="02020603050405020304" pitchFamily="18" charset="0"/>
                <a:cs typeface="Times New Roman" panose="02020603050405020304" pitchFamily="18" charset="0"/>
              </a:rPr>
              <a:t>GPS information</a:t>
            </a:r>
            <a:r>
              <a:rPr lang="en-CA" sz="3600" dirty="0">
                <a:latin typeface="Times New Roman" panose="02020603050405020304" pitchFamily="18" charset="0"/>
                <a:cs typeface="Times New Roman" panose="02020603050405020304" pitchFamily="18" charset="0"/>
              </a:rPr>
              <a:t>, and so on.</a:t>
            </a:r>
            <a:endParaRPr lang="en-GB" sz="3600" dirty="0">
              <a:latin typeface="Times New Roman" panose="02020603050405020304" pitchFamily="18" charset="0"/>
              <a:cs typeface="Times New Roman" panose="02020603050405020304" pitchFamily="18" charset="0"/>
            </a:endParaRPr>
          </a:p>
        </p:txBody>
      </p:sp>
      <p:pic>
        <p:nvPicPr>
          <p:cNvPr id="9"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6705600" y="95252"/>
            <a:ext cx="2227522" cy="1584325"/>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715000" y="6400800"/>
            <a:ext cx="2895600" cy="457200"/>
          </a:xfrm>
        </p:spPr>
        <p:txBody>
          <a:bodyPr/>
          <a:lstStyle/>
          <a:p>
            <a:pPr>
              <a:defRPr/>
            </a:pPr>
            <a:fld id="{A65B7440-49B7-4793-9933-A2BE6EEFB164}" type="slidenum">
              <a:rPr lang="en-US"/>
            </a:fld>
            <a:endParaRPr lang="en-US" dirty="0"/>
          </a:p>
        </p:txBody>
      </p:sp>
      <p:sp>
        <p:nvSpPr>
          <p:cNvPr id="56324" name="Rectangle 2"/>
          <p:cNvSpPr>
            <a:spLocks noGrp="1" noChangeArrowheads="1"/>
          </p:cNvSpPr>
          <p:nvPr>
            <p:ph type="title"/>
          </p:nvPr>
        </p:nvSpPr>
        <p:spPr>
          <a:xfrm>
            <a:off x="609600" y="304800"/>
            <a:ext cx="7772400" cy="685800"/>
          </a:xfrm>
        </p:spPr>
        <p:txBody>
          <a:bodyPr/>
          <a:lstStyle/>
          <a:p>
            <a:pPr algn="ctr"/>
            <a:r>
              <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t>
            </a:r>
            <a:r>
              <a:rPr lang="en-US" sz="3600" b="1" u="none" dirty="0">
                <a:latin typeface="Times New Roman" panose="02020603050405020304" pitchFamily="18" charset="0"/>
                <a:cs typeface="Times New Roman" panose="02020603050405020304" pitchFamily="18" charset="0"/>
              </a:rPr>
              <a:t>eb Browsing </a:t>
            </a:r>
            <a:r>
              <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Forensics</a:t>
            </a:r>
            <a:endPar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6325" name="Rectangle 3"/>
          <p:cNvSpPr>
            <a:spLocks noGrp="1" noChangeArrowheads="1"/>
          </p:cNvSpPr>
          <p:nvPr>
            <p:ph type="body" idx="1"/>
          </p:nvPr>
        </p:nvSpPr>
        <p:spPr>
          <a:xfrm>
            <a:off x="514350" y="990600"/>
            <a:ext cx="8096250" cy="4495800"/>
          </a:xfrm>
        </p:spPr>
        <p:txBody>
          <a:bodyPr/>
          <a:lstStyle/>
          <a:p>
            <a:pPr marL="0" indent="0" algn="just">
              <a:spcBef>
                <a:spcPts val="0"/>
              </a:spcBef>
            </a:pPr>
            <a:r>
              <a:rPr lang="en-US" b="1" dirty="0">
                <a:latin typeface="Times New Roman" panose="02020603050405020304" pitchFamily="18" charset="0"/>
                <a:cs typeface="Times New Roman" panose="02020603050405020304" pitchFamily="18" charset="0"/>
              </a:rPr>
              <a:t>During most investigations, an individual's web browsing activity often provides investigative leads. </a:t>
            </a:r>
            <a:endParaRPr lang="en-US" b="1" dirty="0">
              <a:latin typeface="Times New Roman" panose="02020603050405020304" pitchFamily="18" charset="0"/>
              <a:cs typeface="Times New Roman" panose="02020603050405020304" pitchFamily="18" charset="0"/>
            </a:endParaRPr>
          </a:p>
          <a:p>
            <a:pPr lvl="1" indent="-342900"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Currently, there are many web browsers we may encounter during computer related investigations, for example,</a:t>
            </a:r>
            <a:endParaRPr lang="en-US" dirty="0">
              <a:latin typeface="Times New Roman" panose="02020603050405020304" pitchFamily="18" charset="0"/>
              <a:cs typeface="Times New Roman" panose="02020603050405020304" pitchFamily="18" charset="0"/>
            </a:endParaRPr>
          </a:p>
          <a:p>
            <a:pPr lvl="1" indent="0" algn="just">
              <a:spcBef>
                <a:spcPts val="0"/>
              </a:spcBef>
            </a:pPr>
            <a:r>
              <a:rPr lang="en-US" dirty="0">
                <a:latin typeface="Times New Roman" panose="02020603050405020304" pitchFamily="18" charset="0"/>
                <a:cs typeface="Times New Roman" panose="02020603050405020304" pitchFamily="18" charset="0"/>
              </a:rPr>
              <a:t> Microsoft's Internet Explorer (IE), Google Chrome, and the Firefox/Mozilla/Netscape family. </a:t>
            </a:r>
            <a:endParaRPr lang="en-US" dirty="0">
              <a:latin typeface="Times New Roman" panose="02020603050405020304" pitchFamily="18" charset="0"/>
              <a:cs typeface="Times New Roman" panose="02020603050405020304" pitchFamily="18" charset="0"/>
            </a:endParaRPr>
          </a:p>
          <a:p>
            <a:pPr marL="0" indent="0" algn="just">
              <a:spcBef>
                <a:spcPts val="0"/>
              </a:spcBef>
            </a:pPr>
            <a:r>
              <a:rPr lang="en-US" dirty="0">
                <a:latin typeface="Times New Roman" panose="02020603050405020304" pitchFamily="18" charset="0"/>
                <a:cs typeface="Times New Roman" panose="02020603050405020304" pitchFamily="18" charset="0"/>
              </a:rPr>
              <a:t>Ea</a:t>
            </a:r>
            <a:r>
              <a:rPr lang="en-US" b="1" dirty="0">
                <a:latin typeface="Times New Roman" panose="02020603050405020304" pitchFamily="18" charset="0"/>
                <a:cs typeface="Times New Roman" panose="02020603050405020304" pitchFamily="18" charset="0"/>
              </a:rPr>
              <a:t>ch of these browsers saves the web browsing activity (also known as </a:t>
            </a:r>
            <a:r>
              <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 browsing history</a:t>
            </a:r>
            <a:r>
              <a:rPr lang="en-US" b="1" dirty="0">
                <a:latin typeface="Times New Roman" panose="02020603050405020304" pitchFamily="18" charset="0"/>
                <a:cs typeface="Times New Roman" panose="02020603050405020304" pitchFamily="18" charset="0"/>
              </a:rPr>
              <a:t>) in their own unique formats. </a:t>
            </a:r>
            <a:endParaRPr lang="en-US" b="1" dirty="0">
              <a:latin typeface="Times New Roman" panose="02020603050405020304" pitchFamily="18" charset="0"/>
              <a:cs typeface="Times New Roman" panose="02020603050405020304" pitchFamily="18" charset="0"/>
            </a:endParaRPr>
          </a:p>
        </p:txBody>
      </p:sp>
      <p:sp>
        <p:nvSpPr>
          <p:cNvPr id="6" name="Text Box 5"/>
          <p:cNvSpPr txBox="1">
            <a:spLocks noChangeArrowheads="1"/>
          </p:cNvSpPr>
          <p:nvPr/>
        </p:nvSpPr>
        <p:spPr bwMode="auto">
          <a:xfrm>
            <a:off x="76200" y="6073914"/>
            <a:ext cx="8991600" cy="707886"/>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Web Browser Forensics, Part 1.</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 http://www.securityfocus.com/infocus/1827</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宋体" panose="02010600030101010101" pitchFamily="2" charset="-122"/>
              </a:rPr>
            </a:fld>
            <a:endParaRPr lang="en-US" altLang="zh-CN" sz="1400">
              <a:ea typeface="宋体" panose="02010600030101010101" pitchFamily="2" charset="-122"/>
            </a:endParaRPr>
          </a:p>
        </p:txBody>
      </p:sp>
      <p:grpSp>
        <p:nvGrpSpPr>
          <p:cNvPr id="2" name="Group 1"/>
          <p:cNvGrpSpPr/>
          <p:nvPr/>
        </p:nvGrpSpPr>
        <p:grpSpPr>
          <a:xfrm>
            <a:off x="-1" y="19050"/>
            <a:ext cx="3886201" cy="2038349"/>
            <a:chOff x="-1" y="19050"/>
            <a:chExt cx="4556126" cy="2266950"/>
          </a:xfrm>
        </p:grpSpPr>
        <p:pic>
          <p:nvPicPr>
            <p:cNvPr id="4099"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 y="19050"/>
              <a:ext cx="4556126"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descr="http://blog.bigmouthmedia.com/files/2012/03/Browser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927188"/>
              <a:ext cx="1600200" cy="11302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p:cNvSpPr>
              <a:spLocks noChangeArrowheads="1"/>
            </p:cNvSpPr>
            <p:nvPr/>
          </p:nvSpPr>
          <p:spPr bwMode="auto">
            <a:xfrm>
              <a:off x="2146300" y="1114425"/>
              <a:ext cx="2133600" cy="622299"/>
            </a:xfrm>
            <a:prstGeom prst="rect">
              <a:avLst/>
            </a:prstGeom>
            <a:noFill/>
            <a:ln w="9525">
              <a:noFill/>
              <a:miter lim="800000"/>
            </a:ln>
          </p:spPr>
          <p:txBody>
            <a:bodyPr anchor="ctr"/>
            <a:lstStyle/>
            <a:p>
              <a:pPr algn="ct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GB" sz="2800" b="1" dirty="0">
                  <a:solidFill>
                    <a:srgbClr val="C00000"/>
                  </a:solidFill>
                  <a:latin typeface="Times New Roman" panose="02020603050405020304" pitchFamily="18" charset="0"/>
                  <a:cs typeface="Times New Roman" panose="02020603050405020304" pitchFamily="18" charset="0"/>
                </a:rPr>
                <a:t>Browser</a:t>
              </a:r>
              <a:endParaRPr lang="en-GB" sz="2800" b="1" dirty="0">
                <a:solidFill>
                  <a:srgbClr val="C00000"/>
                </a:solidFill>
                <a:latin typeface="Times New Roman" panose="02020603050405020304" pitchFamily="18" charset="0"/>
                <a:cs typeface="Times New Roman" panose="02020603050405020304" pitchFamily="18" charset="0"/>
              </a:endParaRPr>
            </a:p>
          </p:txBody>
        </p:sp>
      </p:grpSp>
      <p:pic>
        <p:nvPicPr>
          <p:cNvPr id="3074" name="Picture 2" descr="How different is Microsoft Edge from Internet Explorer? - Digni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421" y="2285025"/>
            <a:ext cx="6390444" cy="359061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bwMode="auto">
          <a:xfrm flipH="1">
            <a:off x="4267200" y="3886200"/>
            <a:ext cx="1028700" cy="0"/>
          </a:xfrm>
          <a:prstGeom prst="line">
            <a:avLst/>
          </a:prstGeom>
          <a:noFill/>
          <a:ln w="117475" cap="flat" cmpd="sng" algn="ctr">
            <a:solidFill>
              <a:srgbClr val="FF0000"/>
            </a:solidFill>
            <a:prstDash val="solid"/>
            <a:round/>
            <a:headEnd type="triangle" w="med" len="med"/>
            <a:tailEnd type="none" w="med" len="med"/>
          </a:ln>
          <a:effectLst/>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icrosoft Internet Explorer - Network Encyclopedi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
            <a:ext cx="1676400" cy="104293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a:xfrm>
            <a:off x="5715000" y="6400800"/>
            <a:ext cx="2895600" cy="457200"/>
          </a:xfrm>
        </p:spPr>
        <p:txBody>
          <a:bodyPr/>
          <a:lstStyle/>
          <a:p>
            <a:pPr>
              <a:defRPr/>
            </a:pPr>
            <a:fld id="{A65B7440-49B7-4793-9933-A2BE6EEFB164}" type="slidenum">
              <a:rPr lang="en-US"/>
            </a:fld>
            <a:endParaRPr lang="en-US" dirty="0"/>
          </a:p>
        </p:txBody>
      </p:sp>
      <p:sp>
        <p:nvSpPr>
          <p:cNvPr id="8" name="Rectangle 3"/>
          <p:cNvSpPr txBox="1">
            <a:spLocks noChangeArrowheads="1"/>
          </p:cNvSpPr>
          <p:nvPr/>
        </p:nvSpPr>
        <p:spPr bwMode="auto">
          <a:xfrm>
            <a:off x="1143000" y="304800"/>
            <a:ext cx="7772400" cy="609600"/>
          </a:xfrm>
          <a:prstGeom prst="rect">
            <a:avLst/>
          </a:prstGeom>
          <a:noFill/>
          <a:ln w="9525">
            <a:noFill/>
            <a:miter lim="800000"/>
          </a:ln>
        </p:spPr>
        <p:txBody>
          <a:bodyPr vert="horz" wrap="square" lIns="91440" tIns="45720" rIns="91440" bIns="45720" numCol="1" anchor="t" anchorCtr="0" compatLnSpc="1"/>
          <a:lstStyle/>
          <a:p>
            <a:pPr marR="0" lvl="0" indent="0" algn="ctr" defTabSz="914400" rtl="0" eaLnBrk="0" fontAlgn="base" latinLnBrk="0" hangingPunct="0">
              <a:lnSpc>
                <a:spcPct val="100000"/>
              </a:lnSpc>
              <a:spcBef>
                <a:spcPts val="0"/>
              </a:spcBef>
              <a:spcAft>
                <a:spcPts val="1200"/>
              </a:spcAft>
              <a:buClr>
                <a:schemeClr val="accent2"/>
              </a:buClr>
              <a:buSzPct val="85000"/>
              <a:defRPr/>
            </a:pPr>
            <a:r>
              <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Microsoft's Internet Explorer (IE)</a:t>
            </a:r>
            <a:endPar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p:cNvSpPr txBox="1">
            <a:spLocks noChangeArrowheads="1"/>
          </p:cNvSpPr>
          <p:nvPr/>
        </p:nvSpPr>
        <p:spPr bwMode="auto">
          <a:xfrm>
            <a:off x="170597" y="990600"/>
            <a:ext cx="8839200" cy="5486400"/>
          </a:xfrm>
          <a:prstGeom prst="rect">
            <a:avLst/>
          </a:prstGeom>
          <a:noFill/>
          <a:ln w="9525">
            <a:noFill/>
            <a:miter lim="800000"/>
          </a:ln>
        </p:spPr>
        <p:txBody>
          <a:bodyPr vert="horz" wrap="square" lIns="91440" tIns="45720" rIns="91440" bIns="45720" numCol="1" anchor="t" anchorCtr="0" compatLnSpc="1"/>
          <a:lstStyle/>
          <a:p>
            <a:pPr algn="just">
              <a:spcBef>
                <a:spcPts val="0"/>
              </a:spcBef>
              <a:spcAft>
                <a:spcPts val="1200"/>
              </a:spcAft>
            </a:pPr>
            <a:r>
              <a:rPr lang="en-US" kern="0" dirty="0">
                <a:latin typeface="Times New Roman" panose="02020603050405020304" pitchFamily="18" charset="0"/>
                <a:cs typeface="Times New Roman" panose="02020603050405020304" pitchFamily="18" charset="0"/>
              </a:rPr>
              <a:t>In the Microsoft Windows operating system, a file called </a:t>
            </a:r>
            <a:r>
              <a:rPr lang="en-US"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index.dat</a:t>
            </a:r>
            <a:r>
              <a:rPr lang="en-US" kern="0" dirty="0">
                <a:latin typeface="Times New Roman" panose="02020603050405020304" pitchFamily="18" charset="0"/>
                <a:cs typeface="Times New Roman" panose="02020603050405020304" pitchFamily="18" charset="0"/>
              </a:rPr>
              <a:t> is used by the Internet Explorer web browser to store </a:t>
            </a:r>
            <a:r>
              <a:rPr lang="en-US" dirty="0">
                <a:solidFill>
                  <a:srgbClr val="FF0000"/>
                </a:solidFill>
                <a:latin typeface="Times New Roman" panose="02020603050405020304" pitchFamily="18" charset="0"/>
                <a:cs typeface="Times New Roman" panose="02020603050405020304" pitchFamily="18" charset="0"/>
              </a:rPr>
              <a:t>all of the Web sites that you have ever visited</a:t>
            </a:r>
            <a:r>
              <a:rPr lang="en-US" kern="0" dirty="0">
                <a:latin typeface="Times New Roman" panose="02020603050405020304" pitchFamily="18" charset="0"/>
                <a:cs typeface="Times New Roman" panose="02020603050405020304" pitchFamily="18" charset="0"/>
              </a:rPr>
              <a:t>. Separate index.dat files exist for the Internet Explorer</a:t>
            </a:r>
            <a:endParaRPr lang="en-US" kern="0" dirty="0">
              <a:latin typeface="Times New Roman" panose="02020603050405020304" pitchFamily="18" charset="0"/>
              <a:cs typeface="Times New Roman" panose="02020603050405020304" pitchFamily="18" charset="0"/>
            </a:endParaRPr>
          </a:p>
          <a:p>
            <a:pPr algn="just">
              <a:spcBef>
                <a:spcPts val="0"/>
              </a:spcBef>
              <a:spcAft>
                <a:spcPts val="1200"/>
              </a:spcAft>
            </a:pPr>
            <a:r>
              <a:rPr lang="en-US" kern="0" dirty="0">
                <a:latin typeface="Times New Roman" panose="02020603050405020304" pitchFamily="18" charset="0"/>
                <a:cs typeface="Times New Roman" panose="02020603050405020304" pitchFamily="18" charset="0"/>
              </a:rPr>
              <a:t> 	</a:t>
            </a:r>
            <a:r>
              <a:rPr lang="en-US"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history</a:t>
            </a:r>
            <a:r>
              <a:rPr lang="en-US" kern="0" dirty="0">
                <a:latin typeface="Times New Roman" panose="02020603050405020304" pitchFamily="18" charset="0"/>
                <a:cs typeface="Times New Roman" panose="02020603050405020304" pitchFamily="18" charset="0"/>
              </a:rPr>
              <a:t>: </a:t>
            </a:r>
            <a:r>
              <a:rPr lang="en-US" sz="2000" kern="0" dirty="0">
                <a:latin typeface="Times New Roman" panose="02020603050405020304" pitchFamily="18" charset="0"/>
                <a:cs typeface="Times New Roman" panose="02020603050405020304" pitchFamily="18" charset="0"/>
              </a:rPr>
              <a:t>website browsing history, the most-recent 	websites 	users have visited.</a:t>
            </a:r>
            <a:endParaRPr lang="en-US" sz="2000" kern="0" dirty="0">
              <a:latin typeface="Times New Roman" panose="02020603050405020304" pitchFamily="18" charset="0"/>
              <a:cs typeface="Times New Roman" panose="02020603050405020304" pitchFamily="18" charset="0"/>
            </a:endParaRPr>
          </a:p>
          <a:p>
            <a:pPr algn="just">
              <a:spcBef>
                <a:spcPts val="0"/>
              </a:spcBef>
              <a:spcAft>
                <a:spcPts val="1200"/>
              </a:spcAft>
            </a:pPr>
            <a:r>
              <a:rPr lang="en-US" kern="0" dirty="0">
                <a:latin typeface="Times New Roman" panose="02020603050405020304" pitchFamily="18" charset="0"/>
                <a:cs typeface="Times New Roman" panose="02020603050405020304" pitchFamily="18" charset="0"/>
              </a:rPr>
              <a:t>	</a:t>
            </a:r>
            <a:r>
              <a:rPr lang="en-US"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cache</a:t>
            </a:r>
            <a:r>
              <a:rPr lang="en-US" kern="0" dirty="0">
                <a:latin typeface="Times New Roman" panose="02020603050405020304" pitchFamily="18" charset="0"/>
                <a:cs typeface="Times New Roman" panose="02020603050405020304" pitchFamily="18" charset="0"/>
              </a:rPr>
              <a:t>: </a:t>
            </a:r>
            <a:r>
              <a:rPr lang="en-US" sz="2000" kern="0" dirty="0">
                <a:latin typeface="Times New Roman" panose="02020603050405020304" pitchFamily="18" charset="0"/>
                <a:cs typeface="Times New Roman" panose="02020603050405020304" pitchFamily="18" charset="0"/>
              </a:rPr>
              <a:t>stored temporary Internet files from the most-recent websites 	users have visited, which are used to improve browsing 	performance.</a:t>
            </a:r>
            <a:endParaRPr lang="en-US" sz="2000" kern="0" dirty="0">
              <a:latin typeface="Times New Roman" panose="02020603050405020304" pitchFamily="18" charset="0"/>
              <a:cs typeface="Times New Roman" panose="02020603050405020304" pitchFamily="18" charset="0"/>
            </a:endParaRPr>
          </a:p>
          <a:p>
            <a:pPr algn="just">
              <a:spcBef>
                <a:spcPts val="0"/>
              </a:spcBef>
              <a:spcAft>
                <a:spcPts val="1200"/>
              </a:spcAft>
            </a:pPr>
            <a:r>
              <a:rPr lang="en-US" kern="0" dirty="0">
                <a:latin typeface="Times New Roman" panose="02020603050405020304" pitchFamily="18" charset="0"/>
                <a:cs typeface="Times New Roman" panose="02020603050405020304" pitchFamily="18" charset="0"/>
              </a:rPr>
              <a:t>	</a:t>
            </a:r>
            <a:r>
              <a:rPr lang="en-US"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cookies</a:t>
            </a:r>
            <a:r>
              <a:rPr lang="en-US" kern="0" dirty="0">
                <a:latin typeface="Times New Roman" panose="02020603050405020304" pitchFamily="18" charset="0"/>
                <a:cs typeface="Times New Roman" panose="02020603050405020304" pitchFamily="18" charset="0"/>
              </a:rPr>
              <a:t>: </a:t>
            </a:r>
            <a:r>
              <a:rPr lang="en-US" sz="2000" kern="0" dirty="0">
                <a:latin typeface="Times New Roman" panose="02020603050405020304" pitchFamily="18" charset="0"/>
                <a:cs typeface="Times New Roman" panose="02020603050405020304" pitchFamily="18" charset="0"/>
              </a:rPr>
              <a:t>small files have been used to store some information on your 	computer by some websites, such as your preferences when visiting that 	site. Cookies can also store personally identifiable information, such as 	your name, e-mail address, home or work address, or telephone 	number.  However, a Web site only has access to the 	personally	identifiable information that you provide. </a:t>
            </a:r>
            <a:endParaRPr lang="en-US" sz="2000"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715000" y="6400800"/>
            <a:ext cx="2895600" cy="457200"/>
          </a:xfrm>
        </p:spPr>
        <p:txBody>
          <a:bodyPr/>
          <a:lstStyle/>
          <a:p>
            <a:pPr>
              <a:defRPr/>
            </a:pPr>
            <a:fld id="{A65B7440-49B7-4793-9933-A2BE6EEFB164}" type="slidenum">
              <a:rPr lang="en-US"/>
            </a:fld>
            <a:endParaRPr lang="en-US" dirty="0"/>
          </a:p>
        </p:txBody>
      </p:sp>
      <p:sp>
        <p:nvSpPr>
          <p:cNvPr id="10" name="Rectangle 3"/>
          <p:cNvSpPr txBox="1">
            <a:spLocks noChangeArrowheads="1"/>
          </p:cNvSpPr>
          <p:nvPr/>
        </p:nvSpPr>
        <p:spPr bwMode="auto">
          <a:xfrm>
            <a:off x="381000" y="1066800"/>
            <a:ext cx="7162800" cy="5334000"/>
          </a:xfrm>
          <a:prstGeom prst="rect">
            <a:avLst/>
          </a:prstGeom>
          <a:noFill/>
          <a:ln w="9525">
            <a:noFill/>
            <a:miter lim="800000"/>
          </a:ln>
        </p:spPr>
        <p:txBody>
          <a:bodyPr vert="horz" wrap="square" lIns="91440" tIns="45720" rIns="91440" bIns="45720" numCol="1" anchor="t" anchorCtr="0" compatLnSpc="1"/>
          <a:lstStyle/>
          <a:p>
            <a:pPr algn="just">
              <a:spcBef>
                <a:spcPts val="0"/>
              </a:spcBef>
              <a:spcAft>
                <a:spcPts val="1200"/>
              </a:spcAft>
            </a:pPr>
            <a:r>
              <a:rPr lang="en-US" kern="0" dirty="0">
                <a:latin typeface="Times New Roman" panose="02020603050405020304" pitchFamily="18" charset="0"/>
                <a:cs typeface="Times New Roman" panose="02020603050405020304" pitchFamily="18" charset="0"/>
              </a:rPr>
              <a:t>For example,</a:t>
            </a:r>
            <a:endParaRPr lang="en-US" kern="0" dirty="0">
              <a:latin typeface="Times New Roman" panose="02020603050405020304" pitchFamily="18" charset="0"/>
              <a:cs typeface="Times New Roman" panose="02020603050405020304" pitchFamily="18" charset="0"/>
            </a:endParaRPr>
          </a:p>
          <a:p>
            <a:pPr lvl="1" algn="just">
              <a:spcBef>
                <a:spcPts val="0"/>
              </a:spcBef>
              <a:spcAft>
                <a:spcPts val="0"/>
              </a:spcAft>
              <a:buFont typeface="Wingdings" panose="05000000000000000000" pitchFamily="2" charset="2"/>
              <a:buChar char="v"/>
            </a:pPr>
            <a:r>
              <a:rPr lang="en-US" sz="2000" kern="0" dirty="0">
                <a:latin typeface="Times New Roman" panose="02020603050405020304" pitchFamily="18" charset="0"/>
                <a:cs typeface="Times New Roman" panose="02020603050405020304" pitchFamily="18" charset="0"/>
              </a:rPr>
              <a:t>C:\Documents and Settings\</a:t>
            </a:r>
            <a:r>
              <a:rPr lang="en-US" sz="2000" dirty="0">
                <a:latin typeface="Times New Roman" panose="02020603050405020304" pitchFamily="18" charset="0"/>
                <a:cs typeface="Times New Roman" panose="02020603050405020304" pitchFamily="18" charset="0"/>
              </a:rPr>
              <a:t>&lt;Username&gt;</a:t>
            </a:r>
            <a:r>
              <a:rPr lang="en-US" sz="2000" kern="0" dirty="0">
                <a:latin typeface="Times New Roman" panose="02020603050405020304" pitchFamily="18" charset="0"/>
                <a:cs typeface="Times New Roman" panose="02020603050405020304" pitchFamily="18" charset="0"/>
              </a:rPr>
              <a:t>\Local Settings\Temporary Internet Files\Content.IE5\</a:t>
            </a: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000" kern="0" dirty="0">
                <a:latin typeface="Times New Roman" panose="02020603050405020304" pitchFamily="18" charset="0"/>
                <a:cs typeface="Times New Roman" panose="02020603050405020304" pitchFamily="18" charset="0"/>
              </a:rPr>
              <a:t>(The directory listed above stores the cached pages and images the user reviewed on his computer.)</a:t>
            </a: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0"/>
              </a:spcAft>
            </a:pP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0"/>
              </a:spcAft>
            </a:pP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600"/>
              </a:spcAft>
              <a:buFont typeface="Wingdings" panose="05000000000000000000" pitchFamily="2" charset="2"/>
              <a:buChar char="v"/>
            </a:pPr>
            <a:r>
              <a:rPr lang="en-US" sz="2000" kern="0" dirty="0">
                <a:latin typeface="Times New Roman" panose="02020603050405020304" pitchFamily="18" charset="0"/>
                <a:cs typeface="Times New Roman" panose="02020603050405020304" pitchFamily="18" charset="0"/>
              </a:rPr>
              <a:t>C:\Documents and Settings\</a:t>
            </a:r>
            <a:r>
              <a:rPr lang="en-US" sz="2000" dirty="0">
                <a:latin typeface="Times New Roman" panose="02020603050405020304" pitchFamily="18" charset="0"/>
                <a:cs typeface="Times New Roman" panose="02020603050405020304" pitchFamily="18" charset="0"/>
              </a:rPr>
              <a:t>&lt;Username&gt;</a:t>
            </a:r>
            <a:r>
              <a:rPr lang="en-US" sz="2000" kern="0" dirty="0">
                <a:latin typeface="Times New Roman" panose="02020603050405020304" pitchFamily="18" charset="0"/>
                <a:cs typeface="Times New Roman" panose="02020603050405020304" pitchFamily="18" charset="0"/>
              </a:rPr>
              <a:t>\Local Settings\History\History.IE5\</a:t>
            </a: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600"/>
              </a:spcAft>
            </a:pPr>
            <a:r>
              <a:rPr lang="en-US" sz="2000" kern="0" dirty="0">
                <a:latin typeface="Times New Roman" panose="02020603050405020304" pitchFamily="18" charset="0"/>
                <a:cs typeface="Times New Roman" panose="02020603050405020304" pitchFamily="18" charset="0"/>
              </a:rPr>
              <a:t>(The above directory contains the Internet history activity without locally cached web content.)</a:t>
            </a: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600"/>
              </a:spcAft>
            </a:pP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600"/>
              </a:spcAft>
            </a:pP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600"/>
              </a:spcAft>
              <a:buFont typeface="Wingdings" panose="05000000000000000000" pitchFamily="2" charset="2"/>
              <a:buChar char="v"/>
            </a:pPr>
            <a:r>
              <a:rPr lang="en-US" sz="2000" kern="0" dirty="0">
                <a:latin typeface="Times New Roman" panose="02020603050405020304" pitchFamily="18" charset="0"/>
                <a:cs typeface="Times New Roman" panose="02020603050405020304" pitchFamily="18" charset="0"/>
              </a:rPr>
              <a:t>C:\Documents and Settings\</a:t>
            </a:r>
            <a:r>
              <a:rPr lang="en-US" sz="2000" dirty="0">
                <a:latin typeface="Times New Roman" panose="02020603050405020304" pitchFamily="18" charset="0"/>
                <a:cs typeface="Times New Roman" panose="02020603050405020304" pitchFamily="18" charset="0"/>
              </a:rPr>
              <a:t>&lt;Username&gt;</a:t>
            </a:r>
            <a:r>
              <a:rPr lang="en-US" sz="2000" kern="0" dirty="0">
                <a:latin typeface="Times New Roman" panose="02020603050405020304" pitchFamily="18" charset="0"/>
                <a:cs typeface="Times New Roman" panose="02020603050405020304" pitchFamily="18" charset="0"/>
              </a:rPr>
              <a:t>\Cookies\</a:t>
            </a:r>
            <a:endParaRPr lang="en-US" sz="2000" kern="0" dirty="0">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bwMode="auto">
          <a:xfrm>
            <a:off x="990600" y="152400"/>
            <a:ext cx="8305800" cy="533400"/>
          </a:xfrm>
          <a:prstGeom prst="rect">
            <a:avLst/>
          </a:prstGeom>
          <a:noFill/>
          <a:ln w="9525">
            <a:noFill/>
            <a:miter lim="800000"/>
          </a:ln>
        </p:spPr>
        <p:txBody>
          <a:bodyPr vert="horz" wrap="square" lIns="91440" tIns="45720" rIns="91440" bIns="45720" numCol="1" anchor="t" anchorCtr="0" compatLnSpc="1"/>
          <a:lstStyle/>
          <a:p>
            <a:pPr marR="0" lvl="0" indent="0" algn="ctr" defTabSz="914400" rtl="0" eaLnBrk="0" fontAlgn="base" latinLnBrk="0" hangingPunct="0">
              <a:lnSpc>
                <a:spcPct val="100000"/>
              </a:lnSpc>
              <a:spcBef>
                <a:spcPts val="0"/>
              </a:spcBef>
              <a:spcAft>
                <a:spcPts val="1200"/>
              </a:spcAft>
              <a:buClr>
                <a:schemeClr val="accent2"/>
              </a:buClr>
              <a:buSzPct val="85000"/>
              <a:defRPr/>
            </a:pPr>
            <a:r>
              <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Microsoft's Internet Explorer (IE) </a:t>
            </a:r>
            <a:r>
              <a:rPr lang="en-US" sz="2800" b="1" kern="0" dirty="0">
                <a:latin typeface="Times New Roman" panose="02020603050405020304" pitchFamily="18" charset="0"/>
                <a:cs typeface="Times New Roman" panose="02020603050405020304" pitchFamily="18" charset="0"/>
              </a:rPr>
              <a:t>(Cont’d)</a:t>
            </a:r>
            <a:endPar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7" name="AutoShape 15"/>
          <p:cNvSpPr>
            <a:spLocks noChangeArrowheads="1"/>
          </p:cNvSpPr>
          <p:nvPr/>
        </p:nvSpPr>
        <p:spPr bwMode="auto">
          <a:xfrm>
            <a:off x="6019800" y="685800"/>
            <a:ext cx="2762250" cy="762000"/>
          </a:xfrm>
          <a:prstGeom prst="wedgeRoundRectCallout">
            <a:avLst>
              <a:gd name="adj1" fmla="val -62394"/>
              <a:gd name="adj2" fmla="val 56069"/>
              <a:gd name="adj3" fmla="val 16667"/>
            </a:avLst>
          </a:prstGeom>
          <a:solidFill>
            <a:schemeClr val="accent1"/>
          </a:solidFill>
          <a:ln w="66675">
            <a:solidFill>
              <a:schemeClr val="accent2"/>
            </a:solidFill>
            <a:miter lim="800000"/>
          </a:ln>
        </p:spPr>
        <p:txBody>
          <a:bodyPr/>
          <a:lstStyle/>
          <a:p>
            <a:pPr algn="ctr"/>
            <a:r>
              <a:rPr lang="en-US" dirty="0">
                <a:latin typeface="Times New Roman" panose="02020603050405020304" pitchFamily="18" charset="0"/>
                <a:cs typeface="Times New Roman" panose="02020603050405020304" pitchFamily="18" charset="0"/>
              </a:rPr>
              <a:t>Cached Information</a:t>
            </a:r>
            <a:endParaRPr lang="en-US" dirty="0">
              <a:latin typeface="Times New Roman" panose="02020603050405020304" pitchFamily="18" charset="0"/>
              <a:cs typeface="Times New Roman" panose="02020603050405020304" pitchFamily="18" charset="0"/>
            </a:endParaRPr>
          </a:p>
        </p:txBody>
      </p:sp>
      <p:sp>
        <p:nvSpPr>
          <p:cNvPr id="8" name="AutoShape 15"/>
          <p:cNvSpPr>
            <a:spLocks noChangeArrowheads="1"/>
          </p:cNvSpPr>
          <p:nvPr/>
        </p:nvSpPr>
        <p:spPr bwMode="auto">
          <a:xfrm>
            <a:off x="6000750" y="2743200"/>
            <a:ext cx="2762250" cy="533400"/>
          </a:xfrm>
          <a:prstGeom prst="wedgeRoundRectCallout">
            <a:avLst>
              <a:gd name="adj1" fmla="val -62394"/>
              <a:gd name="adj2" fmla="val 56069"/>
              <a:gd name="adj3" fmla="val 16667"/>
            </a:avLst>
          </a:prstGeom>
          <a:solidFill>
            <a:schemeClr val="accent1"/>
          </a:solidFill>
          <a:ln w="66675">
            <a:solidFill>
              <a:schemeClr val="accent2"/>
            </a:solidFill>
            <a:miter lim="800000"/>
          </a:ln>
        </p:spPr>
        <p:txBody>
          <a:bodyPr/>
          <a:lstStyle/>
          <a:p>
            <a:pPr algn="ctr"/>
            <a:r>
              <a:rPr lang="en-US" dirty="0">
                <a:latin typeface="Times New Roman" panose="02020603050405020304" pitchFamily="18" charset="0"/>
                <a:cs typeface="Times New Roman" panose="02020603050405020304" pitchFamily="18" charset="0"/>
              </a:rPr>
              <a:t>History</a:t>
            </a:r>
            <a:endParaRPr lang="en-US" dirty="0">
              <a:latin typeface="Times New Roman" panose="02020603050405020304" pitchFamily="18" charset="0"/>
              <a:cs typeface="Times New Roman" panose="02020603050405020304" pitchFamily="18" charset="0"/>
            </a:endParaRPr>
          </a:p>
        </p:txBody>
      </p:sp>
      <p:sp>
        <p:nvSpPr>
          <p:cNvPr id="9" name="AutoShape 15"/>
          <p:cNvSpPr>
            <a:spLocks noChangeArrowheads="1"/>
          </p:cNvSpPr>
          <p:nvPr/>
        </p:nvSpPr>
        <p:spPr bwMode="auto">
          <a:xfrm>
            <a:off x="6019800" y="4800600"/>
            <a:ext cx="2762250" cy="533400"/>
          </a:xfrm>
          <a:prstGeom prst="wedgeRoundRectCallout">
            <a:avLst>
              <a:gd name="adj1" fmla="val -62394"/>
              <a:gd name="adj2" fmla="val 56069"/>
              <a:gd name="adj3" fmla="val 16667"/>
            </a:avLst>
          </a:prstGeom>
          <a:solidFill>
            <a:schemeClr val="accent1"/>
          </a:solidFill>
          <a:ln w="66675">
            <a:solidFill>
              <a:schemeClr val="accent2"/>
            </a:solidFill>
            <a:miter lim="800000"/>
          </a:ln>
        </p:spPr>
        <p:txBody>
          <a:bodyPr/>
          <a:lstStyle/>
          <a:p>
            <a:pPr algn="ctr"/>
            <a:r>
              <a:rPr lang="en-US" dirty="0">
                <a:latin typeface="Times New Roman" panose="02020603050405020304" pitchFamily="18" charset="0"/>
                <a:cs typeface="Times New Roman" panose="02020603050405020304" pitchFamily="18" charset="0"/>
              </a:rPr>
              <a:t>Cookies</a:t>
            </a:r>
            <a:endParaRPr lang="en-US" dirty="0">
              <a:latin typeface="Times New Roman" panose="02020603050405020304" pitchFamily="18" charset="0"/>
              <a:cs typeface="Times New Roman" panose="02020603050405020304" pitchFamily="18" charset="0"/>
            </a:endParaRPr>
          </a:p>
        </p:txBody>
      </p:sp>
      <p:pic>
        <p:nvPicPr>
          <p:cNvPr id="2050" name="Picture 2" descr="http://versa-it.com/wp-content/uploads/2012/08/microsoftwindowsxp2g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6045377"/>
            <a:ext cx="1113277" cy="8126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icrosoft Internet Explorer - Network Encyclo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676400" cy="1042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715000" y="6400800"/>
            <a:ext cx="2895600" cy="457200"/>
          </a:xfrm>
        </p:spPr>
        <p:txBody>
          <a:bodyPr/>
          <a:lstStyle/>
          <a:p>
            <a:pPr>
              <a:defRPr/>
            </a:pPr>
            <a:fld id="{A65B7440-49B7-4793-9933-A2BE6EEFB164}" type="slidenum">
              <a:rPr lang="en-US"/>
            </a:fld>
            <a:endParaRPr lang="en-US" dirty="0"/>
          </a:p>
        </p:txBody>
      </p:sp>
      <p:sp>
        <p:nvSpPr>
          <p:cNvPr id="8" name="Rectangle 3"/>
          <p:cNvSpPr txBox="1">
            <a:spLocks noChangeArrowheads="1"/>
          </p:cNvSpPr>
          <p:nvPr/>
        </p:nvSpPr>
        <p:spPr bwMode="auto">
          <a:xfrm>
            <a:off x="859809" y="419100"/>
            <a:ext cx="8305800" cy="533400"/>
          </a:xfrm>
          <a:prstGeom prst="rect">
            <a:avLst/>
          </a:prstGeom>
          <a:noFill/>
          <a:ln w="9525">
            <a:noFill/>
            <a:miter lim="800000"/>
          </a:ln>
        </p:spPr>
        <p:txBody>
          <a:bodyPr vert="horz" wrap="square" lIns="91440" tIns="45720" rIns="91440" bIns="45720" numCol="1" anchor="t" anchorCtr="0" compatLnSpc="1"/>
          <a:lstStyle/>
          <a:p>
            <a:pPr marR="0" lvl="0" indent="0" algn="ctr" defTabSz="914400" rtl="0" eaLnBrk="0" fontAlgn="base" latinLnBrk="0" hangingPunct="0">
              <a:lnSpc>
                <a:spcPct val="100000"/>
              </a:lnSpc>
              <a:spcBef>
                <a:spcPts val="0"/>
              </a:spcBef>
              <a:spcAft>
                <a:spcPts val="1200"/>
              </a:spcAft>
              <a:buClr>
                <a:schemeClr val="accent2"/>
              </a:buClr>
              <a:buSzPct val="85000"/>
              <a:defRPr/>
            </a:pPr>
            <a:r>
              <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Microsoft's Internet Explorer (IE) </a:t>
            </a:r>
            <a:r>
              <a:rPr lang="en-US" sz="2800" b="1" kern="0" dirty="0">
                <a:latin typeface="Times New Roman" panose="02020603050405020304" pitchFamily="18" charset="0"/>
                <a:cs typeface="Times New Roman" panose="02020603050405020304" pitchFamily="18" charset="0"/>
              </a:rPr>
              <a:t>(Cont’d)</a:t>
            </a:r>
            <a:endPar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p:cNvSpPr txBox="1">
            <a:spLocks noChangeArrowheads="1"/>
          </p:cNvSpPr>
          <p:nvPr/>
        </p:nvSpPr>
        <p:spPr bwMode="auto">
          <a:xfrm>
            <a:off x="571500" y="1295400"/>
            <a:ext cx="7924800" cy="3886200"/>
          </a:xfrm>
          <a:prstGeom prst="rect">
            <a:avLst/>
          </a:prstGeom>
          <a:noFill/>
          <a:ln w="9525">
            <a:noFill/>
            <a:miter lim="800000"/>
          </a:ln>
        </p:spPr>
        <p:txBody>
          <a:bodyPr vert="horz" wrap="square" lIns="91440" tIns="45720" rIns="91440" bIns="45720" numCol="1" anchor="t" anchorCtr="0" compatLnSpc="1"/>
          <a:lstStyle/>
          <a:p>
            <a:pPr marL="0" lvl="1" algn="just">
              <a:spcBef>
                <a:spcPts val="0"/>
              </a:spcBef>
              <a:spcAft>
                <a:spcPts val="600"/>
              </a:spcAft>
            </a:pPr>
            <a:r>
              <a:rPr lang="en-US" dirty="0">
                <a:latin typeface="Times New Roman" panose="02020603050405020304" pitchFamily="18" charset="0"/>
                <a:cs typeface="Times New Roman" panose="02020603050405020304" pitchFamily="18" charset="0"/>
              </a:rPr>
              <a:t>However, those </a:t>
            </a:r>
            <a:r>
              <a:rPr lang="en-US" b="1" dirty="0">
                <a:solidFill>
                  <a:srgbClr val="C00000"/>
                </a:solidFill>
                <a:latin typeface="Times New Roman" panose="02020603050405020304" pitchFamily="18" charset="0"/>
                <a:cs typeface="Times New Roman" panose="02020603050405020304" pitchFamily="18" charset="0"/>
              </a:rPr>
              <a:t>Index.dat</a:t>
            </a:r>
            <a:r>
              <a:rPr lang="en-US" dirty="0">
                <a:latin typeface="Times New Roman" panose="02020603050405020304" pitchFamily="18" charset="0"/>
                <a:cs typeface="Times New Roman" panose="02020603050405020304" pitchFamily="18" charset="0"/>
              </a:rPr>
              <a:t> files, which are used by Internet Explorer and Windows to store history, Internet cache, cookies,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can be very hard to find</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lvl="1" algn="just">
              <a:spcBef>
                <a:spcPts val="0"/>
              </a:spcBef>
              <a:spcAft>
                <a:spcPts val="600"/>
              </a:spcAft>
            </a:pPr>
            <a:endParaRPr lang="en-US" dirty="0">
              <a:latin typeface="Times New Roman" panose="02020603050405020304" pitchFamily="18" charset="0"/>
              <a:cs typeface="Times New Roman" panose="02020603050405020304" pitchFamily="18" charset="0"/>
            </a:endParaRPr>
          </a:p>
          <a:p>
            <a:pPr marL="0" lvl="1" algn="just">
              <a:spcBef>
                <a:spcPts val="0"/>
              </a:spcBef>
            </a:pPr>
            <a:r>
              <a:rPr lang="en-US" dirty="0">
                <a:latin typeface="Times New Roman" panose="02020603050405020304" pitchFamily="18" charset="0"/>
                <a:cs typeface="Times New Roman" panose="02020603050405020304" pitchFamily="18" charset="0"/>
              </a:rPr>
              <a:t>If you are in Windows, even with "Show hidden files and folders" enabled, index.dat files are not visible and cannot be found if you do a search for index.dat files. The reason that these files are so invisible is that they are not just </a:t>
            </a:r>
            <a:r>
              <a:rPr lang="en-US" b="1" u="sng" dirty="0">
                <a:latin typeface="Times New Roman" panose="02020603050405020304" pitchFamily="18" charset="0"/>
                <a:cs typeface="Times New Roman" panose="02020603050405020304" pitchFamily="18" charset="0"/>
              </a:rPr>
              <a:t>hidden</a:t>
            </a:r>
            <a:r>
              <a:rPr lang="en-US" dirty="0">
                <a:latin typeface="Times New Roman" panose="02020603050405020304" pitchFamily="18" charset="0"/>
                <a:cs typeface="Times New Roman" panose="02020603050405020304" pitchFamily="18" charset="0"/>
              </a:rPr>
              <a:t>, they have been designated as "</a:t>
            </a:r>
            <a:r>
              <a:rPr lang="en-US" b="1" u="sng" dirty="0">
                <a:latin typeface="Times New Roman" panose="02020603050405020304" pitchFamily="18" charset="0"/>
                <a:cs typeface="Times New Roman" panose="02020603050405020304" pitchFamily="18" charset="0"/>
              </a:rPr>
              <a:t>system</a:t>
            </a:r>
            <a:r>
              <a:rPr lang="en-US" dirty="0">
                <a:latin typeface="Times New Roman" panose="02020603050405020304" pitchFamily="18" charset="0"/>
                <a:cs typeface="Times New Roman" panose="02020603050405020304" pitchFamily="18" charset="0"/>
              </a:rPr>
              <a:t>" files.</a:t>
            </a:r>
            <a:endParaRPr lang="en-US" dirty="0">
              <a:latin typeface="Times New Roman" panose="02020603050405020304" pitchFamily="18" charset="0"/>
              <a:cs typeface="Times New Roman" panose="02020603050405020304" pitchFamily="18" charset="0"/>
            </a:endParaRPr>
          </a:p>
        </p:txBody>
      </p:sp>
      <p:pic>
        <p:nvPicPr>
          <p:cNvPr id="6" name="Picture 2" descr="Microsoft Internet Explorer - Network Encyclopedi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
            <a:ext cx="1676400" cy="1042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172200" y="6172200"/>
            <a:ext cx="2895600" cy="457200"/>
          </a:xfrm>
        </p:spPr>
        <p:txBody>
          <a:bodyPr/>
          <a:lstStyle/>
          <a:p>
            <a:pPr>
              <a:defRPr/>
            </a:pPr>
            <a:fld id="{A65B7440-49B7-4793-9933-A2BE6EEFB164}" type="slidenum">
              <a:rPr lang="en-US"/>
            </a:fld>
            <a:endParaRPr lang="en-US" dirty="0"/>
          </a:p>
        </p:txBody>
      </p:sp>
      <p:sp>
        <p:nvSpPr>
          <p:cNvPr id="8" name="Rectangle 3"/>
          <p:cNvSpPr txBox="1">
            <a:spLocks noChangeArrowheads="1"/>
          </p:cNvSpPr>
          <p:nvPr/>
        </p:nvSpPr>
        <p:spPr bwMode="auto">
          <a:xfrm>
            <a:off x="1219200" y="332719"/>
            <a:ext cx="8305800" cy="533400"/>
          </a:xfrm>
          <a:prstGeom prst="rect">
            <a:avLst/>
          </a:prstGeom>
          <a:noFill/>
          <a:ln w="9525">
            <a:noFill/>
            <a:miter lim="800000"/>
          </a:ln>
        </p:spPr>
        <p:txBody>
          <a:bodyPr vert="horz" wrap="square" lIns="91440" tIns="45720" rIns="91440" bIns="45720" numCol="1" anchor="t" anchorCtr="0" compatLnSpc="1"/>
          <a:lstStyle/>
          <a:p>
            <a:pPr marR="0" lvl="0" indent="0" algn="ctr" defTabSz="914400" rtl="0" eaLnBrk="0" fontAlgn="base" latinLnBrk="0" hangingPunct="0">
              <a:lnSpc>
                <a:spcPct val="100000"/>
              </a:lnSpc>
              <a:spcBef>
                <a:spcPts val="0"/>
              </a:spcBef>
              <a:spcAft>
                <a:spcPts val="1200"/>
              </a:spcAft>
              <a:buClr>
                <a:schemeClr val="accent2"/>
              </a:buClr>
              <a:buSzPct val="85000"/>
              <a:defRPr/>
            </a:pPr>
            <a:r>
              <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Microsoft's Internet Explorer (IE) </a:t>
            </a:r>
            <a:r>
              <a:rPr lang="en-US" sz="2800" b="1" kern="0" dirty="0">
                <a:latin typeface="Times New Roman" panose="02020603050405020304" pitchFamily="18" charset="0"/>
                <a:cs typeface="Times New Roman" panose="02020603050405020304" pitchFamily="18" charset="0"/>
              </a:rPr>
              <a:t>(Cont’d)</a:t>
            </a:r>
            <a:endPar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7" name="Text Box 5"/>
          <p:cNvSpPr txBox="1">
            <a:spLocks noChangeArrowheads="1"/>
          </p:cNvSpPr>
          <p:nvPr/>
        </p:nvSpPr>
        <p:spPr bwMode="auto">
          <a:xfrm>
            <a:off x="1676400" y="5668030"/>
            <a:ext cx="914400" cy="523220"/>
          </a:xfrm>
          <a:prstGeom prst="rect">
            <a:avLst/>
          </a:prstGeom>
          <a:noFill/>
          <a:ln w="9525">
            <a:noFill/>
            <a:miter lim="800000"/>
          </a:ln>
        </p:spPr>
        <p:txBody>
          <a:bodyPr wrap="square">
            <a:spAutoFit/>
          </a:bodyPr>
          <a:lstStyle/>
          <a:p>
            <a:pPr algn="ctr">
              <a:spcBef>
                <a:spcPct val="0"/>
              </a:spcBef>
              <a:buClrTx/>
              <a:buSzTx/>
              <a:buFontTx/>
              <a:buNone/>
            </a:pPr>
            <a:r>
              <a:rPr lang="en-US" sz="2800" dirty="0">
                <a:latin typeface="Times New Roman" panose="02020603050405020304" pitchFamily="18" charset="0"/>
                <a:cs typeface="Times New Roman" panose="02020603050405020304" pitchFamily="18" charset="0"/>
              </a:rPr>
              <a:t>[1]</a:t>
            </a:r>
            <a:endParaRPr lang="en-US" sz="2800" dirty="0">
              <a:latin typeface="Times New Roman" panose="02020603050405020304" pitchFamily="18" charset="0"/>
              <a:cs typeface="Times New Roman" panose="02020603050405020304" pitchFamily="18" charset="0"/>
            </a:endParaRPr>
          </a:p>
        </p:txBody>
      </p:sp>
      <p:sp>
        <p:nvSpPr>
          <p:cNvPr id="9" name="Text Box 5"/>
          <p:cNvSpPr txBox="1">
            <a:spLocks noChangeArrowheads="1"/>
          </p:cNvSpPr>
          <p:nvPr/>
        </p:nvSpPr>
        <p:spPr bwMode="auto">
          <a:xfrm>
            <a:off x="6477000" y="5791200"/>
            <a:ext cx="914400" cy="523220"/>
          </a:xfrm>
          <a:prstGeom prst="rect">
            <a:avLst/>
          </a:prstGeom>
          <a:noFill/>
          <a:ln w="9525">
            <a:noFill/>
            <a:miter lim="800000"/>
          </a:ln>
        </p:spPr>
        <p:txBody>
          <a:bodyPr wrap="square">
            <a:spAutoFit/>
          </a:bodyPr>
          <a:lstStyle/>
          <a:p>
            <a:pPr algn="ctr">
              <a:spcBef>
                <a:spcPct val="0"/>
              </a:spcBef>
              <a:buClrTx/>
              <a:buSzTx/>
              <a:buFontTx/>
              <a:buNone/>
            </a:pPr>
            <a:r>
              <a:rPr lang="en-US" sz="2800" dirty="0">
                <a:latin typeface="Times New Roman" panose="02020603050405020304" pitchFamily="18" charset="0"/>
                <a:cs typeface="Times New Roman" panose="02020603050405020304" pitchFamily="18" charset="0"/>
              </a:rPr>
              <a:t>[2]</a:t>
            </a:r>
            <a:endParaRPr lang="en-US" sz="2800"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4900" y="1086505"/>
            <a:ext cx="377190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00249"/>
            <a:ext cx="4542891" cy="3180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bwMode="auto">
          <a:xfrm>
            <a:off x="4114800" y="3170840"/>
            <a:ext cx="0" cy="1296056"/>
          </a:xfrm>
          <a:prstGeom prst="line">
            <a:avLst/>
          </a:prstGeom>
          <a:noFill/>
          <a:ln w="117475" cap="flat" cmpd="sng" algn="ctr">
            <a:solidFill>
              <a:srgbClr val="FF0000"/>
            </a:solidFill>
            <a:prstDash val="solid"/>
            <a:round/>
            <a:headEnd type="triangle" w="med" len="med"/>
            <a:tailEnd type="none" w="med" len="med"/>
          </a:ln>
          <a:effectLst/>
        </p:spPr>
      </p:cxnSp>
      <p:cxnSp>
        <p:nvCxnSpPr>
          <p:cNvPr id="20" name="Straight Connector 19"/>
          <p:cNvCxnSpPr/>
          <p:nvPr/>
        </p:nvCxnSpPr>
        <p:spPr bwMode="auto">
          <a:xfrm flipH="1">
            <a:off x="4533900" y="4038600"/>
            <a:ext cx="1028700" cy="0"/>
          </a:xfrm>
          <a:prstGeom prst="line">
            <a:avLst/>
          </a:prstGeom>
          <a:noFill/>
          <a:ln w="117475" cap="flat" cmpd="sng" algn="ctr">
            <a:solidFill>
              <a:srgbClr val="FF0000"/>
            </a:solidFill>
            <a:prstDash val="solid"/>
            <a:round/>
            <a:headEnd type="triangle" w="med" len="med"/>
            <a:tailEnd type="none" w="med" len="med"/>
          </a:ln>
          <a:effectLst/>
        </p:spPr>
      </p:cxnSp>
      <p:cxnSp>
        <p:nvCxnSpPr>
          <p:cNvPr id="24" name="Straight Connector 23"/>
          <p:cNvCxnSpPr/>
          <p:nvPr/>
        </p:nvCxnSpPr>
        <p:spPr bwMode="auto">
          <a:xfrm flipH="1">
            <a:off x="4343400" y="4648200"/>
            <a:ext cx="1028700" cy="0"/>
          </a:xfrm>
          <a:prstGeom prst="line">
            <a:avLst/>
          </a:prstGeom>
          <a:noFill/>
          <a:ln w="117475" cap="flat" cmpd="sng" algn="ctr">
            <a:solidFill>
              <a:srgbClr val="FF0000"/>
            </a:solidFill>
            <a:prstDash val="solid"/>
            <a:round/>
            <a:headEnd type="triangle" w="med" len="med"/>
            <a:tailEnd type="none" w="med" len="med"/>
          </a:ln>
          <a:effectLst/>
        </p:spPr>
      </p:cxnSp>
      <p:pic>
        <p:nvPicPr>
          <p:cNvPr id="11" name="Picture 2" descr="Microsoft Internet Explorer - Network Encyclo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
            <a:ext cx="1676400" cy="1042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Rectangle 3"/>
          <p:cNvSpPr txBox="1">
            <a:spLocks noChangeArrowheads="1"/>
          </p:cNvSpPr>
          <p:nvPr/>
        </p:nvSpPr>
        <p:spPr bwMode="auto">
          <a:xfrm>
            <a:off x="1447800" y="2895601"/>
            <a:ext cx="6096000" cy="990600"/>
          </a:xfrm>
          <a:prstGeom prst="rect">
            <a:avLst/>
          </a:prstGeom>
          <a:noFill/>
          <a:ln w="9525">
            <a:noFill/>
            <a:miter lim="800000"/>
          </a:ln>
        </p:spPr>
        <p:txBody>
          <a:bodyPr vert="horz" wrap="square" lIns="91440" tIns="45720" rIns="91440" bIns="45720" numCol="1" anchor="t" anchorCtr="0" compatLnSpc="1"/>
          <a:lstStyle/>
          <a:p>
            <a:pPr lvl="0" algn="ctr">
              <a:spcBef>
                <a:spcPts val="0"/>
              </a:spcBef>
              <a:spcAft>
                <a:spcPts val="0"/>
              </a:spcAft>
            </a:pPr>
            <a:r>
              <a:rPr lang="en-US" sz="2800" b="1" kern="0" dirty="0">
                <a:latin typeface="Times New Roman" panose="02020603050405020304" pitchFamily="18" charset="0"/>
                <a:cs typeface="Times New Roman" panose="02020603050405020304" pitchFamily="18" charset="0"/>
              </a:rPr>
              <a:t>Pasco</a:t>
            </a:r>
            <a:r>
              <a:rPr lang="en-US" sz="2800" kern="0" dirty="0">
                <a:latin typeface="Times New Roman" panose="02020603050405020304" pitchFamily="18" charset="0"/>
                <a:cs typeface="Times New Roman" panose="02020603050405020304" pitchFamily="18" charset="0"/>
              </a:rPr>
              <a:t>, an Internet Explorer activity forensic analysis tool.</a:t>
            </a:r>
            <a:endParaRPr lang="en-US" sz="2800" kern="0" dirty="0">
              <a:latin typeface="Times New Roman" panose="02020603050405020304" pitchFamily="18" charset="0"/>
              <a:cs typeface="Times New Roman" panose="02020603050405020304" pitchFamily="18" charset="0"/>
            </a:endParaRPr>
          </a:p>
        </p:txBody>
      </p:sp>
      <p:pic>
        <p:nvPicPr>
          <p:cNvPr id="5"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0"/>
            <a:ext cx="2227522" cy="158432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1524000" y="4953000"/>
            <a:ext cx="2438400" cy="929084"/>
          </a:xfrm>
          <a:prstGeom prst="rect">
            <a:avLst/>
          </a:prstGeom>
          <a:noFill/>
          <a:ln w="9525">
            <a:noFill/>
            <a:miter lim="800000"/>
          </a:ln>
        </p:spPr>
        <p:txBody>
          <a:bodyPr anchor="ctr"/>
          <a:lstStyle/>
          <a:p>
            <a:pPr algn="ctr">
              <a:defRPr/>
            </a:pPr>
            <a:r>
              <a:rPr lang="en-US"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Windows</a:t>
            </a:r>
            <a:endParaRPr lang="en-US"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宋体" panose="02010600030101010101" pitchFamily="2" charset="-122"/>
              </a:rPr>
            </a:fld>
            <a:endParaRPr lang="en-US" altLang="zh-CN" sz="1400">
              <a:ea typeface="宋体" panose="02010600030101010101" pitchFamily="2" charset="-122"/>
            </a:endParaRPr>
          </a:p>
        </p:txBody>
      </p:sp>
      <p:pic>
        <p:nvPicPr>
          <p:cNvPr id="20482" name="Picture 2" descr="http://media.brajeshwar.com/i/microsoft/vista-wallpaper.jpg"/>
          <p:cNvPicPr>
            <a:picLocks noChangeAspect="1" noChangeArrowheads="1"/>
          </p:cNvPicPr>
          <p:nvPr/>
        </p:nvPicPr>
        <p:blipFill>
          <a:blip r:embed="rId1"/>
          <a:srcRect/>
          <a:stretch>
            <a:fillRect/>
          </a:stretch>
        </p:blipFill>
        <p:spPr bwMode="auto">
          <a:xfrm>
            <a:off x="1143000" y="2768600"/>
            <a:ext cx="3028950" cy="2135584"/>
          </a:xfrm>
          <a:prstGeom prst="rect">
            <a:avLst/>
          </a:prstGeom>
          <a:noFill/>
        </p:spPr>
      </p:pic>
      <p:sp>
        <p:nvSpPr>
          <p:cNvPr id="5" name="Rectangle 6"/>
          <p:cNvSpPr>
            <a:spLocks noChangeArrowheads="1"/>
          </p:cNvSpPr>
          <p:nvPr/>
        </p:nvSpPr>
        <p:spPr bwMode="auto">
          <a:xfrm>
            <a:off x="650875" y="1276350"/>
            <a:ext cx="7975600" cy="762000"/>
          </a:xfrm>
          <a:prstGeom prst="rect">
            <a:avLst/>
          </a:prstGeom>
          <a:noFill/>
          <a:ln w="9525">
            <a:noFill/>
            <a:miter lim="800000"/>
          </a:ln>
        </p:spPr>
        <p:txBody>
          <a:bodyPr anchor="ctr"/>
          <a:lstStyle/>
          <a:p>
            <a:pPr algn="ctr">
              <a:defRPr/>
            </a:pPr>
            <a:r>
              <a:rPr lang="en-US" sz="54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OS Forensics</a:t>
            </a:r>
            <a:endParaRPr lang="en-US" sz="54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2" descr="http://www.epanorama.net/blog/wp-content/uploads/2009/10/linux.jpg"/>
          <p:cNvPicPr>
            <a:picLocks noChangeAspect="1" noChangeArrowheads="1"/>
          </p:cNvPicPr>
          <p:nvPr/>
        </p:nvPicPr>
        <p:blipFill>
          <a:blip r:embed="rId2"/>
          <a:srcRect/>
          <a:stretch>
            <a:fillRect/>
          </a:stretch>
        </p:blipFill>
        <p:spPr bwMode="auto">
          <a:xfrm>
            <a:off x="5105400" y="2524041"/>
            <a:ext cx="2190750" cy="2624701"/>
          </a:xfrm>
          <a:prstGeom prst="rect">
            <a:avLst/>
          </a:prstGeom>
          <a:noFill/>
        </p:spPr>
      </p:pic>
      <p:sp>
        <p:nvSpPr>
          <p:cNvPr id="7" name="Rectangle 6"/>
          <p:cNvSpPr>
            <a:spLocks noChangeArrowheads="1"/>
          </p:cNvSpPr>
          <p:nvPr/>
        </p:nvSpPr>
        <p:spPr bwMode="auto">
          <a:xfrm>
            <a:off x="5105400" y="4953000"/>
            <a:ext cx="2438400" cy="929084"/>
          </a:xfrm>
          <a:prstGeom prst="rect">
            <a:avLst/>
          </a:prstGeom>
          <a:noFill/>
          <a:ln w="9525">
            <a:noFill/>
            <a:miter lim="800000"/>
          </a:ln>
        </p:spPr>
        <p:txBody>
          <a:bodyPr anchor="ctr"/>
          <a:lstStyle/>
          <a:p>
            <a:pPr algn="ctr">
              <a:defRPr/>
            </a:pPr>
            <a:r>
              <a:rPr lang="en-US"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Linux</a:t>
            </a:r>
            <a:endParaRPr lang="en-US" sz="36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050" name="Picture 2" descr="http://cdn4.coresites.mpora.com/whitelines_new/wp-content/uploads/2010/12/happyfac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804508" cy="121395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p:cNvSpPr>
            <a:spLocks noChangeArrowheads="1"/>
          </p:cNvSpPr>
          <p:nvPr/>
        </p:nvSpPr>
        <p:spPr bwMode="auto">
          <a:xfrm rot="20533621">
            <a:off x="23325" y="594411"/>
            <a:ext cx="2057400" cy="474505"/>
          </a:xfrm>
          <a:prstGeom prst="rect">
            <a:avLst/>
          </a:prstGeom>
          <a:noFill/>
          <a:ln w="9525">
            <a:noFill/>
            <a:miter lim="800000"/>
          </a:ln>
        </p:spPr>
        <p:txBody>
          <a:bodyPr anchor="ctr"/>
          <a:lstStyle/>
          <a:p>
            <a:pPr algn="ctr">
              <a:defRPr/>
            </a:pP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Too many</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Rectangle 3"/>
          <p:cNvSpPr txBox="1">
            <a:spLocks noChangeArrowheads="1"/>
          </p:cNvSpPr>
          <p:nvPr/>
        </p:nvSpPr>
        <p:spPr bwMode="auto">
          <a:xfrm>
            <a:off x="228600" y="867157"/>
            <a:ext cx="8534400" cy="5381244"/>
          </a:xfrm>
          <a:prstGeom prst="rect">
            <a:avLst/>
          </a:prstGeom>
          <a:noFill/>
          <a:ln w="9525">
            <a:noFill/>
            <a:miter lim="800000"/>
          </a:ln>
        </p:spPr>
        <p:txBody>
          <a:bodyPr vert="horz" wrap="square" lIns="91440" tIns="45720" rIns="91440" bIns="45720" numCol="1" anchor="t" anchorCtr="0" compatLnSpc="1"/>
          <a:lstStyle/>
          <a:p>
            <a:pPr lvl="0" algn="just">
              <a:spcBef>
                <a:spcPts val="0"/>
              </a:spcBef>
              <a:spcAft>
                <a:spcPts val="0"/>
              </a:spcAft>
            </a:pPr>
            <a:r>
              <a:rPr lang="en-US" kern="0" dirty="0">
                <a:latin typeface="Times New Roman" panose="02020603050405020304" pitchFamily="18" charset="0"/>
                <a:cs typeface="Times New Roman" panose="02020603050405020304" pitchFamily="18" charset="0"/>
              </a:rPr>
              <a:t>Pasco shows that IE saves the following fields from a single web site visit in the Index.dat file:  </a:t>
            </a:r>
            <a:endParaRPr lang="en-US" kern="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000" kern="0" dirty="0">
                <a:latin typeface="Times New Roman" panose="02020603050405020304" pitchFamily="18" charset="0"/>
                <a:cs typeface="Times New Roman" panose="02020603050405020304" pitchFamily="18" charset="0"/>
              </a:rPr>
              <a:t> </a:t>
            </a: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record type</a:t>
            </a:r>
            <a:r>
              <a:rPr lang="en-US" sz="2000" kern="0" dirty="0">
                <a:latin typeface="Times New Roman" panose="02020603050405020304" pitchFamily="18" charset="0"/>
                <a:cs typeface="Times New Roman" panose="02020603050405020304" pitchFamily="18" charset="0"/>
              </a:rPr>
              <a:t> - Pasco signifies the activity is either a URL that was browsed or a website that redirected the user's browser to another site. </a:t>
            </a: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000" kern="0" dirty="0">
                <a:latin typeface="Times New Roman" panose="02020603050405020304" pitchFamily="18" charset="0"/>
                <a:cs typeface="Times New Roman" panose="02020603050405020304" pitchFamily="18" charset="0"/>
              </a:rPr>
              <a:t> </a:t>
            </a: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URL</a:t>
            </a:r>
            <a:r>
              <a:rPr lang="en-US" sz="2000" kern="0" dirty="0">
                <a:latin typeface="Times New Roman" panose="02020603050405020304" pitchFamily="18" charset="0"/>
                <a:cs typeface="Times New Roman" panose="02020603050405020304" pitchFamily="18" charset="0"/>
              </a:rPr>
              <a:t> - The actual website that the user visited. </a:t>
            </a: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000" kern="0" dirty="0">
                <a:latin typeface="Times New Roman" panose="02020603050405020304" pitchFamily="18" charset="0"/>
                <a:cs typeface="Times New Roman" panose="02020603050405020304" pitchFamily="18" charset="0"/>
              </a:rPr>
              <a:t> </a:t>
            </a: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Modified Time</a:t>
            </a:r>
            <a:r>
              <a:rPr lang="en-US" sz="2000" kern="0" dirty="0">
                <a:latin typeface="Times New Roman" panose="02020603050405020304" pitchFamily="18" charset="0"/>
                <a:cs typeface="Times New Roman" panose="02020603050405020304" pitchFamily="18" charset="0"/>
              </a:rPr>
              <a:t> - The last moment in time the website was modified. </a:t>
            </a: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000" kern="0" dirty="0">
                <a:latin typeface="Times New Roman" panose="02020603050405020304" pitchFamily="18" charset="0"/>
                <a:cs typeface="Times New Roman" panose="02020603050405020304" pitchFamily="18" charset="0"/>
              </a:rPr>
              <a:t> </a:t>
            </a: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Access Time</a:t>
            </a:r>
            <a:r>
              <a:rPr lang="en-US" sz="2000" kern="0" dirty="0">
                <a:latin typeface="Times New Roman" panose="02020603050405020304" pitchFamily="18" charset="0"/>
                <a:cs typeface="Times New Roman" panose="02020603050405020304" pitchFamily="18" charset="0"/>
              </a:rPr>
              <a:t> - The moment in time the user browsed the website. </a:t>
            </a: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000" kern="0" dirty="0">
                <a:latin typeface="Times New Roman" panose="02020603050405020304" pitchFamily="18" charset="0"/>
                <a:cs typeface="Times New Roman" panose="02020603050405020304" pitchFamily="18" charset="0"/>
              </a:rPr>
              <a:t> </a:t>
            </a: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Filename</a:t>
            </a:r>
            <a:r>
              <a:rPr lang="en-US" sz="2000" kern="0" dirty="0">
                <a:latin typeface="Times New Roman" panose="02020603050405020304" pitchFamily="18" charset="0"/>
                <a:cs typeface="Times New Roman" panose="02020603050405020304" pitchFamily="18" charset="0"/>
              </a:rPr>
              <a:t> - The local file name that contains a copy of the URL listed. </a:t>
            </a: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000" kern="0" dirty="0">
                <a:latin typeface="Times New Roman" panose="02020603050405020304" pitchFamily="18" charset="0"/>
                <a:cs typeface="Times New Roman" panose="02020603050405020304" pitchFamily="18" charset="0"/>
              </a:rPr>
              <a:t> </a:t>
            </a: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Directory</a:t>
            </a:r>
            <a:r>
              <a:rPr lang="en-US" sz="2000" kern="0" dirty="0">
                <a:latin typeface="Times New Roman" panose="02020603050405020304" pitchFamily="18" charset="0"/>
                <a:cs typeface="Times New Roman" panose="02020603050405020304" pitchFamily="18" charset="0"/>
              </a:rPr>
              <a:t> - The local directory you can find the "Filename" above. </a:t>
            </a:r>
            <a:endParaRPr lang="en-US" sz="2000" kern="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sz="2000" kern="0" dirty="0">
                <a:latin typeface="Times New Roman" panose="02020603050405020304" pitchFamily="18" charset="0"/>
                <a:cs typeface="Times New Roman" panose="02020603050405020304" pitchFamily="18" charset="0"/>
              </a:rPr>
              <a:t> </a:t>
            </a:r>
            <a:r>
              <a:rPr lang="en-US" sz="2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HTTP Headers</a:t>
            </a:r>
            <a:r>
              <a:rPr lang="en-US" sz="2000" kern="0" dirty="0">
                <a:latin typeface="Times New Roman" panose="02020603050405020304" pitchFamily="18" charset="0"/>
                <a:cs typeface="Times New Roman" panose="02020603050405020304" pitchFamily="18" charset="0"/>
              </a:rPr>
              <a:t> - The HTTP headers the user received when he browsed the URL. </a:t>
            </a:r>
            <a:endParaRPr lang="en-US" sz="2000" kern="0" dirty="0">
              <a:latin typeface="Times New Roman" panose="02020603050405020304" pitchFamily="18" charset="0"/>
              <a:cs typeface="Times New Roman" panose="02020603050405020304" pitchFamily="18" charset="0"/>
            </a:endParaRPr>
          </a:p>
          <a:p>
            <a:pPr lvl="0" algn="just">
              <a:spcBef>
                <a:spcPts val="0"/>
              </a:spcBef>
              <a:spcAft>
                <a:spcPts val="0"/>
              </a:spcAft>
            </a:pPr>
            <a:r>
              <a:rPr lang="en-US" kern="0" dirty="0">
                <a:latin typeface="Times New Roman" panose="02020603050405020304" pitchFamily="18" charset="0"/>
                <a:cs typeface="Times New Roman" panose="02020603050405020304" pitchFamily="18" charset="0"/>
              </a:rPr>
              <a:t> For each row listed in the spreadsheet, you can retrieve the file listed in "Filename" in User's local directory named "Directory" to recreate what User saw on the web at the time listed in "Access Time."</a:t>
            </a:r>
            <a:endParaRPr lang="en-US" kern="0" dirty="0">
              <a:latin typeface="Times New Roman" panose="02020603050405020304" pitchFamily="18" charset="0"/>
              <a:cs typeface="Times New Roman" panose="02020603050405020304" pitchFamily="18" charset="0"/>
            </a:endParaRPr>
          </a:p>
        </p:txBody>
      </p:sp>
      <p:pic>
        <p:nvPicPr>
          <p:cNvPr id="5"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1"/>
            <a:ext cx="1219200" cy="867156"/>
          </a:xfrm>
          <a:prstGeom prst="rect">
            <a:avLst/>
          </a:prstGeom>
          <a:noFill/>
        </p:spPr>
      </p:pic>
      <p:cxnSp>
        <p:nvCxnSpPr>
          <p:cNvPr id="7" name="Straight Arrow Connector 6"/>
          <p:cNvCxnSpPr/>
          <p:nvPr/>
        </p:nvCxnSpPr>
        <p:spPr bwMode="auto">
          <a:xfrm>
            <a:off x="76200" y="2438400"/>
            <a:ext cx="685800" cy="0"/>
          </a:xfrm>
          <a:prstGeom prst="straightConnector1">
            <a:avLst/>
          </a:prstGeom>
          <a:noFill/>
          <a:ln w="73025" cap="flat" cmpd="sng" algn="ctr">
            <a:solidFill>
              <a:srgbClr val="FF0000"/>
            </a:solidFill>
            <a:prstDash val="solid"/>
            <a:round/>
            <a:headEnd type="none" w="med" len="med"/>
            <a:tailEnd type="triangle"/>
          </a:ln>
          <a:effectLst/>
        </p:spPr>
      </p:cxnSp>
      <p:cxnSp>
        <p:nvCxnSpPr>
          <p:cNvPr id="8" name="Straight Arrow Connector 7"/>
          <p:cNvCxnSpPr/>
          <p:nvPr/>
        </p:nvCxnSpPr>
        <p:spPr bwMode="auto">
          <a:xfrm>
            <a:off x="76200" y="3048000"/>
            <a:ext cx="685800" cy="0"/>
          </a:xfrm>
          <a:prstGeom prst="straightConnector1">
            <a:avLst/>
          </a:prstGeom>
          <a:noFill/>
          <a:ln w="73025" cap="flat" cmpd="sng" algn="ctr">
            <a:solidFill>
              <a:srgbClr val="FF0000"/>
            </a:solidFill>
            <a:prstDash val="solid"/>
            <a:round/>
            <a:headEnd type="none" w="med" len="med"/>
            <a:tailEnd type="triangle"/>
          </a:ln>
          <a:effectLst/>
        </p:spPr>
      </p:cxnSp>
      <p:cxnSp>
        <p:nvCxnSpPr>
          <p:cNvPr id="9" name="Straight Arrow Connector 8"/>
          <p:cNvCxnSpPr/>
          <p:nvPr/>
        </p:nvCxnSpPr>
        <p:spPr bwMode="auto">
          <a:xfrm>
            <a:off x="76200" y="3352800"/>
            <a:ext cx="685800" cy="0"/>
          </a:xfrm>
          <a:prstGeom prst="straightConnector1">
            <a:avLst/>
          </a:prstGeom>
          <a:noFill/>
          <a:ln w="73025" cap="flat" cmpd="sng" algn="ctr">
            <a:solidFill>
              <a:srgbClr val="FF0000"/>
            </a:solidFill>
            <a:prstDash val="solid"/>
            <a:round/>
            <a:headEnd type="none" w="med" len="med"/>
            <a:tailEnd type="triangle"/>
          </a:ln>
          <a:effectLst/>
        </p:spPr>
      </p:cxnSp>
      <p:cxnSp>
        <p:nvCxnSpPr>
          <p:cNvPr id="10" name="Straight Arrow Connector 9"/>
          <p:cNvCxnSpPr/>
          <p:nvPr/>
        </p:nvCxnSpPr>
        <p:spPr bwMode="auto">
          <a:xfrm>
            <a:off x="76200" y="3657600"/>
            <a:ext cx="685800" cy="0"/>
          </a:xfrm>
          <a:prstGeom prst="straightConnector1">
            <a:avLst/>
          </a:prstGeom>
          <a:noFill/>
          <a:ln w="73025" cap="flat" cmpd="sng" algn="ctr">
            <a:solidFill>
              <a:srgbClr val="FF0000"/>
            </a:solidFill>
            <a:prstDash val="solid"/>
            <a:round/>
            <a:headEnd type="none" w="med" len="me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223250" y="6477000"/>
            <a:ext cx="768350" cy="457200"/>
          </a:xfrm>
        </p:spPr>
        <p:txBody>
          <a:bodyPr/>
          <a:lstStyle/>
          <a:p>
            <a:pPr>
              <a:defRPr/>
            </a:pPr>
            <a:fld id="{FDEF4AB8-EBD9-4FDD-BB48-A030665EC33D}" type="slidenum">
              <a:rPr lang="zh-CN" altLang="en-US" smtClean="0"/>
            </a:fld>
            <a:endParaRPr lang="en-US" altLang="zh-CN"/>
          </a:p>
        </p:txBody>
      </p:sp>
      <p:pic>
        <p:nvPicPr>
          <p:cNvPr id="5"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1"/>
            <a:ext cx="1371600" cy="975550"/>
          </a:xfrm>
          <a:prstGeom prst="rect">
            <a:avLst/>
          </a:prstGeom>
          <a:noFill/>
        </p:spPr>
      </p:pic>
      <p:pic>
        <p:nvPicPr>
          <p:cNvPr id="62466" name="Picture 2"/>
          <p:cNvPicPr>
            <a:picLocks noChangeAspect="1" noChangeArrowheads="1"/>
          </p:cNvPicPr>
          <p:nvPr/>
        </p:nvPicPr>
        <p:blipFill>
          <a:blip r:embed="rId2"/>
          <a:srcRect/>
          <a:stretch>
            <a:fillRect/>
          </a:stretch>
        </p:blipFill>
        <p:spPr bwMode="auto">
          <a:xfrm>
            <a:off x="762000" y="975551"/>
            <a:ext cx="7883525" cy="5494797"/>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0412" y="3308365"/>
            <a:ext cx="1905000" cy="528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715000" y="6400800"/>
            <a:ext cx="2895600" cy="457200"/>
          </a:xfrm>
        </p:spPr>
        <p:txBody>
          <a:bodyPr/>
          <a:lstStyle/>
          <a:p>
            <a:pPr>
              <a:defRPr/>
            </a:pPr>
            <a:fld id="{A65B7440-49B7-4793-9933-A2BE6EEFB164}" type="slidenum">
              <a:rPr lang="en-US"/>
            </a:fld>
            <a:endParaRPr lang="en-US" dirty="0"/>
          </a:p>
        </p:txBody>
      </p:sp>
      <p:sp>
        <p:nvSpPr>
          <p:cNvPr id="8" name="Rectangle 3"/>
          <p:cNvSpPr txBox="1">
            <a:spLocks noChangeArrowheads="1"/>
          </p:cNvSpPr>
          <p:nvPr/>
        </p:nvSpPr>
        <p:spPr bwMode="auto">
          <a:xfrm>
            <a:off x="1143000" y="304800"/>
            <a:ext cx="7772400" cy="609600"/>
          </a:xfrm>
          <a:prstGeom prst="rect">
            <a:avLst/>
          </a:prstGeom>
          <a:noFill/>
          <a:ln w="9525">
            <a:noFill/>
            <a:miter lim="800000"/>
          </a:ln>
        </p:spPr>
        <p:txBody>
          <a:bodyPr vert="horz" wrap="square" lIns="91440" tIns="45720" rIns="91440" bIns="45720" numCol="1" anchor="t" anchorCtr="0" compatLnSpc="1"/>
          <a:lstStyle/>
          <a:p>
            <a:pPr marR="0" lvl="0" indent="0" algn="ctr" defTabSz="914400" rtl="0" eaLnBrk="0" fontAlgn="base" latinLnBrk="0" hangingPunct="0">
              <a:lnSpc>
                <a:spcPct val="100000"/>
              </a:lnSpc>
              <a:spcBef>
                <a:spcPts val="0"/>
              </a:spcBef>
              <a:spcAft>
                <a:spcPts val="1200"/>
              </a:spcAft>
              <a:buClr>
                <a:schemeClr val="accent2"/>
              </a:buClr>
              <a:buSzPct val="85000"/>
              <a:defRPr/>
            </a:pPr>
            <a:r>
              <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Microsoft Edge web browser</a:t>
            </a:r>
            <a:endPar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p:cNvSpPr txBox="1">
            <a:spLocks noChangeArrowheads="1"/>
          </p:cNvSpPr>
          <p:nvPr/>
        </p:nvSpPr>
        <p:spPr bwMode="auto">
          <a:xfrm>
            <a:off x="106908" y="1046387"/>
            <a:ext cx="9037092" cy="4744813"/>
          </a:xfrm>
          <a:prstGeom prst="rect">
            <a:avLst/>
          </a:prstGeom>
          <a:noFill/>
          <a:ln w="9525">
            <a:noFill/>
            <a:miter lim="800000"/>
          </a:ln>
        </p:spPr>
        <p:txBody>
          <a:bodyPr vert="horz" wrap="square" lIns="91440" tIns="45720" rIns="91440" bIns="45720" numCol="1" anchor="t" anchorCtr="0" compatLnSpc="1"/>
          <a:lstStyle/>
          <a:p>
            <a:pPr algn="just">
              <a:spcBef>
                <a:spcPts val="0"/>
              </a:spcBef>
              <a:spcAft>
                <a:spcPts val="0"/>
              </a:spcAft>
            </a:pPr>
            <a:r>
              <a:rPr lang="en-US" b="1" kern="0" dirty="0">
                <a:latin typeface="Times New Roman" panose="02020603050405020304" pitchFamily="18" charset="0"/>
                <a:cs typeface="Times New Roman" panose="02020603050405020304" pitchFamily="18" charset="0"/>
              </a:rPr>
              <a:t>Edge Artefacts</a:t>
            </a:r>
            <a:endParaRPr lang="en-US" b="1" kern="0" dirty="0">
              <a:latin typeface="Times New Roman" panose="02020603050405020304" pitchFamily="18" charset="0"/>
              <a:cs typeface="Times New Roman" panose="02020603050405020304" pitchFamily="18" charset="0"/>
            </a:endParaRPr>
          </a:p>
          <a:p>
            <a:pPr algn="just">
              <a:spcBef>
                <a:spcPts val="0"/>
              </a:spcBef>
              <a:spcAft>
                <a:spcPts val="0"/>
              </a:spcAft>
              <a:buFont typeface="Wingdings" panose="05000000000000000000" pitchFamily="2" charset="2"/>
              <a:buChar char="q"/>
            </a:pPr>
            <a:r>
              <a:rPr lang="en-US" sz="2000" b="1" kern="0" dirty="0">
                <a:latin typeface="Times New Roman" panose="02020603050405020304" pitchFamily="18" charset="0"/>
                <a:cs typeface="Times New Roman" panose="02020603050405020304" pitchFamily="18" charset="0"/>
              </a:rPr>
              <a:t>The Edge settings are stored in the following Extensible Storage Engine (ESE) database:</a:t>
            </a:r>
            <a:endParaRPr lang="en-US" sz="2000" b="1" kern="0" dirty="0">
              <a:latin typeface="Times New Roman" panose="02020603050405020304" pitchFamily="18" charset="0"/>
              <a:cs typeface="Times New Roman" panose="02020603050405020304" pitchFamily="18" charset="0"/>
            </a:endParaRPr>
          </a:p>
          <a:p>
            <a:pPr algn="just">
              <a:spcBef>
                <a:spcPts val="0"/>
              </a:spcBef>
              <a:spcAft>
                <a:spcPts val="0"/>
              </a:spcAft>
            </a:pPr>
            <a:r>
              <a:rPr lang="en-US" sz="2000" kern="0" dirty="0">
                <a:latin typeface="Times New Roman" panose="02020603050405020304" pitchFamily="18" charset="0"/>
                <a:cs typeface="Times New Roman" panose="02020603050405020304" pitchFamily="18" charset="0"/>
              </a:rPr>
              <a:t>\Users\</a:t>
            </a:r>
            <a:r>
              <a:rPr lang="en-US" sz="2000" kern="0" dirty="0" err="1">
                <a:latin typeface="Times New Roman" panose="02020603050405020304" pitchFamily="18" charset="0"/>
                <a:cs typeface="Times New Roman" panose="02020603050405020304" pitchFamily="18" charset="0"/>
              </a:rPr>
              <a:t>user_name</a:t>
            </a:r>
            <a:r>
              <a:rPr lang="en-US" sz="2000" kern="0" dirty="0">
                <a:latin typeface="Times New Roman" panose="02020603050405020304" pitchFamily="18" charset="0"/>
                <a:cs typeface="Times New Roman" panose="02020603050405020304" pitchFamily="18" charset="0"/>
              </a:rPr>
              <a:t>\</a:t>
            </a:r>
            <a:r>
              <a:rPr lang="en-US" sz="2000" kern="0" dirty="0" err="1">
                <a:latin typeface="Times New Roman" panose="02020603050405020304" pitchFamily="18" charset="0"/>
                <a:cs typeface="Times New Roman" panose="02020603050405020304" pitchFamily="18" charset="0"/>
              </a:rPr>
              <a:t>AppData</a:t>
            </a:r>
            <a:r>
              <a:rPr lang="en-US" sz="2000" kern="0" dirty="0">
                <a:latin typeface="Times New Roman" panose="02020603050405020304" pitchFamily="18" charset="0"/>
                <a:cs typeface="Times New Roman" panose="02020603050405020304" pitchFamily="18" charset="0"/>
              </a:rPr>
              <a:t>\Local\Packages\</a:t>
            </a:r>
            <a:r>
              <a:rPr lang="en-US" sz="2000" kern="0" dirty="0" err="1">
                <a:latin typeface="Times New Roman" panose="02020603050405020304" pitchFamily="18" charset="0"/>
                <a:cs typeface="Times New Roman" panose="02020603050405020304" pitchFamily="18" charset="0"/>
              </a:rPr>
              <a:t>Microsoft.MicrosoftEdge_xxxxx</a:t>
            </a:r>
            <a:r>
              <a:rPr lang="en-US" sz="2000" kern="0" dirty="0">
                <a:latin typeface="Times New Roman" panose="02020603050405020304" pitchFamily="18" charset="0"/>
                <a:cs typeface="Times New Roman" panose="02020603050405020304" pitchFamily="18" charset="0"/>
              </a:rPr>
              <a:t>\AC\</a:t>
            </a:r>
            <a:r>
              <a:rPr lang="en-US" sz="2000" kern="0" dirty="0" err="1">
                <a:latin typeface="Times New Roman" panose="02020603050405020304" pitchFamily="18" charset="0"/>
                <a:cs typeface="Times New Roman" panose="02020603050405020304" pitchFamily="18" charset="0"/>
              </a:rPr>
              <a:t>MicrosoftEdge</a:t>
            </a:r>
            <a:r>
              <a:rPr lang="en-US" sz="2000" kern="0" dirty="0">
                <a:latin typeface="Times New Roman" panose="02020603050405020304" pitchFamily="18" charset="0"/>
                <a:cs typeface="Times New Roman" panose="02020603050405020304" pitchFamily="18" charset="0"/>
              </a:rPr>
              <a:t>\User\Default\</a:t>
            </a:r>
            <a:r>
              <a:rPr lang="en-US" sz="2000" kern="0" dirty="0" err="1">
                <a:latin typeface="Times New Roman" panose="02020603050405020304" pitchFamily="18" charset="0"/>
                <a:cs typeface="Times New Roman" panose="02020603050405020304" pitchFamily="18" charset="0"/>
              </a:rPr>
              <a:t>DataStore</a:t>
            </a:r>
            <a:r>
              <a:rPr lang="en-US" sz="2000" kern="0" dirty="0">
                <a:latin typeface="Times New Roman" panose="02020603050405020304" pitchFamily="18" charset="0"/>
                <a:cs typeface="Times New Roman" panose="02020603050405020304" pitchFamily="18" charset="0"/>
              </a:rPr>
              <a:t>\Data\nouser1\</a:t>
            </a:r>
            <a:r>
              <a:rPr lang="en-US" sz="2000" kern="0" dirty="0" err="1">
                <a:latin typeface="Times New Roman" panose="02020603050405020304" pitchFamily="18" charset="0"/>
                <a:cs typeface="Times New Roman" panose="02020603050405020304" pitchFamily="18" charset="0"/>
              </a:rPr>
              <a:t>xxxxx</a:t>
            </a:r>
            <a:r>
              <a:rPr lang="en-US" sz="2000" kern="0" dirty="0">
                <a:latin typeface="Times New Roman" panose="02020603050405020304" pitchFamily="18" charset="0"/>
                <a:cs typeface="Times New Roman" panose="02020603050405020304" pitchFamily="18" charset="0"/>
              </a:rPr>
              <a:t>\</a:t>
            </a:r>
            <a:r>
              <a:rPr lang="en-US" sz="2000" kern="0" dirty="0" err="1">
                <a:latin typeface="Times New Roman" panose="02020603050405020304" pitchFamily="18" charset="0"/>
                <a:cs typeface="Times New Roman" panose="02020603050405020304" pitchFamily="18" charset="0"/>
              </a:rPr>
              <a:t>DBStore</a:t>
            </a:r>
            <a:r>
              <a:rPr lang="en-US" sz="2000" kern="0" dirty="0">
                <a:latin typeface="Times New Roman" panose="02020603050405020304" pitchFamily="18" charset="0"/>
                <a:cs typeface="Times New Roman" panose="02020603050405020304" pitchFamily="18" charset="0"/>
              </a:rPr>
              <a:t>\</a:t>
            </a:r>
            <a:r>
              <a:rPr lang="en-US" sz="2000" kern="0" dirty="0" err="1">
                <a:latin typeface="Times New Roman" panose="02020603050405020304" pitchFamily="18" charset="0"/>
                <a:cs typeface="Times New Roman" panose="02020603050405020304" pitchFamily="18" charset="0"/>
              </a:rPr>
              <a:t>spartan.edb</a:t>
            </a:r>
            <a:endParaRPr lang="en-US" sz="2000" kern="0" dirty="0">
              <a:latin typeface="Times New Roman" panose="02020603050405020304" pitchFamily="18" charset="0"/>
              <a:cs typeface="Times New Roman" panose="02020603050405020304" pitchFamily="18" charset="0"/>
            </a:endParaRPr>
          </a:p>
          <a:p>
            <a:pPr algn="just">
              <a:spcBef>
                <a:spcPts val="0"/>
              </a:spcBef>
              <a:spcAft>
                <a:spcPts val="0"/>
              </a:spcAft>
              <a:buFont typeface="Wingdings" panose="05000000000000000000" pitchFamily="2" charset="2"/>
              <a:buChar char="q"/>
            </a:pPr>
            <a:r>
              <a:rPr lang="en-US" sz="2000" b="1" kern="0" dirty="0">
                <a:latin typeface="Times New Roman" panose="02020603050405020304" pitchFamily="18" charset="0"/>
                <a:cs typeface="Times New Roman" panose="02020603050405020304" pitchFamily="18" charset="0"/>
              </a:rPr>
              <a:t>The Edge cached files stored in the following directory:</a:t>
            </a:r>
            <a:endParaRPr lang="en-US" sz="2000" b="1" kern="0" dirty="0">
              <a:latin typeface="Times New Roman" panose="02020603050405020304" pitchFamily="18" charset="0"/>
              <a:cs typeface="Times New Roman" panose="02020603050405020304" pitchFamily="18" charset="0"/>
            </a:endParaRPr>
          </a:p>
          <a:p>
            <a:pPr algn="just">
              <a:spcBef>
                <a:spcPts val="0"/>
              </a:spcBef>
              <a:spcAft>
                <a:spcPts val="0"/>
              </a:spcAft>
            </a:pPr>
            <a:r>
              <a:rPr lang="en-US" sz="2000" kern="0" dirty="0">
                <a:latin typeface="Times New Roman" panose="02020603050405020304" pitchFamily="18" charset="0"/>
                <a:cs typeface="Times New Roman" panose="02020603050405020304" pitchFamily="18" charset="0"/>
              </a:rPr>
              <a:t>\Users\</a:t>
            </a:r>
            <a:r>
              <a:rPr lang="en-US" sz="2000" kern="0" dirty="0" err="1">
                <a:latin typeface="Times New Roman" panose="02020603050405020304" pitchFamily="18" charset="0"/>
                <a:cs typeface="Times New Roman" panose="02020603050405020304" pitchFamily="18" charset="0"/>
              </a:rPr>
              <a:t>user_name</a:t>
            </a:r>
            <a:r>
              <a:rPr lang="en-US" sz="2000" kern="0" dirty="0">
                <a:latin typeface="Times New Roman" panose="02020603050405020304" pitchFamily="18" charset="0"/>
                <a:cs typeface="Times New Roman" panose="02020603050405020304" pitchFamily="18" charset="0"/>
              </a:rPr>
              <a:t>\</a:t>
            </a:r>
            <a:r>
              <a:rPr lang="en-US" sz="2000" kern="0" dirty="0" err="1">
                <a:latin typeface="Times New Roman" panose="02020603050405020304" pitchFamily="18" charset="0"/>
                <a:cs typeface="Times New Roman" panose="02020603050405020304" pitchFamily="18" charset="0"/>
              </a:rPr>
              <a:t>AppData</a:t>
            </a:r>
            <a:r>
              <a:rPr lang="en-US" sz="2000" kern="0" dirty="0">
                <a:latin typeface="Times New Roman" panose="02020603050405020304" pitchFamily="18" charset="0"/>
                <a:cs typeface="Times New Roman" panose="02020603050405020304" pitchFamily="18" charset="0"/>
              </a:rPr>
              <a:t>\Local\Packages\</a:t>
            </a:r>
            <a:r>
              <a:rPr lang="en-US" sz="2000" kern="0" dirty="0" err="1">
                <a:latin typeface="Times New Roman" panose="02020603050405020304" pitchFamily="18" charset="0"/>
                <a:cs typeface="Times New Roman" panose="02020603050405020304" pitchFamily="18" charset="0"/>
              </a:rPr>
              <a:t>Microsoft.MicrosoftEdge_xxxx</a:t>
            </a:r>
            <a:r>
              <a:rPr lang="en-US" sz="2000" kern="0" dirty="0">
                <a:latin typeface="Times New Roman" panose="02020603050405020304" pitchFamily="18" charset="0"/>
                <a:cs typeface="Times New Roman" panose="02020603050405020304" pitchFamily="18" charset="0"/>
              </a:rPr>
              <a:t>\AC\#!001\MicrosoftEdge\Cache\</a:t>
            </a:r>
            <a:endParaRPr lang="en-US" sz="2000" kern="0" dirty="0">
              <a:latin typeface="Times New Roman" panose="02020603050405020304" pitchFamily="18" charset="0"/>
              <a:cs typeface="Times New Roman" panose="02020603050405020304" pitchFamily="18" charset="0"/>
            </a:endParaRPr>
          </a:p>
          <a:p>
            <a:pPr algn="just">
              <a:spcBef>
                <a:spcPts val="0"/>
              </a:spcBef>
              <a:spcAft>
                <a:spcPts val="0"/>
              </a:spcAft>
              <a:buFont typeface="Wingdings" panose="05000000000000000000" pitchFamily="2" charset="2"/>
              <a:buChar char="q"/>
            </a:pPr>
            <a:r>
              <a:rPr lang="en-US" sz="2000" b="1" kern="0" dirty="0">
                <a:latin typeface="Times New Roman" panose="02020603050405020304" pitchFamily="18" charset="0"/>
                <a:cs typeface="Times New Roman" panose="02020603050405020304" pitchFamily="18" charset="0"/>
              </a:rPr>
              <a:t>The Edge last active browsing session is stored in the following directory:</a:t>
            </a:r>
            <a:endParaRPr lang="en-US" sz="2000" b="1" kern="0" dirty="0">
              <a:latin typeface="Times New Roman" panose="02020603050405020304" pitchFamily="18" charset="0"/>
              <a:cs typeface="Times New Roman" panose="02020603050405020304" pitchFamily="18" charset="0"/>
            </a:endParaRPr>
          </a:p>
          <a:p>
            <a:pPr algn="just">
              <a:spcBef>
                <a:spcPts val="0"/>
              </a:spcBef>
              <a:spcAft>
                <a:spcPts val="0"/>
              </a:spcAft>
            </a:pPr>
            <a:r>
              <a:rPr lang="en-US" sz="2000" kern="0" dirty="0">
                <a:latin typeface="Times New Roman" panose="02020603050405020304" pitchFamily="18" charset="0"/>
                <a:cs typeface="Times New Roman" panose="02020603050405020304" pitchFamily="18" charset="0"/>
              </a:rPr>
              <a:t>\Users\</a:t>
            </a:r>
            <a:r>
              <a:rPr lang="en-US" sz="2000" kern="0" dirty="0" err="1">
                <a:latin typeface="Times New Roman" panose="02020603050405020304" pitchFamily="18" charset="0"/>
                <a:cs typeface="Times New Roman" panose="02020603050405020304" pitchFamily="18" charset="0"/>
              </a:rPr>
              <a:t>user_name</a:t>
            </a:r>
            <a:r>
              <a:rPr lang="en-US" sz="2000" kern="0" dirty="0">
                <a:latin typeface="Times New Roman" panose="02020603050405020304" pitchFamily="18" charset="0"/>
                <a:cs typeface="Times New Roman" panose="02020603050405020304" pitchFamily="18" charset="0"/>
              </a:rPr>
              <a:t>\</a:t>
            </a:r>
            <a:r>
              <a:rPr lang="en-US" sz="2000" kern="0" dirty="0" err="1">
                <a:latin typeface="Times New Roman" panose="02020603050405020304" pitchFamily="18" charset="0"/>
                <a:cs typeface="Times New Roman" panose="02020603050405020304" pitchFamily="18" charset="0"/>
              </a:rPr>
              <a:t>AppData</a:t>
            </a:r>
            <a:r>
              <a:rPr lang="en-US" sz="2000" kern="0" dirty="0">
                <a:latin typeface="Times New Roman" panose="02020603050405020304" pitchFamily="18" charset="0"/>
                <a:cs typeface="Times New Roman" panose="02020603050405020304" pitchFamily="18" charset="0"/>
              </a:rPr>
              <a:t>\Local\Packages\</a:t>
            </a:r>
            <a:r>
              <a:rPr lang="en-US" sz="2000" kern="0" dirty="0" err="1">
                <a:latin typeface="Times New Roman" panose="02020603050405020304" pitchFamily="18" charset="0"/>
                <a:cs typeface="Times New Roman" panose="02020603050405020304" pitchFamily="18" charset="0"/>
              </a:rPr>
              <a:t>Microsoft.MicrosoftEdge_xxxx</a:t>
            </a:r>
            <a:r>
              <a:rPr lang="en-US" sz="2000" kern="0" dirty="0">
                <a:latin typeface="Times New Roman" panose="02020603050405020304" pitchFamily="18" charset="0"/>
                <a:cs typeface="Times New Roman" panose="02020603050405020304" pitchFamily="18" charset="0"/>
              </a:rPr>
              <a:t>\AC\</a:t>
            </a:r>
            <a:r>
              <a:rPr lang="en-US" sz="2000" kern="0" dirty="0" err="1">
                <a:latin typeface="Times New Roman" panose="02020603050405020304" pitchFamily="18" charset="0"/>
                <a:cs typeface="Times New Roman" panose="02020603050405020304" pitchFamily="18" charset="0"/>
              </a:rPr>
              <a:t>MicrosoftEdge</a:t>
            </a:r>
            <a:r>
              <a:rPr lang="en-US" sz="2000" kern="0" dirty="0">
                <a:latin typeface="Times New Roman" panose="02020603050405020304" pitchFamily="18" charset="0"/>
                <a:cs typeface="Times New Roman" panose="02020603050405020304" pitchFamily="18" charset="0"/>
              </a:rPr>
              <a:t>\User\Default\Recovery\Active\</a:t>
            </a:r>
            <a:endParaRPr lang="en-US" sz="2000" kern="0" dirty="0">
              <a:latin typeface="Times New Roman" panose="02020603050405020304" pitchFamily="18" charset="0"/>
              <a:cs typeface="Times New Roman" panose="02020603050405020304" pitchFamily="18" charset="0"/>
            </a:endParaRPr>
          </a:p>
          <a:p>
            <a:pPr algn="just">
              <a:spcBef>
                <a:spcPts val="0"/>
              </a:spcBef>
              <a:spcAft>
                <a:spcPts val="0"/>
              </a:spcAft>
              <a:buFont typeface="Wingdings" panose="05000000000000000000" pitchFamily="2" charset="2"/>
              <a:buChar char="q"/>
            </a:pPr>
            <a:r>
              <a:rPr lang="en-US" sz="2000" b="1" kern="0" dirty="0">
                <a:latin typeface="Times New Roman" panose="02020603050405020304" pitchFamily="18" charset="0"/>
                <a:cs typeface="Times New Roman" panose="02020603050405020304" pitchFamily="18" charset="0"/>
              </a:rPr>
              <a:t>Being Microsoft there is a legacy version of IE (version 11) included in Windows 10 (just in case you don’t like the new browser) and both Edge and IE history records are stored in the same database:</a:t>
            </a:r>
            <a:endParaRPr lang="en-US" sz="2000" b="1" kern="0" dirty="0">
              <a:latin typeface="Times New Roman" panose="02020603050405020304" pitchFamily="18" charset="0"/>
              <a:cs typeface="Times New Roman" panose="02020603050405020304" pitchFamily="18" charset="0"/>
            </a:endParaRPr>
          </a:p>
          <a:p>
            <a:pPr algn="just">
              <a:spcBef>
                <a:spcPts val="0"/>
              </a:spcBef>
              <a:spcAft>
                <a:spcPts val="0"/>
              </a:spcAft>
            </a:pPr>
            <a:r>
              <a:rPr lang="en-US" sz="2000" kern="0" dirty="0">
                <a:latin typeface="Times New Roman" panose="02020603050405020304" pitchFamily="18" charset="0"/>
                <a:cs typeface="Times New Roman" panose="02020603050405020304" pitchFamily="18" charset="0"/>
              </a:rPr>
              <a:t>\Users\</a:t>
            </a:r>
            <a:r>
              <a:rPr lang="en-US" sz="2000" kern="0" dirty="0" err="1">
                <a:latin typeface="Times New Roman" panose="02020603050405020304" pitchFamily="18" charset="0"/>
                <a:cs typeface="Times New Roman" panose="02020603050405020304" pitchFamily="18" charset="0"/>
              </a:rPr>
              <a:t>user_name</a:t>
            </a:r>
            <a:r>
              <a:rPr lang="en-US" sz="2000" kern="0" dirty="0">
                <a:latin typeface="Times New Roman" panose="02020603050405020304" pitchFamily="18" charset="0"/>
                <a:cs typeface="Times New Roman" panose="02020603050405020304" pitchFamily="18" charset="0"/>
              </a:rPr>
              <a:t>\</a:t>
            </a:r>
            <a:r>
              <a:rPr lang="en-US" sz="2000" kern="0" dirty="0" err="1">
                <a:latin typeface="Times New Roman" panose="02020603050405020304" pitchFamily="18" charset="0"/>
                <a:cs typeface="Times New Roman" panose="02020603050405020304" pitchFamily="18" charset="0"/>
              </a:rPr>
              <a:t>AppData</a:t>
            </a:r>
            <a:r>
              <a:rPr lang="en-US" sz="2000" kern="0" dirty="0">
                <a:latin typeface="Times New Roman" panose="02020603050405020304" pitchFamily="18" charset="0"/>
                <a:cs typeface="Times New Roman" panose="02020603050405020304" pitchFamily="18" charset="0"/>
              </a:rPr>
              <a:t>\Local\Microsoft\Windows\</a:t>
            </a:r>
            <a:r>
              <a:rPr lang="en-US" sz="2000" kern="0" dirty="0" err="1">
                <a:latin typeface="Times New Roman" panose="02020603050405020304" pitchFamily="18" charset="0"/>
                <a:cs typeface="Times New Roman" panose="02020603050405020304" pitchFamily="18" charset="0"/>
              </a:rPr>
              <a:t>WebCache</a:t>
            </a:r>
            <a:r>
              <a:rPr lang="en-US" sz="2000" kern="0" dirty="0">
                <a:latin typeface="Times New Roman" panose="02020603050405020304" pitchFamily="18" charset="0"/>
                <a:cs typeface="Times New Roman" panose="02020603050405020304" pitchFamily="18" charset="0"/>
              </a:rPr>
              <a:t>\WebCacheV01.dat</a:t>
            </a:r>
            <a:endParaRPr lang="en-US" sz="2000" kern="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06908" y="5834200"/>
            <a:ext cx="8714096" cy="929485"/>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[1] https://www.foxtonforensics.com/browser-history-examiner/microsoft-edge-history-location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[2] Windows 10 - Microsoft Edge Browser Forensics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https://www.linkedin.com/pulse/windows-10-microsoft-edge-browser-forensics-brent-muir</a:t>
            </a:r>
            <a:endParaRPr lang="en-US" sz="1600"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1304" y="78451"/>
            <a:ext cx="1857617" cy="1064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33" y="962701"/>
            <a:ext cx="6936688" cy="40721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bwMode="auto">
          <a:xfrm>
            <a:off x="820056" y="109564"/>
            <a:ext cx="7772400" cy="609600"/>
          </a:xfrm>
          <a:prstGeom prst="rect">
            <a:avLst/>
          </a:prstGeom>
          <a:noFill/>
          <a:ln w="9525">
            <a:noFill/>
            <a:miter lim="800000"/>
          </a:ln>
        </p:spPr>
        <p:txBody>
          <a:bodyPr vert="horz" wrap="square" lIns="91440" tIns="45720" rIns="91440" bIns="45720" numCol="1" anchor="t" anchorCtr="0" compatLnSpc="1"/>
          <a:lstStyle/>
          <a:p>
            <a:pPr marR="0" lvl="0" indent="0" algn="ctr" defTabSz="914400" rtl="0" eaLnBrk="0" fontAlgn="base" latinLnBrk="0" hangingPunct="0">
              <a:lnSpc>
                <a:spcPct val="100000"/>
              </a:lnSpc>
              <a:spcBef>
                <a:spcPts val="0"/>
              </a:spcBef>
              <a:spcAft>
                <a:spcPts val="1200"/>
              </a:spcAft>
              <a:buClr>
                <a:schemeClr val="accent2"/>
              </a:buClr>
              <a:buSzPct val="85000"/>
              <a:defRPr/>
            </a:pPr>
            <a:r>
              <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ESE Database View</a:t>
            </a:r>
            <a:endParaRPr kumimoji="0" lang="en-US" sz="2800" b="1"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TextBox 7"/>
          <p:cNvSpPr txBox="1"/>
          <p:nvPr/>
        </p:nvSpPr>
        <p:spPr>
          <a:xfrm>
            <a:off x="28433" y="6015990"/>
            <a:ext cx="8534400" cy="90486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[1] https://www.nirsoft.net/utils/ese_database_view.html</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https://www.osforensics.com/esedb-viewer.html</a:t>
            </a:r>
            <a:endParaRPr lang="en-US" dirty="0">
              <a:latin typeface="Times New Roman" panose="02020603050405020304" pitchFamily="18" charset="0"/>
              <a:cs typeface="Times New Roman" panose="02020603050405020304" pitchFamily="18" charset="0"/>
            </a:endParaRP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73025"/>
            <a:ext cx="1213051" cy="73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descr="serv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510" y="1854500"/>
            <a:ext cx="6100762" cy="4196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0" name="灯片编号占位符 5"/>
          <p:cNvSpPr txBox="1">
            <a:spLocks noGrp="1"/>
          </p:cNvSpPr>
          <p:nvPr/>
        </p:nvSpPr>
        <p:spPr bwMode="auto">
          <a:xfrm>
            <a:off x="82994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buFont typeface="ZapfDingbats" pitchFamily="82" charset="2"/>
              <a:buNone/>
            </a:pPr>
            <a:fld id="{659D9F3E-6393-4CF2-83F3-78497B6631CD}" type="slidenum">
              <a:rPr lang="zh-CN" altLang="en-US" sz="1400">
                <a:ea typeface="宋体" panose="02010600030101010101" pitchFamily="2" charset="-122"/>
              </a:rPr>
            </a:fld>
            <a:endParaRPr lang="en-US" altLang="zh-CN" sz="1400">
              <a:ea typeface="宋体" panose="02010600030101010101" pitchFamily="2" charset="-122"/>
            </a:endParaRPr>
          </a:p>
        </p:txBody>
      </p:sp>
      <p:sp>
        <p:nvSpPr>
          <p:cNvPr id="67592" name="Text Box 13"/>
          <p:cNvSpPr txBox="1">
            <a:spLocks noChangeArrowheads="1"/>
          </p:cNvSpPr>
          <p:nvPr/>
        </p:nvSpPr>
        <p:spPr bwMode="auto">
          <a:xfrm>
            <a:off x="381000" y="1828800"/>
            <a:ext cx="8382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tabLst>
                <a:tab pos="631825" algn="l"/>
              </a:tabLst>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tabLst>
                <a:tab pos="631825" algn="l"/>
              </a:tabLst>
              <a:defRPr sz="2400">
                <a:solidFill>
                  <a:schemeClr val="tx1"/>
                </a:solidFill>
                <a:latin typeface="Comic Sans MS" panose="030F0702030302020204" pitchFamily="66" charset="0"/>
              </a:defRPr>
            </a:lvl2pPr>
            <a:lvl3pPr marL="1143000" indent="-228600">
              <a:spcBef>
                <a:spcPct val="20000"/>
              </a:spcBef>
              <a:buChar char="•"/>
              <a:tabLst>
                <a:tab pos="631825" algn="l"/>
              </a:tabLst>
              <a:defRPr sz="2000">
                <a:solidFill>
                  <a:schemeClr val="tx1"/>
                </a:solidFill>
                <a:latin typeface="Comic Sans MS" panose="030F0702030302020204" pitchFamily="66" charset="0"/>
              </a:defRPr>
            </a:lvl3pPr>
            <a:lvl4pPr marL="1600200" indent="-228600">
              <a:spcBef>
                <a:spcPct val="20000"/>
              </a:spcBef>
              <a:buChar char="–"/>
              <a:tabLst>
                <a:tab pos="631825" algn="l"/>
              </a:tabLst>
              <a:defRPr sz="2000">
                <a:solidFill>
                  <a:schemeClr val="tx1"/>
                </a:solidFill>
                <a:latin typeface="Times New Roman" panose="02020603050405020304" pitchFamily="18" charset="0"/>
              </a:defRPr>
            </a:lvl4pPr>
            <a:lvl5pPr marL="2057400" indent="-228600">
              <a:spcBef>
                <a:spcPct val="20000"/>
              </a:spcBef>
              <a:buChar char="»"/>
              <a:tabLst>
                <a:tab pos="631825"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9pPr>
          </a:lstStyle>
          <a:p>
            <a:pPr algn="just">
              <a:buClrTx/>
              <a:buSzTx/>
              <a:buFont typeface="Wingdings" panose="05000000000000000000" pitchFamily="2" charset="2"/>
              <a:buChar char="q"/>
            </a:pPr>
            <a:r>
              <a:rPr lang="en-US" kern="0" dirty="0">
                <a:latin typeface="Times New Roman" panose="02020603050405020304" pitchFamily="18" charset="0"/>
                <a:cs typeface="Times New Roman" panose="02020603050405020304" pitchFamily="18" charset="0"/>
              </a:rPr>
              <a:t>Where is the browsing history of Chrome Web browser stored?</a:t>
            </a:r>
            <a:endParaRPr lang="en-US" kern="0" dirty="0">
              <a:latin typeface="Times New Roman" panose="02020603050405020304" pitchFamily="18" charset="0"/>
              <a:cs typeface="Times New Roman" panose="02020603050405020304" pitchFamily="18" charset="0"/>
            </a:endParaRPr>
          </a:p>
        </p:txBody>
      </p:sp>
      <p:sp>
        <p:nvSpPr>
          <p:cNvPr id="18" name="Text Box 9"/>
          <p:cNvSpPr txBox="1">
            <a:spLocks noChangeArrowheads="1"/>
          </p:cNvSpPr>
          <p:nvPr/>
        </p:nvSpPr>
        <p:spPr bwMode="auto">
          <a:xfrm>
            <a:off x="1590675" y="124701"/>
            <a:ext cx="6900863" cy="1040285"/>
          </a:xfrm>
          <a:prstGeom prst="rect">
            <a:avLst/>
          </a:prstGeom>
          <a:noFill/>
          <a:ln w="9525">
            <a:noFill/>
            <a:miter lim="800000"/>
          </a:ln>
        </p:spPr>
        <p:txBody>
          <a:bodyPr>
            <a:spAutoFit/>
          </a:bodyPr>
          <a:lstStyle/>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Non-graded hands-on exercise</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ctr">
              <a:defRPr/>
            </a:pP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Web Browsing Forensics</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7595" name="Picture 2" descr="http://tbn1.google.com/images?q=tbn:EZiJqDG2US75qM:http://www.secviz.org/files/images/inetvis-nmap_decoy_gridswee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3335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7" name="Rectangle 2"/>
          <p:cNvSpPr>
            <a:spLocks noGrp="1" noChangeArrowheads="1"/>
          </p:cNvSpPr>
          <p:nvPr>
            <p:ph type="title"/>
          </p:nvPr>
        </p:nvSpPr>
        <p:spPr>
          <a:xfrm>
            <a:off x="1441450" y="838200"/>
            <a:ext cx="6553200" cy="1219200"/>
          </a:xfrm>
        </p:spPr>
        <p:txBody>
          <a:bodyPr/>
          <a:lstStyle/>
          <a:p>
            <a:pPr algn="ctr"/>
            <a:r>
              <a:rPr lang="en-CA"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Many Online Instant Messaging Services to Chat with Friends</a:t>
            </a:r>
            <a:endPar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9787" y="2953603"/>
            <a:ext cx="126682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a:blip r:embed="rId2"/>
          <a:srcRect/>
          <a:stretch>
            <a:fillRect/>
          </a:stretch>
        </p:blipFill>
        <p:spPr bwMode="auto">
          <a:xfrm>
            <a:off x="1519238" y="5715000"/>
            <a:ext cx="842962" cy="1028700"/>
          </a:xfrm>
          <a:prstGeom prst="rect">
            <a:avLst/>
          </a:prstGeom>
          <a:noFill/>
          <a:ln w="9525">
            <a:noFill/>
            <a:miter lim="800000"/>
            <a:headEnd/>
            <a:tailEnd/>
          </a:ln>
        </p:spPr>
      </p:pic>
      <p:sp>
        <p:nvSpPr>
          <p:cNvPr id="12" name="AutoShape 6"/>
          <p:cNvSpPr>
            <a:spLocks noChangeArrowheads="1"/>
          </p:cNvSpPr>
          <p:nvPr/>
        </p:nvSpPr>
        <p:spPr bwMode="auto">
          <a:xfrm>
            <a:off x="1500187" y="4522788"/>
            <a:ext cx="4138613" cy="1230313"/>
          </a:xfrm>
          <a:prstGeom prst="cloudCallout">
            <a:avLst>
              <a:gd name="adj1" fmla="val -33861"/>
              <a:gd name="adj2" fmla="val 78751"/>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defRPr/>
            </a:pPr>
            <a:r>
              <a:rPr lang="en-US" sz="2800" b="1" dirty="0">
                <a:solidFill>
                  <a:srgbClr val="FF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rPr>
              <a:t>Chat histories?</a:t>
            </a:r>
            <a:endParaRPr lang="en-US" sz="2800" b="1" dirty="0">
              <a:solidFill>
                <a:srgbClr val="FF0000"/>
              </a:solidFill>
              <a:effectLst>
                <a:outerShdw blurRad="38100" dist="38100" dir="2700000" algn="tl">
                  <a:srgbClr val="FFFFFF"/>
                </a:outerShdw>
              </a:effectLst>
              <a:latin typeface="Times New Roman" panose="02020603050405020304" pitchFamily="18" charset="0"/>
              <a:cs typeface="Times New Roman" panose="02020603050405020304" pitchFamily="18" charset="0"/>
            </a:endParaRPr>
          </a:p>
        </p:txBody>
      </p:sp>
      <p:pic>
        <p:nvPicPr>
          <p:cNvPr id="8" name="Picture 2" descr="Image result for microsoft tea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016709"/>
            <a:ext cx="1794521" cy="9000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5" name="Picture 4"/>
          <p:cNvPicPr>
            <a:picLocks noChangeAspect="1"/>
          </p:cNvPicPr>
          <p:nvPr/>
        </p:nvPicPr>
        <p:blipFill>
          <a:blip r:embed="rId1"/>
          <a:stretch>
            <a:fillRect/>
          </a:stretch>
        </p:blipFill>
        <p:spPr>
          <a:xfrm>
            <a:off x="488218" y="1248388"/>
            <a:ext cx="7567393" cy="5135795"/>
          </a:xfrm>
          <a:prstGeom prst="rect">
            <a:avLst/>
          </a:prstGeom>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1124" y="-8912"/>
            <a:ext cx="126682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3"/>
          <a:stretch>
            <a:fillRect/>
          </a:stretch>
        </p:blipFill>
        <p:spPr>
          <a:xfrm>
            <a:off x="0" y="-8912"/>
            <a:ext cx="3114675" cy="771525"/>
          </a:xfrm>
          <a:prstGeom prst="rect">
            <a:avLst/>
          </a:prstGeom>
        </p:spPr>
      </p:pic>
      <p:grpSp>
        <p:nvGrpSpPr>
          <p:cNvPr id="10" name="Group 9"/>
          <p:cNvGrpSpPr/>
          <p:nvPr/>
        </p:nvGrpSpPr>
        <p:grpSpPr>
          <a:xfrm>
            <a:off x="2471650" y="2286000"/>
            <a:ext cx="3643400" cy="888075"/>
            <a:chOff x="2471650" y="2286000"/>
            <a:chExt cx="3643400" cy="888075"/>
          </a:xfrm>
        </p:grpSpPr>
        <p:sp>
          <p:nvSpPr>
            <p:cNvPr id="8" name="AutoShape 15"/>
            <p:cNvSpPr>
              <a:spLocks noChangeArrowheads="1"/>
            </p:cNvSpPr>
            <p:nvPr/>
          </p:nvSpPr>
          <p:spPr bwMode="auto">
            <a:xfrm>
              <a:off x="3352800" y="2286000"/>
              <a:ext cx="2762250" cy="533400"/>
            </a:xfrm>
            <a:prstGeom prst="wedgeRoundRectCallout">
              <a:avLst>
                <a:gd name="adj1" fmla="val -62394"/>
                <a:gd name="adj2" fmla="val 56069"/>
                <a:gd name="adj3" fmla="val 16667"/>
              </a:avLst>
            </a:prstGeom>
            <a:solidFill>
              <a:schemeClr val="accent1"/>
            </a:solidFill>
            <a:ln w="66675">
              <a:solidFill>
                <a:schemeClr val="accent2"/>
              </a:solidFill>
              <a:miter lim="800000"/>
            </a:ln>
          </p:spPr>
          <p:txBody>
            <a:bodyPr/>
            <a:lstStyle/>
            <a:p>
              <a:pPr algn="ctr"/>
              <a:r>
                <a:rPr lang="en-US" dirty="0">
                  <a:latin typeface="Times New Roman" panose="02020603050405020304" pitchFamily="18" charset="0"/>
                  <a:cs typeface="Times New Roman" panose="02020603050405020304" pitchFamily="18" charset="0"/>
                </a:rPr>
                <a:t>user account name</a:t>
              </a:r>
              <a:endParaRPr lang="en-US" dirty="0">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bwMode="auto">
            <a:xfrm>
              <a:off x="2471650" y="3174075"/>
              <a:ext cx="685800" cy="0"/>
            </a:xfrm>
            <a:prstGeom prst="straightConnector1">
              <a:avLst/>
            </a:prstGeom>
            <a:noFill/>
            <a:ln w="73025" cap="flat" cmpd="sng" algn="ctr">
              <a:solidFill>
                <a:srgbClr val="FF0000"/>
              </a:solidFill>
              <a:prstDash val="solid"/>
              <a:round/>
              <a:headEnd type="none" w="med" len="med"/>
              <a:tailEnd type="none"/>
            </a:ln>
            <a:effectLst/>
          </p:spPr>
        </p:cxnSp>
      </p:grpSp>
      <p:grpSp>
        <p:nvGrpSpPr>
          <p:cNvPr id="15" name="Group 14"/>
          <p:cNvGrpSpPr/>
          <p:nvPr/>
        </p:nvGrpSpPr>
        <p:grpSpPr>
          <a:xfrm>
            <a:off x="2547850" y="5181600"/>
            <a:ext cx="4157750" cy="1169325"/>
            <a:chOff x="2547850" y="5181600"/>
            <a:chExt cx="4157750" cy="1169325"/>
          </a:xfrm>
        </p:grpSpPr>
        <p:sp>
          <p:nvSpPr>
            <p:cNvPr id="12" name="AutoShape 15"/>
            <p:cNvSpPr>
              <a:spLocks noChangeArrowheads="1"/>
            </p:cNvSpPr>
            <p:nvPr/>
          </p:nvSpPr>
          <p:spPr bwMode="auto">
            <a:xfrm>
              <a:off x="3429000" y="5667376"/>
              <a:ext cx="3276600" cy="683549"/>
            </a:xfrm>
            <a:prstGeom prst="wedgeRoundRectCallout">
              <a:avLst>
                <a:gd name="adj1" fmla="val -49393"/>
                <a:gd name="adj2" fmla="val -104662"/>
                <a:gd name="adj3" fmla="val 16667"/>
              </a:avLst>
            </a:prstGeom>
            <a:solidFill>
              <a:schemeClr val="accent1"/>
            </a:solidFill>
            <a:ln w="66675">
              <a:solidFill>
                <a:schemeClr val="accent2"/>
              </a:solidFill>
              <a:miter lim="800000"/>
            </a:ln>
          </p:spPr>
          <p:txBody>
            <a:bodyPr/>
            <a:lstStyle/>
            <a:p>
              <a:pPr algn="ctr"/>
              <a:r>
                <a:rPr lang="en-US" sz="2000" dirty="0">
                  <a:latin typeface="Times New Roman" panose="02020603050405020304" pitchFamily="18" charset="0"/>
                  <a:cs typeface="Times New Roman" panose="02020603050405020304" pitchFamily="18" charset="0"/>
                </a:rPr>
                <a:t>A folder named after your Skype Name</a:t>
              </a:r>
              <a:endParaRPr lang="en-US" sz="2000" dirty="0">
                <a:latin typeface="Times New Roman" panose="02020603050405020304" pitchFamily="18" charset="0"/>
                <a:cs typeface="Times New Roman" panose="02020603050405020304" pitchFamily="18" charset="0"/>
              </a:endParaRPr>
            </a:p>
          </p:txBody>
        </p:sp>
        <p:cxnSp>
          <p:nvCxnSpPr>
            <p:cNvPr id="13" name="Straight Arrow Connector 12"/>
            <p:cNvCxnSpPr/>
            <p:nvPr/>
          </p:nvCxnSpPr>
          <p:spPr bwMode="auto">
            <a:xfrm>
              <a:off x="2547850" y="5181600"/>
              <a:ext cx="881150" cy="0"/>
            </a:xfrm>
            <a:prstGeom prst="straightConnector1">
              <a:avLst/>
            </a:prstGeom>
            <a:noFill/>
            <a:ln w="73025" cap="flat" cmpd="sng" algn="ctr">
              <a:solidFill>
                <a:srgbClr val="FF0000"/>
              </a:solidFill>
              <a:prstDash val="solid"/>
              <a:round/>
              <a:headEnd type="none" w="med" len="med"/>
              <a:tailEnd type="none"/>
            </a:ln>
            <a:effectLst/>
          </p:spPr>
        </p:cxnSp>
      </p:grpSp>
      <p:sp>
        <p:nvSpPr>
          <p:cNvPr id="16" name="Rectangle 2"/>
          <p:cNvSpPr txBox="1">
            <a:spLocks noChangeArrowheads="1"/>
          </p:cNvSpPr>
          <p:nvPr/>
        </p:nvSpPr>
        <p:spPr bwMode="auto">
          <a:xfrm>
            <a:off x="2109288" y="6410362"/>
            <a:ext cx="5663112" cy="390143"/>
          </a:xfrm>
          <a:prstGeom prst="rect">
            <a:avLst/>
          </a:prstGeom>
          <a:solidFill>
            <a:schemeClr val="accent1"/>
          </a:solidFill>
          <a:ln w="9525">
            <a:solidFill>
              <a:srgbClr val="FF0000"/>
            </a:solidFill>
            <a:miter lim="800000"/>
          </a:ln>
        </p:spPr>
        <p:txBody>
          <a:bodyPr vert="horz" wrap="square" lIns="91440" tIns="45720" rIns="91440" bIns="45720" numCol="1" anchor="ctr" anchorCtr="0" compatLnSpc="1"/>
          <a:lstStyle/>
          <a:p>
            <a:pPr lvl="0" algn="ctr">
              <a:spcBef>
                <a:spcPct val="0"/>
              </a:spcBef>
              <a:buClrTx/>
              <a:buSzTx/>
            </a:pPr>
            <a:r>
              <a:rPr lang="en-US" altLang="en-US" sz="2000" kern="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en-US" sz="2000" kern="0" dirty="0" err="1">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main.db</a:t>
            </a:r>
            <a:r>
              <a:rPr lang="en-US" altLang="en-US" sz="2000" kern="0"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database file that contains the local history</a:t>
            </a:r>
            <a:endParaRPr kumimoji="0" lang="en-US" altLang="en-US" sz="2000" i="0" u="none" strike="noStrike" kern="0" cap="none" spc="0" normalizeH="0" baseline="0" noProof="0" dirty="0">
              <a:ln>
                <a:noFill/>
              </a:ln>
              <a:solidFill>
                <a:schemeClr val="accent2"/>
              </a:solidFill>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0" name="Group 19"/>
          <p:cNvGrpSpPr/>
          <p:nvPr/>
        </p:nvGrpSpPr>
        <p:grpSpPr>
          <a:xfrm>
            <a:off x="2438400" y="3276600"/>
            <a:ext cx="4419600" cy="1066800"/>
            <a:chOff x="2438400" y="3276600"/>
            <a:chExt cx="4419600" cy="1066800"/>
          </a:xfrm>
        </p:grpSpPr>
        <p:sp>
          <p:nvSpPr>
            <p:cNvPr id="17" name="Rectangle 16"/>
            <p:cNvSpPr/>
            <p:nvPr/>
          </p:nvSpPr>
          <p:spPr>
            <a:xfrm>
              <a:off x="2438400" y="3979018"/>
              <a:ext cx="1981200" cy="364382"/>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utoShape 15"/>
            <p:cNvSpPr>
              <a:spLocks noChangeArrowheads="1"/>
            </p:cNvSpPr>
            <p:nvPr/>
          </p:nvSpPr>
          <p:spPr bwMode="auto">
            <a:xfrm>
              <a:off x="4095750" y="3276600"/>
              <a:ext cx="2762250" cy="533400"/>
            </a:xfrm>
            <a:prstGeom prst="wedgeRoundRectCallout">
              <a:avLst>
                <a:gd name="adj1" fmla="val -62394"/>
                <a:gd name="adj2" fmla="val 56069"/>
                <a:gd name="adj3" fmla="val 16667"/>
              </a:avLst>
            </a:prstGeom>
            <a:solidFill>
              <a:schemeClr val="accent1"/>
            </a:solidFill>
            <a:ln w="66675">
              <a:solidFill>
                <a:srgbClr val="FF0000"/>
              </a:solidFill>
              <a:miter lim="800000"/>
            </a:ln>
          </p:spPr>
          <p:txBody>
            <a:bodyPr/>
            <a:lstStyle/>
            <a:p>
              <a:pPr algn="ctr"/>
              <a:r>
                <a:rPr lang="en-US" dirty="0">
                  <a:latin typeface="Times New Roman" panose="02020603050405020304" pitchFamily="18" charset="0"/>
                  <a:cs typeface="Times New Roman" panose="02020603050405020304" pitchFamily="18" charset="0"/>
                </a:rPr>
                <a:t>Received files</a:t>
              </a:r>
              <a:endParaRPr lang="en-US"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0" name="灯片编号占位符 5"/>
          <p:cNvSpPr txBox="1">
            <a:spLocks noGrp="1"/>
          </p:cNvSpPr>
          <p:nvPr/>
        </p:nvSpPr>
        <p:spPr bwMode="auto">
          <a:xfrm>
            <a:off x="82994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buFont typeface="ZapfDingbats" pitchFamily="82" charset="2"/>
              <a:buNone/>
            </a:pPr>
            <a:fld id="{659D9F3E-6393-4CF2-83F3-78497B6631CD}" type="slidenum">
              <a:rPr lang="zh-CN" altLang="en-US" sz="1400">
                <a:ea typeface="宋体" panose="02010600030101010101" pitchFamily="2" charset="-122"/>
              </a:rPr>
            </a:fld>
            <a:endParaRPr lang="en-US" altLang="zh-CN" sz="1400">
              <a:ea typeface="宋体" panose="02010600030101010101" pitchFamily="2" charset="-122"/>
            </a:endParaRPr>
          </a:p>
        </p:txBody>
      </p:sp>
      <p:sp>
        <p:nvSpPr>
          <p:cNvPr id="67592" name="Text Box 13"/>
          <p:cNvSpPr txBox="1">
            <a:spLocks noChangeArrowheads="1"/>
          </p:cNvSpPr>
          <p:nvPr/>
        </p:nvSpPr>
        <p:spPr bwMode="auto">
          <a:xfrm>
            <a:off x="381000" y="1828800"/>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tabLst>
                <a:tab pos="631825" algn="l"/>
              </a:tabLst>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tabLst>
                <a:tab pos="631825" algn="l"/>
              </a:tabLst>
              <a:defRPr sz="2400">
                <a:solidFill>
                  <a:schemeClr val="tx1"/>
                </a:solidFill>
                <a:latin typeface="Comic Sans MS" panose="030F0702030302020204" pitchFamily="66" charset="0"/>
              </a:defRPr>
            </a:lvl2pPr>
            <a:lvl3pPr marL="1143000" indent="-228600">
              <a:spcBef>
                <a:spcPct val="20000"/>
              </a:spcBef>
              <a:buChar char="•"/>
              <a:tabLst>
                <a:tab pos="631825" algn="l"/>
              </a:tabLst>
              <a:defRPr sz="2000">
                <a:solidFill>
                  <a:schemeClr val="tx1"/>
                </a:solidFill>
                <a:latin typeface="Comic Sans MS" panose="030F0702030302020204" pitchFamily="66" charset="0"/>
              </a:defRPr>
            </a:lvl3pPr>
            <a:lvl4pPr marL="1600200" indent="-228600">
              <a:spcBef>
                <a:spcPct val="20000"/>
              </a:spcBef>
              <a:buChar char="–"/>
              <a:tabLst>
                <a:tab pos="631825" algn="l"/>
              </a:tabLst>
              <a:defRPr sz="2000">
                <a:solidFill>
                  <a:schemeClr val="tx1"/>
                </a:solidFill>
                <a:latin typeface="Times New Roman" panose="02020603050405020304" pitchFamily="18" charset="0"/>
              </a:defRPr>
            </a:lvl4pPr>
            <a:lvl5pPr marL="2057400" indent="-228600">
              <a:spcBef>
                <a:spcPct val="20000"/>
              </a:spcBef>
              <a:buChar char="»"/>
              <a:tabLst>
                <a:tab pos="631825"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631825" algn="l"/>
              </a:tabLst>
              <a:defRPr sz="2000">
                <a:solidFill>
                  <a:schemeClr val="tx1"/>
                </a:solidFill>
                <a:latin typeface="Times New Roman" panose="02020603050405020304" pitchFamily="18" charset="0"/>
              </a:defRPr>
            </a:lvl9pPr>
          </a:lstStyle>
          <a:p>
            <a:pPr algn="just">
              <a:buClrTx/>
              <a:buSzTx/>
              <a:buNone/>
            </a:pPr>
            <a:r>
              <a:rPr lang="en-US" kern="0" dirty="0">
                <a:latin typeface="Times New Roman" panose="02020603050405020304" pitchFamily="18" charset="0"/>
                <a:cs typeface="Times New Roman" panose="02020603050405020304" pitchFamily="18" charset="0"/>
              </a:rPr>
              <a:t>Where is the chat history of Microsoft Teams stored?</a:t>
            </a:r>
            <a:endParaRPr lang="en-US" kern="0" dirty="0">
              <a:latin typeface="Times New Roman" panose="02020603050405020304" pitchFamily="18" charset="0"/>
              <a:cs typeface="Times New Roman" panose="02020603050405020304" pitchFamily="18" charset="0"/>
            </a:endParaRPr>
          </a:p>
        </p:txBody>
      </p:sp>
      <p:sp>
        <p:nvSpPr>
          <p:cNvPr id="18" name="Text Box 9"/>
          <p:cNvSpPr txBox="1">
            <a:spLocks noChangeArrowheads="1"/>
          </p:cNvSpPr>
          <p:nvPr/>
        </p:nvSpPr>
        <p:spPr bwMode="auto">
          <a:xfrm>
            <a:off x="1590675" y="124701"/>
            <a:ext cx="6900863" cy="1040285"/>
          </a:xfrm>
          <a:prstGeom prst="rect">
            <a:avLst/>
          </a:prstGeom>
          <a:noFill/>
          <a:ln w="9525">
            <a:noFill/>
            <a:miter lim="800000"/>
          </a:ln>
        </p:spPr>
        <p:txBody>
          <a:bodyPr>
            <a:spAutoFit/>
          </a:bodyPr>
          <a:lstStyle/>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Non-graded hands-on exercise</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ctr">
              <a:defRPr/>
            </a:pP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Instant messaging chat forensics</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7595" name="Picture 2" descr="http://tbn1.google.com/images?q=tbn:EZiJqDG2US75qM:http://www.secviz.org/files/images/inetvis-nmap_decoy_gridswee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3335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Image result for microsoft te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326" y="3085445"/>
            <a:ext cx="2832138" cy="1420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715000" y="6400800"/>
            <a:ext cx="2895600" cy="457200"/>
          </a:xfrm>
        </p:spPr>
        <p:txBody>
          <a:bodyPr/>
          <a:lstStyle/>
          <a:p>
            <a:pPr>
              <a:defRPr/>
            </a:pPr>
            <a:fld id="{A65B7440-49B7-4793-9933-A2BE6EEFB164}" type="slidenum">
              <a:rPr lang="en-US"/>
            </a:fld>
            <a:endParaRPr lang="en-US" dirty="0"/>
          </a:p>
        </p:txBody>
      </p:sp>
      <p:sp>
        <p:nvSpPr>
          <p:cNvPr id="56324" name="Rectangle 2"/>
          <p:cNvSpPr>
            <a:spLocks noGrp="1" noChangeArrowheads="1"/>
          </p:cNvSpPr>
          <p:nvPr>
            <p:ph type="title"/>
          </p:nvPr>
        </p:nvSpPr>
        <p:spPr>
          <a:xfrm>
            <a:off x="1047750" y="838200"/>
            <a:ext cx="7772400" cy="685800"/>
          </a:xfrm>
        </p:spPr>
        <p:txBody>
          <a:bodyPr/>
          <a:lstStyle/>
          <a:p>
            <a:pPr algn="ctr"/>
            <a:r>
              <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Thumbnail Forensics</a:t>
            </a:r>
            <a:endPar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100" name="Picture 4" descr="http://www.welie.com/patterns/images/thumbnail-animals.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2817025"/>
            <a:ext cx="2743200" cy="31456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bwMode="auto">
          <a:xfrm flipV="1">
            <a:off x="3048000" y="3581400"/>
            <a:ext cx="1676400" cy="1045376"/>
          </a:xfrm>
          <a:prstGeom prst="line">
            <a:avLst/>
          </a:prstGeom>
          <a:noFill/>
          <a:ln w="117475" cap="flat" cmpd="sng" algn="ctr">
            <a:solidFill>
              <a:srgbClr val="FF0000"/>
            </a:solidFill>
            <a:prstDash val="solid"/>
            <a:round/>
            <a:headEnd type="triangle" w="med" len="med"/>
            <a:tailEnd type="none" w="med" len="med"/>
          </a:ln>
          <a:effectLst/>
        </p:spPr>
      </p:cxnSp>
      <p:sp>
        <p:nvSpPr>
          <p:cNvPr id="7" name="Rectangle 2"/>
          <p:cNvSpPr txBox="1">
            <a:spLocks noChangeArrowheads="1"/>
          </p:cNvSpPr>
          <p:nvPr/>
        </p:nvSpPr>
        <p:spPr bwMode="auto">
          <a:xfrm>
            <a:off x="4724400" y="2438400"/>
            <a:ext cx="4095750" cy="2188376"/>
          </a:xfrm>
          <a:prstGeom prst="rect">
            <a:avLst/>
          </a:prstGeom>
          <a:noFill/>
          <a:ln w="9525">
            <a:noFill/>
            <a:miter lim="800000"/>
          </a:ln>
        </p:spPr>
        <p:txBody>
          <a:bodyPr vert="horz" wrap="square" lIns="91440" tIns="45720" rIns="91440" bIns="45720" numCol="1" anchor="ctr" anchorCtr="0" compatLnSpc="1"/>
          <a:lstStyle/>
          <a:p>
            <a:pPr lvl="0" algn="just">
              <a:spcBef>
                <a:spcPct val="0"/>
              </a:spcBef>
              <a:buClrTx/>
              <a:buSzTx/>
            </a:pPr>
            <a:r>
              <a:rPr lang="en-CA" altLang="en-US"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Compared with the full-scale display, a smaller version or reduced-size versions of an image, movie or page</a:t>
            </a:r>
            <a:endParaRPr lang="en-CA" altLang="en-US" b="1" kern="0" dirty="0">
              <a:solidFill>
                <a:srgbClr val="C0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2050" name="Picture 2" descr="http://www.exisoftware.com/thumbnail_generator/screenshots/html-frames-thumbnail-gallery-full.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1159636"/>
            <a:ext cx="6132210" cy="535546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p:nvPr/>
        </p:nvSpPr>
        <p:spPr bwMode="auto">
          <a:xfrm>
            <a:off x="114300" y="95250"/>
            <a:ext cx="8534400" cy="838200"/>
          </a:xfrm>
          <a:prstGeom prst="rect">
            <a:avLst/>
          </a:prstGeom>
          <a:noFill/>
          <a:ln w="9525">
            <a:noFill/>
            <a:miter lim="800000"/>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a:t>
            </a:r>
            <a:endParaRPr lang="en-CA"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917575" y="1524000"/>
            <a:ext cx="7442200" cy="1244600"/>
          </a:xfrm>
          <a:prstGeom prst="rect">
            <a:avLst/>
          </a:prstGeom>
          <a:noFill/>
          <a:ln w="9525">
            <a:noFill/>
            <a:miter lim="800000"/>
          </a:ln>
        </p:spPr>
        <p:txBody>
          <a:bodyPr anchor="ctr"/>
          <a:lstStyle/>
          <a:p>
            <a:pPr algn="ctr">
              <a:defRPr/>
            </a:pPr>
            <a:r>
              <a:rPr lang="en-US" sz="54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Windows Forensics</a:t>
            </a:r>
            <a:endParaRPr lang="en-US" sz="54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宋体" panose="02010600030101010101" pitchFamily="2" charset="-122"/>
              </a:rPr>
            </a:fld>
            <a:endParaRPr lang="en-US" altLang="zh-CN" sz="1400">
              <a:ea typeface="宋体" panose="02010600030101010101" pitchFamily="2" charset="-122"/>
            </a:endParaRPr>
          </a:p>
        </p:txBody>
      </p:sp>
      <p:pic>
        <p:nvPicPr>
          <p:cNvPr id="20482" name="Picture 2" descr="http://media.brajeshwar.com/i/microsoft/vista-wallpaper.jpg"/>
          <p:cNvPicPr>
            <a:picLocks noChangeAspect="1" noChangeArrowheads="1"/>
          </p:cNvPicPr>
          <p:nvPr/>
        </p:nvPicPr>
        <p:blipFill>
          <a:blip r:embed="rId1"/>
          <a:srcRect/>
          <a:stretch>
            <a:fillRect/>
          </a:stretch>
        </p:blipFill>
        <p:spPr bwMode="auto">
          <a:xfrm>
            <a:off x="3124200" y="3276600"/>
            <a:ext cx="3028950" cy="2135584"/>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2050" name="Picture 2" descr="http://www.exisoftware.com/thumbnail_generator/screenshots/html-frames-thumbnail-gallery-full.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2600" y="703245"/>
            <a:ext cx="5638800" cy="492455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p:nvPr/>
        </p:nvSpPr>
        <p:spPr bwMode="auto">
          <a:xfrm>
            <a:off x="114300" y="95250"/>
            <a:ext cx="8534400" cy="838200"/>
          </a:xfrm>
          <a:prstGeom prst="rect">
            <a:avLst/>
          </a:prstGeom>
          <a:noFill/>
          <a:ln w="9525">
            <a:noFill/>
            <a:miter lim="800000"/>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a:t>
            </a: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endParaRPr lang="en-CA"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2" descr="http://taksabad.com/Files/files/invoice-delet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37793">
            <a:off x="3108724" y="841726"/>
            <a:ext cx="3619901" cy="464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895475" y="3399389"/>
            <a:ext cx="552450" cy="475107"/>
          </a:xfrm>
          <a:prstGeom prst="rect">
            <a:avLst/>
          </a:prstGeom>
          <a:noFill/>
          <a:ln w="730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anose="030F0702030302020204" pitchFamily="66" charset="0"/>
            </a:endParaRPr>
          </a:p>
        </p:txBody>
      </p:sp>
      <p:cxnSp>
        <p:nvCxnSpPr>
          <p:cNvPr id="7" name="Straight Connector 6"/>
          <p:cNvCxnSpPr/>
          <p:nvPr/>
        </p:nvCxnSpPr>
        <p:spPr bwMode="auto">
          <a:xfrm flipH="1" flipV="1">
            <a:off x="1219200" y="2876701"/>
            <a:ext cx="676275" cy="522688"/>
          </a:xfrm>
          <a:prstGeom prst="line">
            <a:avLst/>
          </a:prstGeom>
          <a:noFill/>
          <a:ln w="117475" cap="flat" cmpd="sng" algn="ctr">
            <a:solidFill>
              <a:srgbClr val="FF0000"/>
            </a:solidFill>
            <a:prstDash val="solid"/>
            <a:round/>
            <a:headEnd type="triangle" w="med" len="med"/>
            <a:tailEnd type="none" w="med" len="med"/>
          </a:ln>
          <a:effectLst/>
        </p:spPr>
      </p:cxnSp>
      <p:sp>
        <p:nvSpPr>
          <p:cNvPr id="8" name="Text Box 5"/>
          <p:cNvSpPr txBox="1">
            <a:spLocks noChangeArrowheads="1"/>
          </p:cNvSpPr>
          <p:nvPr/>
        </p:nvSpPr>
        <p:spPr bwMode="auto">
          <a:xfrm>
            <a:off x="0" y="5581471"/>
            <a:ext cx="8991600" cy="1200329"/>
          </a:xfrm>
          <a:prstGeom prst="rect">
            <a:avLst/>
          </a:prstGeom>
          <a:noFill/>
          <a:ln w="9525">
            <a:noFill/>
            <a:miter lim="800000"/>
          </a:ln>
        </p:spPr>
        <p:txBody>
          <a:bodyPr wrap="square">
            <a:spAutoFit/>
          </a:bodyPr>
          <a:lstStyle/>
          <a:p>
            <a:pPr algn="just">
              <a:spcBef>
                <a:spcPct val="0"/>
              </a:spcBef>
              <a:buClrTx/>
              <a:buSzTx/>
              <a:buFontTx/>
              <a:buNone/>
            </a:pPr>
            <a:r>
              <a:rPr lang="en-US" sz="1800" dirty="0">
                <a:latin typeface="Times New Roman" panose="02020603050405020304" pitchFamily="18" charset="0"/>
                <a:cs typeface="Times New Roman" panose="02020603050405020304" pitchFamily="18" charset="0"/>
              </a:rPr>
              <a:t>[1] THUMBS.DB: HOW COMPUTER FORENSICS CAN REVEAL TRACES OF A DELETED IMAGE</a:t>
            </a:r>
            <a:endParaRPr lang="en-US" sz="18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1800" dirty="0">
                <a:latin typeface="Times New Roman" panose="02020603050405020304" pitchFamily="18" charset="0"/>
                <a:cs typeface="Times New Roman" panose="02020603050405020304" pitchFamily="18" charset="0"/>
              </a:rPr>
              <a:t>https://www.intaforensics.com/2009/05/15/thumbs-db-how-computer-forensics-can-reveal-traces-of-a-deleted-image/</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Title 1"/>
          <p:cNvSpPr txBox="1"/>
          <p:nvPr/>
        </p:nvSpPr>
        <p:spPr bwMode="auto">
          <a:xfrm>
            <a:off x="114300" y="95250"/>
            <a:ext cx="8534400" cy="838200"/>
          </a:xfrm>
          <a:prstGeom prst="rect">
            <a:avLst/>
          </a:prstGeom>
          <a:noFill/>
          <a:ln w="9525">
            <a:noFill/>
            <a:miter lim="800000"/>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a:t>
            </a:r>
            <a:r>
              <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endParaRPr lang="en-CA"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itle 3"/>
          <p:cNvSpPr txBox="1"/>
          <p:nvPr/>
        </p:nvSpPr>
        <p:spPr>
          <a:xfrm>
            <a:off x="803275" y="1714500"/>
            <a:ext cx="7502525" cy="2628900"/>
          </a:xfrm>
          <a:prstGeom prst="rect">
            <a:avLst/>
          </a:prstGeom>
        </p:spPr>
        <p:txBody>
          <a:bodyPr/>
          <a:lstStyle/>
          <a:p>
            <a:pPr algn="just">
              <a:defRPr/>
            </a:pPr>
            <a:r>
              <a:rPr lang="en-CA" sz="3600" b="1" kern="0" dirty="0">
                <a:solidFill>
                  <a:srgbClr val="0033CC"/>
                </a:solidFill>
                <a:latin typeface="Times New Roman" panose="02020603050405020304" pitchFamily="18" charset="0"/>
                <a:ea typeface="+mj-ea"/>
                <a:cs typeface="Times New Roman" panose="02020603050405020304" pitchFamily="18" charset="0"/>
              </a:rPr>
              <a:t>Windows</a:t>
            </a:r>
            <a:r>
              <a:rPr lang="en-CA" sz="3600" kern="0" dirty="0">
                <a:solidFill>
                  <a:srgbClr val="0033CC"/>
                </a:solidFill>
                <a:latin typeface="Times New Roman" panose="02020603050405020304" pitchFamily="18" charset="0"/>
                <a:ea typeface="+mj-ea"/>
                <a:cs typeface="Times New Roman" panose="02020603050405020304" pitchFamily="18" charset="0"/>
              </a:rPr>
              <a:t> stores thumbnails of graphics files, and certain document and movie files, in the </a:t>
            </a:r>
            <a:r>
              <a:rPr lang="en-CA" sz="3600" b="1" kern="0" dirty="0">
                <a:solidFill>
                  <a:srgbClr val="0033CC"/>
                </a:solidFill>
                <a:latin typeface="Times New Roman" panose="02020603050405020304" pitchFamily="18" charset="0"/>
                <a:ea typeface="+mj-ea"/>
                <a:cs typeface="Times New Roman" panose="02020603050405020304" pitchFamily="18" charset="0"/>
              </a:rPr>
              <a:t>Thumbnail Cache file, </a:t>
            </a:r>
            <a:r>
              <a:rPr lang="en-CA" sz="3600" kern="0" dirty="0">
                <a:solidFill>
                  <a:srgbClr val="0033CC"/>
                </a:solidFill>
                <a:latin typeface="Times New Roman" panose="02020603050405020304" pitchFamily="18" charset="0"/>
                <a:ea typeface="+mj-ea"/>
                <a:cs typeface="Times New Roman" panose="02020603050405020304" pitchFamily="18" charset="0"/>
              </a:rPr>
              <a:t>called </a:t>
            </a:r>
            <a:r>
              <a:rPr lang="en-US" sz="3600" b="1" kern="0" dirty="0">
                <a:solidFill>
                  <a:srgbClr val="0033CC"/>
                </a:solidFill>
                <a:latin typeface="Times New Roman" panose="02020603050405020304" pitchFamily="18" charset="0"/>
                <a:ea typeface="+mj-ea"/>
                <a:cs typeface="Times New Roman" panose="02020603050405020304" pitchFamily="18" charset="0"/>
              </a:rPr>
              <a:t>thumbnail cache database</a:t>
            </a:r>
            <a:r>
              <a:rPr lang="en-US" sz="3600" kern="0" dirty="0">
                <a:solidFill>
                  <a:srgbClr val="0033CC"/>
                </a:solidFill>
                <a:latin typeface="Times New Roman" panose="02020603050405020304" pitchFamily="18" charset="0"/>
                <a:ea typeface="+mj-ea"/>
                <a:cs typeface="Times New Roman" panose="02020603050405020304" pitchFamily="18" charset="0"/>
              </a:rPr>
              <a:t>.</a:t>
            </a:r>
            <a:endParaRPr lang="en-CA" sz="3600" kern="0" dirty="0">
              <a:solidFill>
                <a:srgbClr val="0033CC"/>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6096000" y="6400800"/>
            <a:ext cx="2895600" cy="457200"/>
          </a:xfrm>
        </p:spPr>
        <p:txBody>
          <a:bodyPr/>
          <a:lstStyle/>
          <a:p>
            <a:pPr>
              <a:defRPr/>
            </a:pPr>
            <a:fld id="{A65B7440-49B7-4793-9933-A2BE6EEFB164}" type="slidenum">
              <a:rPr lang="en-US"/>
            </a:fld>
            <a:endParaRPr lang="en-US" dirty="0"/>
          </a:p>
        </p:txBody>
      </p:sp>
      <p:sp>
        <p:nvSpPr>
          <p:cNvPr id="56324" name="Rectangle 2"/>
          <p:cNvSpPr>
            <a:spLocks noGrp="1" noChangeArrowheads="1"/>
          </p:cNvSpPr>
          <p:nvPr>
            <p:ph type="title"/>
          </p:nvPr>
        </p:nvSpPr>
        <p:spPr>
          <a:xfrm>
            <a:off x="533400" y="76200"/>
            <a:ext cx="7772400" cy="685800"/>
          </a:xfrm>
        </p:spPr>
        <p:txBody>
          <a:bodyPr/>
          <a:lstStyle/>
          <a:p>
            <a:pPr algn="ctr"/>
            <a:r>
              <a:rPr lang="en-US" sz="3200" b="1" u="none" dirty="0" err="1">
                <a:latin typeface="Times New Roman" panose="02020603050405020304" pitchFamily="18" charset="0"/>
                <a:cs typeface="Times New Roman" panose="02020603050405020304" pitchFamily="18" charset="0"/>
              </a:rPr>
              <a:t>Thumbs.db</a:t>
            </a:r>
            <a:endPar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6325" name="Rectangle 3"/>
          <p:cNvSpPr>
            <a:spLocks noGrp="1" noChangeArrowheads="1"/>
          </p:cNvSpPr>
          <p:nvPr>
            <p:ph type="body" idx="1"/>
          </p:nvPr>
        </p:nvSpPr>
        <p:spPr>
          <a:xfrm>
            <a:off x="76200" y="762000"/>
            <a:ext cx="8991600" cy="5638800"/>
          </a:xfrm>
        </p:spPr>
        <p:txBody>
          <a:bodyPr/>
          <a:lstStyle/>
          <a:p>
            <a:pPr marL="0" indent="0" algn="just">
              <a:spcBef>
                <a:spcPts val="0"/>
              </a:spcBef>
              <a:spcAft>
                <a:spcPts val="0"/>
              </a:spcAft>
            </a:pPr>
            <a:r>
              <a:rPr lang="en-US" sz="2600" dirty="0">
                <a:latin typeface="Times New Roman" panose="02020603050405020304" pitchFamily="18" charset="0"/>
                <a:cs typeface="Times New Roman" panose="02020603050405020304" pitchFamily="18" charset="0"/>
              </a:rPr>
              <a:t>There’s a file called </a:t>
            </a:r>
            <a:r>
              <a:rPr lang="en-US" sz="2600" b="1" u="sng" dirty="0" err="1">
                <a:latin typeface="Times New Roman" panose="02020603050405020304" pitchFamily="18" charset="0"/>
                <a:cs typeface="Times New Roman" panose="02020603050405020304" pitchFamily="18" charset="0"/>
              </a:rPr>
              <a:t>Thumbs.db</a:t>
            </a:r>
            <a:r>
              <a:rPr lang="en-US" sz="2600" dirty="0">
                <a:latin typeface="Times New Roman" panose="02020603050405020304" pitchFamily="18" charset="0"/>
                <a:cs typeface="Times New Roman" panose="02020603050405020304" pitchFamily="18" charset="0"/>
              </a:rPr>
              <a:t> in almost every one of the folders on your computer. </a:t>
            </a:r>
            <a:r>
              <a:rPr lang="en-US" sz="2600" dirty="0" err="1">
                <a:latin typeface="Times New Roman" panose="02020603050405020304" pitchFamily="18" charset="0"/>
                <a:cs typeface="Times New Roman" panose="02020603050405020304" pitchFamily="18" charset="0"/>
              </a:rPr>
              <a:t>Thumbs.db</a:t>
            </a:r>
            <a:r>
              <a:rPr lang="en-US" sz="2600" dirty="0">
                <a:latin typeface="Times New Roman" panose="02020603050405020304" pitchFamily="18" charset="0"/>
                <a:cs typeface="Times New Roman" panose="02020603050405020304" pitchFamily="18" charset="0"/>
              </a:rPr>
              <a:t> is a </a:t>
            </a:r>
            <a:r>
              <a:rPr lang="en-US" sz="2600" b="1" u="sng" dirty="0">
                <a:latin typeface="Times New Roman" panose="02020603050405020304" pitchFamily="18" charset="0"/>
                <a:cs typeface="Times New Roman" panose="02020603050405020304" pitchFamily="18" charset="0"/>
              </a:rPr>
              <a:t>system file</a:t>
            </a:r>
            <a:r>
              <a:rPr lang="en-US" sz="2600" dirty="0">
                <a:latin typeface="Times New Roman" panose="02020603050405020304" pitchFamily="18" charset="0"/>
                <a:cs typeface="Times New Roman" panose="02020603050405020304" pitchFamily="18" charset="0"/>
              </a:rPr>
              <a:t> generated automatically by </a:t>
            </a:r>
            <a:r>
              <a:rPr lang="en-US" sz="2600" b="1" dirty="0">
                <a:latin typeface="Times New Roman" panose="02020603050405020304" pitchFamily="18" charset="0"/>
                <a:cs typeface="Times New Roman" panose="02020603050405020304" pitchFamily="18" charset="0"/>
              </a:rPr>
              <a:t>Windows XP</a:t>
            </a:r>
            <a:r>
              <a:rPr lang="en-US" sz="2600" dirty="0">
                <a:latin typeface="Times New Roman" panose="02020603050405020304" pitchFamily="18" charset="0"/>
                <a:cs typeface="Times New Roman" panose="02020603050405020304" pitchFamily="18" charset="0"/>
              </a:rPr>
              <a:t> when you view the contents of a folder in “Thumbnail” or “Filmstrip” view.</a:t>
            </a: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400050" lvl="1" indent="0" algn="just">
              <a:spcBef>
                <a:spcPts val="0"/>
              </a:spcBef>
              <a:spcAft>
                <a:spcPts val="0"/>
              </a:spcAft>
            </a:pPr>
            <a:r>
              <a:rPr lang="en-US"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Thumbs.db</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contains a copy of each of the tiny preview images generated for image files in that folder so that they load up quickly the next time you browse that folder. </a:t>
            </a:r>
            <a:r>
              <a:rPr lang="en-US" sz="2000" b="1" dirty="0" err="1">
                <a:latin typeface="Times New Roman" panose="02020603050405020304" pitchFamily="18" charset="0"/>
                <a:cs typeface="Times New Roman" panose="02020603050405020304" pitchFamily="18" charset="0"/>
              </a:rPr>
              <a:t>Thumbs.db</a:t>
            </a:r>
            <a:r>
              <a:rPr lang="en-US" sz="2000" dirty="0">
                <a:latin typeface="Times New Roman" panose="02020603050405020304" pitchFamily="18" charset="0"/>
                <a:cs typeface="Times New Roman" panose="02020603050405020304" pitchFamily="18" charset="0"/>
              </a:rPr>
              <a:t> also stores your settings with regard to thumbnail and filmstrip view.</a:t>
            </a:r>
            <a:r>
              <a:rPr lang="en-US" sz="2000" b="1" dirty="0">
                <a:latin typeface="Times New Roman" panose="02020603050405020304" pitchFamily="18" charset="0"/>
                <a:cs typeface="Times New Roman" panose="02020603050405020304" pitchFamily="18" charset="0"/>
              </a:rPr>
              <a:t> </a:t>
            </a:r>
            <a:endParaRPr lang="en-US" sz="2000" b="1" dirty="0">
              <a:latin typeface="Times New Roman" panose="02020603050405020304" pitchFamily="18" charset="0"/>
              <a:cs typeface="Times New Roman" panose="02020603050405020304" pitchFamily="18" charset="0"/>
            </a:endParaRPr>
          </a:p>
          <a:p>
            <a:pPr marL="400050" lvl="1" indent="0" algn="just">
              <a:spcBef>
                <a:spcPts val="0"/>
              </a:spcBef>
              <a:spcAft>
                <a:spcPts val="0"/>
              </a:spcAft>
            </a:pPr>
            <a:r>
              <a:rPr lang="en-US" sz="2000" dirty="0">
                <a:latin typeface="Times New Roman" panose="02020603050405020304" pitchFamily="18" charset="0"/>
                <a:cs typeface="Times New Roman" panose="02020603050405020304" pitchFamily="18" charset="0"/>
              </a:rPr>
              <a:t>It is a </a:t>
            </a:r>
            <a:r>
              <a:rPr lang="en-US" sz="2000" b="1" u="sng" dirty="0">
                <a:latin typeface="Times New Roman" panose="02020603050405020304" pitchFamily="18" charset="0"/>
                <a:cs typeface="Times New Roman" panose="02020603050405020304" pitchFamily="18" charset="0"/>
              </a:rPr>
              <a:t>hidden file</a:t>
            </a:r>
            <a:r>
              <a:rPr lang="en-US" sz="2000" dirty="0">
                <a:latin typeface="Times New Roman" panose="02020603050405020304" pitchFamily="18" charset="0"/>
                <a:cs typeface="Times New Roman" panose="02020603050405020304" pitchFamily="18" charset="0"/>
              </a:rPr>
              <a:t> not viewed by most users. This gives a secondary chance that someone will leave behind at least partial evidence of an image in their Windows folders</a:t>
            </a:r>
            <a:r>
              <a:rPr lang="en-US" sz="2000" b="1" dirty="0">
                <a:latin typeface="Times New Roman" panose="02020603050405020304" pitchFamily="18" charset="0"/>
                <a:cs typeface="Times New Roman" panose="02020603050405020304" pitchFamily="18" charset="0"/>
              </a:rPr>
              <a:t>. </a:t>
            </a:r>
            <a:r>
              <a:rPr lang="en-US" sz="2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Thumbnails are reduced-size versions of pictures, serving the same role for images as a normal text index does for words. </a:t>
            </a:r>
            <a:endParaRPr lang="en-US" sz="2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a:spcBef>
                <a:spcPts val="0"/>
              </a:spcBef>
              <a:spcAft>
                <a:spcPts val="0"/>
              </a:spcAft>
            </a:pPr>
            <a:r>
              <a:rPr lang="en-US" sz="2400" dirty="0" err="1">
                <a:latin typeface="Times New Roman" panose="02020603050405020304" pitchFamily="18" charset="0"/>
                <a:cs typeface="Times New Roman" panose="02020603050405020304" pitchFamily="18" charset="0"/>
              </a:rPr>
              <a:t>Thumbs.db</a:t>
            </a:r>
            <a:r>
              <a:rPr lang="en-US" sz="2400" dirty="0">
                <a:latin typeface="Times New Roman" panose="02020603050405020304" pitchFamily="18" charset="0"/>
                <a:cs typeface="Times New Roman" panose="02020603050405020304" pitchFamily="18" charset="0"/>
              </a:rPr>
              <a:t> no longer exists in Windows Vista (Windows 7). This data has been moved, and uses a </a:t>
            </a:r>
            <a:r>
              <a:rPr lang="en-US" sz="2400" dirty="0" err="1">
                <a:latin typeface="Times New Roman" panose="02020603050405020304" pitchFamily="18" charset="0"/>
                <a:cs typeface="Times New Roman" panose="02020603050405020304" pitchFamily="18" charset="0"/>
              </a:rPr>
              <a:t>centralised</a:t>
            </a:r>
            <a:r>
              <a:rPr lang="en-US" sz="2400" dirty="0">
                <a:latin typeface="Times New Roman" panose="02020603050405020304" pitchFamily="18" charset="0"/>
                <a:cs typeface="Times New Roman" panose="02020603050405020304" pitchFamily="18" charset="0"/>
              </a:rPr>
              <a:t> thumbnail cache for each user located at:</a:t>
            </a:r>
            <a:endParaRPr lang="en-US" sz="2400" dirty="0">
              <a:latin typeface="Times New Roman" panose="02020603050405020304" pitchFamily="18" charset="0"/>
              <a:cs typeface="Times New Roman" panose="02020603050405020304" pitchFamily="18" charset="0"/>
            </a:endParaRPr>
          </a:p>
          <a:p>
            <a:pPr marL="0" indent="0" algn="just">
              <a:spcBef>
                <a:spcPts val="600"/>
              </a:spcBef>
              <a:spcAft>
                <a:spcPts val="0"/>
              </a:spcAft>
              <a:buNone/>
            </a:pPr>
            <a:r>
              <a:rPr lang="en-US" sz="2000" b="1" dirty="0">
                <a:latin typeface="Times New Roman" panose="02020603050405020304" pitchFamily="18" charset="0"/>
                <a:cs typeface="Times New Roman" panose="02020603050405020304" pitchFamily="18" charset="0"/>
              </a:rPr>
              <a:t>	C:\Users\&lt;username&gt;\AppData\Local\Microsoft\Windows\Explorer\</a:t>
            </a:r>
            <a:endParaRPr lang="en-US" sz="2000" b="1" dirty="0">
              <a:latin typeface="Times New Roman" panose="02020603050405020304" pitchFamily="18" charset="0"/>
              <a:cs typeface="Times New Roman" panose="02020603050405020304" pitchFamily="18" charset="0"/>
            </a:endParaRPr>
          </a:p>
        </p:txBody>
      </p:sp>
      <p:pic>
        <p:nvPicPr>
          <p:cNvPr id="1026" name="Picture 2" descr="Windows XP - iFixit"/>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74291" y="76200"/>
            <a:ext cx="1017309" cy="76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5" name="Rectangle 3"/>
          <p:cNvSpPr txBox="1">
            <a:spLocks noChangeArrowheads="1"/>
          </p:cNvSpPr>
          <p:nvPr/>
        </p:nvSpPr>
        <p:spPr bwMode="auto">
          <a:xfrm>
            <a:off x="381000" y="1219200"/>
            <a:ext cx="8610600" cy="10668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ts val="0"/>
              </a:spcBef>
              <a:spcAft>
                <a:spcPts val="0"/>
              </a:spcAft>
              <a:buNone/>
            </a:pPr>
            <a:r>
              <a:rPr lang="en-US" sz="2400" b="1" dirty="0">
                <a:latin typeface="Times New Roman" panose="02020603050405020304" pitchFamily="18" charset="0"/>
                <a:cs typeface="Times New Roman" panose="02020603050405020304" pitchFamily="18" charset="0"/>
              </a:rPr>
              <a:t>The FBI used the "</a:t>
            </a:r>
            <a:r>
              <a:rPr lang="en-US" sz="2400" b="1" dirty="0" err="1">
                <a:latin typeface="Times New Roman" panose="02020603050405020304" pitchFamily="18" charset="0"/>
                <a:cs typeface="Times New Roman" panose="02020603050405020304" pitchFamily="18" charset="0"/>
              </a:rPr>
              <a:t>thumbs.db</a:t>
            </a:r>
            <a:r>
              <a:rPr lang="en-US" sz="2400" b="1" dirty="0">
                <a:latin typeface="Times New Roman" panose="02020603050405020304" pitchFamily="18" charset="0"/>
                <a:cs typeface="Times New Roman" panose="02020603050405020304" pitchFamily="18" charset="0"/>
              </a:rPr>
              <a:t>" file in 2008 as evidence of viewing depictions of child pornography.</a:t>
            </a:r>
            <a:endParaRPr lang="en-US" sz="2400" b="1" dirty="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9678" y="2325327"/>
            <a:ext cx="5633244" cy="436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
            <a:ext cx="1676400" cy="1065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Rectangle 3"/>
          <p:cNvSpPr txBox="1">
            <a:spLocks noChangeArrowheads="1"/>
          </p:cNvSpPr>
          <p:nvPr/>
        </p:nvSpPr>
        <p:spPr bwMode="auto">
          <a:xfrm>
            <a:off x="1447800" y="2895601"/>
            <a:ext cx="6096000" cy="990600"/>
          </a:xfrm>
          <a:prstGeom prst="rect">
            <a:avLst/>
          </a:prstGeom>
          <a:noFill/>
          <a:ln w="9525">
            <a:noFill/>
            <a:miter lim="800000"/>
          </a:ln>
        </p:spPr>
        <p:txBody>
          <a:bodyPr vert="horz" wrap="square" lIns="91440" tIns="45720" rIns="91440" bIns="45720" numCol="1" anchor="t" anchorCtr="0" compatLnSpc="1"/>
          <a:lstStyle/>
          <a:p>
            <a:pPr lvl="0" algn="ctr">
              <a:spcBef>
                <a:spcPts val="0"/>
              </a:spcBef>
              <a:spcAft>
                <a:spcPts val="0"/>
              </a:spcAft>
            </a:pPr>
            <a:r>
              <a:rPr lang="en-US" sz="2800" b="1" kern="0" dirty="0" err="1">
                <a:latin typeface="Times New Roman" panose="02020603050405020304" pitchFamily="18" charset="0"/>
                <a:cs typeface="Times New Roman" panose="02020603050405020304" pitchFamily="18" charset="0"/>
              </a:rPr>
              <a:t>Vinetto</a:t>
            </a:r>
            <a:r>
              <a:rPr lang="en-US" sz="2800" kern="0" dirty="0">
                <a:latin typeface="Times New Roman" panose="02020603050405020304" pitchFamily="18" charset="0"/>
                <a:cs typeface="Times New Roman" panose="02020603050405020304" pitchFamily="18" charset="0"/>
              </a:rPr>
              <a:t>, a forensics tool to examine </a:t>
            </a:r>
            <a:r>
              <a:rPr lang="en-US" sz="2800" kern="0" dirty="0" err="1">
                <a:latin typeface="Times New Roman" panose="02020603050405020304" pitchFamily="18" charset="0"/>
                <a:cs typeface="Times New Roman" panose="02020603050405020304" pitchFamily="18" charset="0"/>
              </a:rPr>
              <a:t>Thumbs.db</a:t>
            </a:r>
            <a:r>
              <a:rPr lang="en-US" sz="2800" kern="0" dirty="0">
                <a:latin typeface="Times New Roman" panose="02020603050405020304" pitchFamily="18" charset="0"/>
                <a:cs typeface="Times New Roman" panose="02020603050405020304" pitchFamily="18" charset="0"/>
              </a:rPr>
              <a:t> files.</a:t>
            </a:r>
            <a:endParaRPr lang="en-US" sz="2800" kern="0" dirty="0">
              <a:latin typeface="Times New Roman" panose="02020603050405020304" pitchFamily="18" charset="0"/>
              <a:cs typeface="Times New Roman" panose="02020603050405020304" pitchFamily="18" charset="0"/>
            </a:endParaRPr>
          </a:p>
        </p:txBody>
      </p:sp>
      <p:pic>
        <p:nvPicPr>
          <p:cNvPr id="5"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0"/>
            <a:ext cx="2227522" cy="1584325"/>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228600" y="838199"/>
            <a:ext cx="6553200" cy="2438401"/>
          </a:xfrm>
        </p:spPr>
        <p:txBody>
          <a:bodyPr/>
          <a:lstStyle/>
          <a:p>
            <a:pPr algn="just"/>
            <a:r>
              <a:rPr lang="en-US" sz="2800" u="none" dirty="0">
                <a:latin typeface="Times New Roman" panose="02020603050405020304" pitchFamily="18" charset="0"/>
                <a:cs typeface="Times New Roman" panose="02020603050405020304" pitchFamily="18" charset="0"/>
              </a:rPr>
              <a:t>Attempts to negatively affect the existence, amount and/or quality of evidence from a crime scene, or make the analysis and examination of evidence difficult or impossible to conduct.</a:t>
            </a:r>
            <a:endParaRPr lang="en-US" sz="2800" u="none" dirty="0">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bwMode="auto">
          <a:xfrm>
            <a:off x="1447800" y="3733800"/>
            <a:ext cx="6096000" cy="990600"/>
          </a:xfrm>
          <a:prstGeom prst="rect">
            <a:avLst/>
          </a:prstGeom>
          <a:noFill/>
          <a:ln w="9525">
            <a:noFill/>
            <a:miter lim="800000"/>
          </a:ln>
        </p:spPr>
        <p:txBody>
          <a:bodyPr vert="horz" wrap="square" lIns="91440" tIns="45720" rIns="91440" bIns="45720" numCol="1" anchor="t" anchorCtr="0" compatLnSpc="1"/>
          <a:lstStyle/>
          <a:p>
            <a:pPr lvl="0" algn="ctr">
              <a:spcBef>
                <a:spcPts val="0"/>
              </a:spcBef>
              <a:spcAft>
                <a:spcPts val="0"/>
              </a:spcAft>
            </a:pPr>
            <a:r>
              <a:rPr lang="en-US" sz="4000" kern="0" dirty="0">
                <a:latin typeface="Times New Roman" panose="02020603050405020304" pitchFamily="18" charset="0"/>
                <a:cs typeface="Times New Roman" panose="02020603050405020304" pitchFamily="18" charset="0"/>
              </a:rPr>
              <a:t>Get rid of </a:t>
            </a:r>
            <a:r>
              <a:rPr lang="en-US" sz="4000" kern="0" dirty="0" err="1">
                <a:latin typeface="Times New Roman" panose="02020603050405020304" pitchFamily="18" charset="0"/>
                <a:cs typeface="Times New Roman" panose="02020603050405020304" pitchFamily="18" charset="0"/>
              </a:rPr>
              <a:t>Thumbs.db</a:t>
            </a:r>
            <a:endParaRPr lang="en-US" sz="4000" kern="0" dirty="0">
              <a:latin typeface="Times New Roman" panose="02020603050405020304" pitchFamily="18" charset="0"/>
              <a:cs typeface="Times New Roman" panose="02020603050405020304" pitchFamily="18" charset="0"/>
            </a:endParaRPr>
          </a:p>
        </p:txBody>
      </p:sp>
      <p:sp>
        <p:nvSpPr>
          <p:cNvPr id="7" name="Text Box 5"/>
          <p:cNvSpPr txBox="1">
            <a:spLocks noChangeArrowheads="1"/>
          </p:cNvSpPr>
          <p:nvPr/>
        </p:nvSpPr>
        <p:spPr bwMode="auto">
          <a:xfrm>
            <a:off x="76200" y="5334000"/>
            <a:ext cx="8991600" cy="1015663"/>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Anti-computer forensics. http://en.wikipedia.org/wiki/Anti-computer_forensics</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[2] Get rid of </a:t>
            </a:r>
            <a:r>
              <a:rPr lang="en-US" sz="2000" dirty="0" err="1">
                <a:latin typeface="Times New Roman" panose="02020603050405020304" pitchFamily="18" charset="0"/>
                <a:cs typeface="Times New Roman" panose="02020603050405020304" pitchFamily="18" charset="0"/>
              </a:rPr>
              <a:t>Thumbs.db</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 http://www.ofzenandcomputing.com/zanswers/98</a:t>
            </a:r>
            <a:endParaRPr lang="en-US" sz="2000" dirty="0">
              <a:latin typeface="Times New Roman" panose="02020603050405020304" pitchFamily="18" charset="0"/>
              <a:cs typeface="Times New Roman" panose="02020603050405020304" pitchFamily="18" charset="0"/>
            </a:endParaRPr>
          </a:p>
        </p:txBody>
      </p:sp>
      <p:pic>
        <p:nvPicPr>
          <p:cNvPr id="45058" name="Picture 2" descr="Bad Guy Fr#1 Clip Art">
            <a:hlinkClick r:id="rId1"/>
          </p:cNvPr>
          <p:cNvPicPr>
            <a:picLocks noChangeAspect="1" noChangeArrowheads="1"/>
          </p:cNvPicPr>
          <p:nvPr/>
        </p:nvPicPr>
        <p:blipFill>
          <a:blip r:embed="rId2"/>
          <a:srcRect/>
          <a:stretch>
            <a:fillRect/>
          </a:stretch>
        </p:blipFill>
        <p:spPr bwMode="auto">
          <a:xfrm>
            <a:off x="9458325" y="-20515263"/>
            <a:ext cx="2857500" cy="2447925"/>
          </a:xfrm>
          <a:prstGeom prst="rect">
            <a:avLst/>
          </a:prstGeom>
          <a:noFill/>
        </p:spPr>
      </p:pic>
      <p:pic>
        <p:nvPicPr>
          <p:cNvPr id="45060" name="Picture 4" descr="Bad Guy Fr#1 Clip Art">
            <a:hlinkClick r:id="rId1"/>
          </p:cNvPr>
          <p:cNvPicPr>
            <a:picLocks noChangeAspect="1" noChangeArrowheads="1"/>
          </p:cNvPicPr>
          <p:nvPr/>
        </p:nvPicPr>
        <p:blipFill>
          <a:blip r:embed="rId2"/>
          <a:srcRect/>
          <a:stretch>
            <a:fillRect/>
          </a:stretch>
        </p:blipFill>
        <p:spPr bwMode="auto">
          <a:xfrm>
            <a:off x="9458325" y="-20515263"/>
            <a:ext cx="2857500" cy="2447925"/>
          </a:xfrm>
          <a:prstGeom prst="rect">
            <a:avLst/>
          </a:prstGeom>
          <a:noFill/>
        </p:spPr>
      </p:pic>
      <p:pic>
        <p:nvPicPr>
          <p:cNvPr id="8" name="Picture 5" descr="http://www.clker.com/cliparts/6/0/7/a/11949845111858953703bad_guy_fr_1_01.svg.hi.png"/>
          <p:cNvPicPr>
            <a:picLocks noChangeAspect="1" noChangeArrowheads="1"/>
          </p:cNvPicPr>
          <p:nvPr/>
        </p:nvPicPr>
        <p:blipFill>
          <a:blip r:embed="rId3" cstate="print"/>
          <a:srcRect/>
          <a:stretch>
            <a:fillRect/>
          </a:stretch>
        </p:blipFill>
        <p:spPr bwMode="auto">
          <a:xfrm>
            <a:off x="7060180" y="3593932"/>
            <a:ext cx="1336842" cy="1143000"/>
          </a:xfrm>
          <a:prstGeom prst="rect">
            <a:avLst/>
          </a:prstGeom>
          <a:noFill/>
        </p:spPr>
      </p:pic>
      <p:sp>
        <p:nvSpPr>
          <p:cNvPr id="9" name="Rectangle 2"/>
          <p:cNvSpPr txBox="1">
            <a:spLocks noChangeArrowheads="1"/>
          </p:cNvSpPr>
          <p:nvPr/>
        </p:nvSpPr>
        <p:spPr bwMode="auto">
          <a:xfrm>
            <a:off x="228600" y="228601"/>
            <a:ext cx="6172200" cy="609599"/>
          </a:xfrm>
          <a:prstGeom prst="rect">
            <a:avLst/>
          </a:prstGeom>
          <a:noFill/>
          <a:ln w="9525">
            <a:noFill/>
            <a:miter lim="800000"/>
          </a:ln>
        </p:spPr>
        <p:txBody>
          <a:bodyPr vert="horz" wrap="square" lIns="91440" tIns="45720" rIns="91440" bIns="45720" numCol="1" anchor="ctr" anchorCtr="0" compatLnSpc="1"/>
          <a:lstStyle/>
          <a:p>
            <a:pPr marL="0" marR="0" lvl="0" indent="0" defTabSz="914400" rtl="0" eaLnBrk="0" fontAlgn="base" latinLnBrk="0" hangingPunct="0">
              <a:lnSpc>
                <a:spcPct val="100000"/>
              </a:lnSpc>
              <a:spcBef>
                <a:spcPct val="0"/>
              </a:spcBef>
              <a:spcAft>
                <a:spcPct val="0"/>
              </a:spcAft>
              <a:buClrTx/>
              <a:buSzTx/>
              <a:buFontTx/>
              <a:buNone/>
              <a:defRPr/>
            </a:pPr>
            <a:r>
              <a:rPr kumimoji="0" lang="en-US" altLang="en-US" sz="36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t>Anti-Forensics:</a:t>
            </a:r>
            <a:br>
              <a:rPr kumimoji="0" lang="en-US" altLang="en-US" sz="36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rPr>
            </a:br>
            <a:endParaRPr kumimoji="0" lang="en-US" altLang="en-US" sz="24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070850" y="6248400"/>
            <a:ext cx="768350" cy="457200"/>
          </a:xfrm>
        </p:spPr>
        <p:txBody>
          <a:bodyPr/>
          <a:lstStyle/>
          <a:p>
            <a:pPr>
              <a:defRPr/>
            </a:pPr>
            <a:fld id="{FDEF4AB8-EBD9-4FDD-BB48-A030665EC33D}" type="slidenum">
              <a:rPr lang="zh-CN" altLang="en-US" smtClean="0"/>
            </a:fld>
            <a:endParaRPr lang="en-US" altLang="zh-CN"/>
          </a:p>
        </p:txBody>
      </p:sp>
      <p:pic>
        <p:nvPicPr>
          <p:cNvPr id="93187" name="Picture 3"/>
          <p:cNvPicPr>
            <a:picLocks noChangeAspect="1" noChangeArrowheads="1"/>
          </p:cNvPicPr>
          <p:nvPr/>
        </p:nvPicPr>
        <p:blipFill>
          <a:blip r:embed="rId1"/>
          <a:srcRect/>
          <a:stretch>
            <a:fillRect/>
          </a:stretch>
        </p:blipFill>
        <p:spPr bwMode="auto">
          <a:xfrm>
            <a:off x="1905000" y="304800"/>
            <a:ext cx="5481637" cy="5578911"/>
          </a:xfrm>
          <a:prstGeom prst="rect">
            <a:avLst/>
          </a:prstGeom>
          <a:noFill/>
          <a:ln w="9525">
            <a:noFill/>
            <a:miter lim="800000"/>
            <a:headEnd/>
            <a:tailEnd/>
          </a:ln>
        </p:spPr>
      </p:pic>
      <p:sp>
        <p:nvSpPr>
          <p:cNvPr id="7" name="Oval 6"/>
          <p:cNvSpPr/>
          <p:nvPr/>
        </p:nvSpPr>
        <p:spPr bwMode="auto">
          <a:xfrm>
            <a:off x="3429000" y="685800"/>
            <a:ext cx="1371600" cy="533400"/>
          </a:xfrm>
          <a:prstGeom prst="ellipse">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anose="030F0702030302020204" pitchFamily="66" charset="0"/>
            </a:endParaRPr>
          </a:p>
        </p:txBody>
      </p:sp>
      <p:pic>
        <p:nvPicPr>
          <p:cNvPr id="93186" name="Picture 2"/>
          <p:cNvPicPr>
            <a:picLocks noChangeAspect="1" noChangeArrowheads="1"/>
          </p:cNvPicPr>
          <p:nvPr/>
        </p:nvPicPr>
        <p:blipFill>
          <a:blip r:embed="rId2"/>
          <a:srcRect/>
          <a:stretch>
            <a:fillRect/>
          </a:stretch>
        </p:blipFill>
        <p:spPr bwMode="auto">
          <a:xfrm>
            <a:off x="3810000" y="1219201"/>
            <a:ext cx="4438650" cy="5410200"/>
          </a:xfrm>
          <a:prstGeom prst="rect">
            <a:avLst/>
          </a:prstGeom>
          <a:noFill/>
          <a:ln w="9525">
            <a:noFill/>
            <a:miter lim="800000"/>
            <a:headEnd/>
            <a:tailEnd/>
          </a:ln>
        </p:spPr>
      </p:pic>
      <p:pic>
        <p:nvPicPr>
          <p:cNvPr id="6" name="Picture 2" descr="http://upload.wikimedia.org/wikipedia/commons/thumb/8/84/Example.svg/600px-Example.svg.png"/>
          <p:cNvPicPr>
            <a:picLocks noChangeAspect="1" noChangeArrowheads="1"/>
          </p:cNvPicPr>
          <p:nvPr/>
        </p:nvPicPr>
        <p:blipFill>
          <a:blip r:embed="rId3" cstate="print"/>
          <a:srcRect/>
          <a:stretch>
            <a:fillRect/>
          </a:stretch>
        </p:blipFill>
        <p:spPr bwMode="auto">
          <a:xfrm>
            <a:off x="1" y="1"/>
            <a:ext cx="1219199" cy="1219199"/>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715000" y="6400800"/>
            <a:ext cx="2895600" cy="457200"/>
          </a:xfrm>
        </p:spPr>
        <p:txBody>
          <a:bodyPr/>
          <a:lstStyle/>
          <a:p>
            <a:pPr>
              <a:defRPr/>
            </a:pPr>
            <a:fld id="{A65B7440-49B7-4793-9933-A2BE6EEFB164}" type="slidenum">
              <a:rPr lang="en-US"/>
            </a:fld>
            <a:endParaRPr lang="en-US" dirty="0"/>
          </a:p>
        </p:txBody>
      </p:sp>
      <p:sp>
        <p:nvSpPr>
          <p:cNvPr id="56324" name="Rectangle 2"/>
          <p:cNvSpPr>
            <a:spLocks noGrp="1" noChangeArrowheads="1"/>
          </p:cNvSpPr>
          <p:nvPr>
            <p:ph type="title"/>
          </p:nvPr>
        </p:nvSpPr>
        <p:spPr>
          <a:xfrm>
            <a:off x="838200" y="2647950"/>
            <a:ext cx="7772400" cy="1447800"/>
          </a:xfrm>
        </p:spPr>
        <p:txBody>
          <a:bodyPr/>
          <a:lstStyle/>
          <a:p>
            <a:pPr algn="ctr"/>
            <a:r>
              <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Microsoft Word Document Forensics</a:t>
            </a:r>
            <a:endPar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Rectangle 3"/>
          <p:cNvSpPr txBox="1">
            <a:spLocks noChangeArrowheads="1"/>
          </p:cNvSpPr>
          <p:nvPr/>
        </p:nvSpPr>
        <p:spPr bwMode="auto">
          <a:xfrm>
            <a:off x="533400" y="838200"/>
            <a:ext cx="8229600" cy="4343400"/>
          </a:xfrm>
          <a:prstGeom prst="rect">
            <a:avLst/>
          </a:prstGeom>
          <a:noFill/>
          <a:ln w="9525">
            <a:noFill/>
            <a:miter lim="800000"/>
          </a:ln>
        </p:spPr>
        <p:txBody>
          <a:bodyPr vert="horz" wrap="square" lIns="91440" tIns="45720" rIns="91440" bIns="45720" numCol="1" anchor="t" anchorCtr="0" compatLnSpc="1"/>
          <a:lstStyle/>
          <a:p>
            <a:pPr lvl="0" algn="just">
              <a:spcBef>
                <a:spcPts val="0"/>
              </a:spcBef>
              <a:spcAft>
                <a:spcPts val="0"/>
              </a:spcAft>
            </a:pPr>
            <a:r>
              <a:rPr lang="en-US" kern="0" dirty="0">
                <a:latin typeface="Times New Roman" panose="02020603050405020304" pitchFamily="18" charset="0"/>
                <a:cs typeface="Times New Roman" panose="02020603050405020304" pitchFamily="18" charset="0"/>
              </a:rPr>
              <a:t>In Word, Excel, and PowerPoint, certain types of </a:t>
            </a:r>
            <a:r>
              <a:rPr lang="en-US" b="1" kern="0" dirty="0">
                <a:latin typeface="Times New Roman" panose="02020603050405020304" pitchFamily="18" charset="0"/>
                <a:cs typeface="Times New Roman" panose="02020603050405020304" pitchFamily="18" charset="0"/>
              </a:rPr>
              <a:t>hidden information</a:t>
            </a:r>
            <a:r>
              <a:rPr lang="en-US" kern="0" dirty="0">
                <a:latin typeface="Times New Roman" panose="02020603050405020304" pitchFamily="18" charset="0"/>
                <a:cs typeface="Times New Roman" panose="02020603050405020304" pitchFamily="18" charset="0"/>
              </a:rPr>
              <a:t> are automatically saved as you work on files, mainly to help you locate the files later by using built-in search tools. This hidden information is often referred to as </a:t>
            </a:r>
            <a:r>
              <a:rPr lang="en-US" b="1" kern="0" dirty="0">
                <a:latin typeface="Times New Roman" panose="02020603050405020304" pitchFamily="18" charset="0"/>
                <a:cs typeface="Times New Roman" panose="02020603050405020304" pitchFamily="18" charset="0"/>
              </a:rPr>
              <a:t>metadata</a:t>
            </a:r>
            <a:r>
              <a:rPr lang="en-US" kern="0" dirty="0">
                <a:latin typeface="Times New Roman" panose="02020603050405020304" pitchFamily="18" charset="0"/>
                <a:cs typeface="Times New Roman" panose="02020603050405020304" pitchFamily="18" charset="0"/>
              </a:rPr>
              <a:t> or </a:t>
            </a:r>
            <a:r>
              <a:rPr lang="en-US" b="1" kern="0" dirty="0">
                <a:latin typeface="Times New Roman" panose="02020603050405020304" pitchFamily="18" charset="0"/>
                <a:cs typeface="Times New Roman" panose="02020603050405020304" pitchFamily="18" charset="0"/>
              </a:rPr>
              <a:t>data about data</a:t>
            </a:r>
            <a:r>
              <a:rPr lang="en-US" kern="0" dirty="0">
                <a:latin typeface="Times New Roman" panose="02020603050405020304" pitchFamily="18" charset="0"/>
                <a:cs typeface="Times New Roman" panose="02020603050405020304" pitchFamily="18" charset="0"/>
              </a:rPr>
              <a:t>.</a:t>
            </a:r>
            <a:endParaRPr lang="en-US" kern="0" dirty="0">
              <a:latin typeface="Times New Roman" panose="02020603050405020304" pitchFamily="18" charset="0"/>
              <a:cs typeface="Times New Roman" panose="02020603050405020304" pitchFamily="18" charset="0"/>
            </a:endParaRPr>
          </a:p>
          <a:p>
            <a:pPr lvl="0" algn="just">
              <a:spcBef>
                <a:spcPts val="0"/>
              </a:spcBef>
              <a:spcAft>
                <a:spcPts val="0"/>
              </a:spcAft>
            </a:pPr>
            <a:endParaRPr lang="en-US" kern="0" dirty="0">
              <a:latin typeface="Times New Roman" panose="02020603050405020304" pitchFamily="18" charset="0"/>
              <a:cs typeface="Times New Roman" panose="02020603050405020304" pitchFamily="18" charset="0"/>
            </a:endParaRPr>
          </a:p>
          <a:p>
            <a:pPr lvl="0" algn="just">
              <a:spcBef>
                <a:spcPts val="0"/>
              </a:spcBef>
              <a:spcAft>
                <a:spcPts val="0"/>
              </a:spcAft>
            </a:pPr>
            <a:r>
              <a:rPr lang="en-US" kern="0" dirty="0">
                <a:latin typeface="Times New Roman" panose="02020603050405020304" pitchFamily="18" charset="0"/>
                <a:cs typeface="Times New Roman" panose="02020603050405020304" pitchFamily="18" charset="0"/>
              </a:rPr>
              <a:t>The topic of metadata has become increasingly relevant as the rise of electronic discovery puts a growing number of vital business documents into the hands of opposing parties for litigation or other business matters. Thus, </a:t>
            </a:r>
            <a:r>
              <a:rPr lang="en-US" b="1" kern="0" dirty="0">
                <a:latin typeface="Times New Roman" panose="02020603050405020304" pitchFamily="18" charset="0"/>
                <a:cs typeface="Times New Roman" panose="02020603050405020304" pitchFamily="18" charset="0"/>
              </a:rPr>
              <a:t>decoding Microsoft Office metadata is crucial to some investigation</a:t>
            </a:r>
            <a:r>
              <a:rPr lang="en-US" kern="0" dirty="0">
                <a:latin typeface="Times New Roman" panose="02020603050405020304" pitchFamily="18" charset="0"/>
                <a:cs typeface="Times New Roman" panose="02020603050405020304" pitchFamily="18" charset="0"/>
              </a:rPr>
              <a:t>.</a:t>
            </a:r>
            <a:endParaRPr lang="en-US" kern="0" dirty="0">
              <a:latin typeface="Times New Roman" panose="02020603050405020304" pitchFamily="18" charset="0"/>
              <a:cs typeface="Times New Roman" panose="02020603050405020304" pitchFamily="18" charset="0"/>
            </a:endParaRPr>
          </a:p>
        </p:txBody>
      </p:sp>
      <p:sp>
        <p:nvSpPr>
          <p:cNvPr id="7" name="Text Box 5"/>
          <p:cNvSpPr txBox="1">
            <a:spLocks noChangeArrowheads="1"/>
          </p:cNvSpPr>
          <p:nvPr/>
        </p:nvSpPr>
        <p:spPr bwMode="auto">
          <a:xfrm>
            <a:off x="76200" y="6073914"/>
            <a:ext cx="8991600" cy="707886"/>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Control metadata in your legal documents.</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http://office.microsoft.com/en-us/help/HA011400341033.aspx</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Rectangle 3"/>
          <p:cNvSpPr txBox="1">
            <a:spLocks noChangeArrowheads="1"/>
          </p:cNvSpPr>
          <p:nvPr/>
        </p:nvSpPr>
        <p:spPr bwMode="auto">
          <a:xfrm>
            <a:off x="533400" y="1143000"/>
            <a:ext cx="6934200" cy="4419600"/>
          </a:xfrm>
          <a:prstGeom prst="rect">
            <a:avLst/>
          </a:prstGeom>
          <a:noFill/>
          <a:ln w="9525">
            <a:noFill/>
            <a:miter lim="800000"/>
          </a:ln>
        </p:spPr>
        <p:txBody>
          <a:bodyPr vert="horz" wrap="square" lIns="91440" tIns="45720" rIns="91440" bIns="45720" numCol="1" anchor="t" anchorCtr="0" compatLnSpc="1"/>
          <a:lstStyle/>
          <a:p>
            <a:pPr lvl="0" algn="just">
              <a:spcBef>
                <a:spcPts val="0"/>
              </a:spcBef>
              <a:spcAft>
                <a:spcPts val="0"/>
              </a:spcAft>
            </a:pPr>
            <a:r>
              <a:rPr lang="en-US" kern="0" dirty="0">
                <a:latin typeface="Times New Roman" panose="02020603050405020304" pitchFamily="18" charset="0"/>
                <a:cs typeface="Times New Roman" panose="02020603050405020304" pitchFamily="18" charset="0"/>
              </a:rPr>
              <a:t>It is estimated that more than 75% of all newly created documents are shared or collaborated on electronically. In these documents, you can find a rich history of hidden information, for example:</a:t>
            </a:r>
            <a:endParaRPr lang="en-US" kern="0" dirty="0">
              <a:latin typeface="Times New Roman" panose="02020603050405020304" pitchFamily="18" charset="0"/>
              <a:cs typeface="Times New Roman" panose="02020603050405020304" pitchFamily="18" charset="0"/>
            </a:endParaRPr>
          </a:p>
          <a:p>
            <a:pPr lvl="0" algn="just">
              <a:spcBef>
                <a:spcPts val="0"/>
              </a:spcBef>
              <a:spcAft>
                <a:spcPts val="0"/>
              </a:spcAft>
            </a:pPr>
            <a:endParaRPr lang="en-US" kern="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name and computer name </a:t>
            </a:r>
            <a:endParaRPr lang="en-US" b="1" kern="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1" algn="just">
              <a:spcBef>
                <a:spcPts val="0"/>
              </a:spcBef>
              <a:spcAft>
                <a:spcPts val="0"/>
              </a:spcAft>
            </a:pPr>
            <a:r>
              <a:rPr lang="en-US" kern="0" dirty="0">
                <a:latin typeface="Times New Roman" panose="02020603050405020304" pitchFamily="18" charset="0"/>
                <a:cs typeface="Times New Roman" panose="02020603050405020304" pitchFamily="18" charset="0"/>
              </a:rPr>
              <a:t>Comments and tracked changes that may not be displayed </a:t>
            </a:r>
            <a:endParaRPr lang="en-US" kern="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kern="0" dirty="0">
                <a:latin typeface="Times New Roman" panose="02020603050405020304" pitchFamily="18" charset="0"/>
                <a:cs typeface="Times New Roman" panose="02020603050405020304" pitchFamily="18" charset="0"/>
              </a:rPr>
              <a:t>Hidden text, worksheets, data columns, and data rows </a:t>
            </a:r>
            <a:endParaRPr lang="en-US" kern="0" dirty="0">
              <a:latin typeface="Times New Roman" panose="02020603050405020304" pitchFamily="18" charset="0"/>
              <a:cs typeface="Times New Roman" panose="02020603050405020304" pitchFamily="18" charset="0"/>
            </a:endParaRPr>
          </a:p>
          <a:p>
            <a:pPr lvl="1" algn="just">
              <a:spcBef>
                <a:spcPts val="0"/>
              </a:spcBef>
              <a:spcAft>
                <a:spcPts val="0"/>
              </a:spcAft>
            </a:pPr>
            <a:r>
              <a:rPr lang="en-US" kern="0" dirty="0">
                <a:latin typeface="Times New Roman" panose="02020603050405020304" pitchFamily="18" charset="0"/>
                <a:cs typeface="Times New Roman" panose="02020603050405020304" pitchFamily="18" charset="0"/>
              </a:rPr>
              <a:t>......</a:t>
            </a:r>
            <a:endParaRPr lang="en-US" kern="0" dirty="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533400" y="152400"/>
            <a:ext cx="7772400" cy="685800"/>
          </a:xfrm>
        </p:spPr>
        <p:txBody>
          <a:bodyPr/>
          <a:lstStyle/>
          <a:p>
            <a:pPr algn="ctr"/>
            <a:r>
              <a:rPr lang="en-US" sz="3200" b="1" u="none" dirty="0">
                <a:latin typeface="Times New Roman" panose="02020603050405020304" pitchFamily="18" charset="0"/>
                <a:cs typeface="Times New Roman" panose="02020603050405020304" pitchFamily="18" charset="0"/>
              </a:rPr>
              <a:t>What type of information is stored?</a:t>
            </a:r>
            <a:endPar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8" name="Straight Connector 7"/>
          <p:cNvCxnSpPr/>
          <p:nvPr/>
        </p:nvCxnSpPr>
        <p:spPr bwMode="auto">
          <a:xfrm flipV="1">
            <a:off x="5181600" y="2743200"/>
            <a:ext cx="2286000" cy="457200"/>
          </a:xfrm>
          <a:prstGeom prst="line">
            <a:avLst/>
          </a:prstGeom>
          <a:noFill/>
          <a:ln w="117475" cap="flat" cmpd="sng" algn="ctr">
            <a:solidFill>
              <a:srgbClr val="FF0000"/>
            </a:solidFill>
            <a:prstDash val="solid"/>
            <a:round/>
            <a:headEnd type="triangle" w="med" len="med"/>
            <a:tailEnd type="none" w="med" len="med"/>
          </a:ln>
          <a:effectLst/>
        </p:spPr>
      </p:cxnSp>
      <p:sp>
        <p:nvSpPr>
          <p:cNvPr id="9" name="Rectangle 2"/>
          <p:cNvSpPr txBox="1">
            <a:spLocks noChangeArrowheads="1"/>
          </p:cNvSpPr>
          <p:nvPr/>
        </p:nvSpPr>
        <p:spPr bwMode="auto">
          <a:xfrm>
            <a:off x="7467600" y="2362200"/>
            <a:ext cx="990600" cy="762000"/>
          </a:xfrm>
          <a:prstGeom prst="rect">
            <a:avLst/>
          </a:prstGeom>
          <a:solidFill>
            <a:schemeClr val="accent1"/>
          </a:solidFill>
          <a:ln w="9525">
            <a:solidFill>
              <a:srgbClr val="FF0000"/>
            </a:solidFill>
            <a:miter lim="800000"/>
          </a:ln>
        </p:spPr>
        <p:txBody>
          <a:bodyPr vert="horz" wrap="square" lIns="91440" tIns="45720" rIns="91440" bIns="45720" numCol="1" anchor="ctr" anchorCtr="0" compatLnSpc="1"/>
          <a:lstStyle/>
          <a:p>
            <a:pPr lvl="0" algn="ctr">
              <a:spcBef>
                <a:spcPct val="0"/>
              </a:spcBef>
              <a:buClrTx/>
              <a:buSzTx/>
            </a:pPr>
            <a:r>
              <a:rPr lang="en-US" altLang="en-US" sz="2000" b="1" kern="0" dirty="0">
                <a:solidFill>
                  <a:schemeClr val="accent2"/>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Nice!</a:t>
            </a:r>
            <a:endParaRPr kumimoji="0" lang="en-US" alt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Text Box 5"/>
          <p:cNvSpPr txBox="1">
            <a:spLocks noChangeArrowheads="1"/>
          </p:cNvSpPr>
          <p:nvPr/>
        </p:nvSpPr>
        <p:spPr bwMode="auto">
          <a:xfrm>
            <a:off x="12510" y="5691713"/>
            <a:ext cx="8991600" cy="1015663"/>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Word Forensic Analysis And Compound File Binary Format</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https://www.forensicfocus.com/articles/word-forensic-analysis-and-compound-file-binary-format/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body" idx="1"/>
          </p:nvPr>
        </p:nvSpPr>
        <p:spPr>
          <a:xfrm>
            <a:off x="609600" y="1219200"/>
            <a:ext cx="8090520" cy="4724400"/>
          </a:xfrm>
        </p:spPr>
        <p:txBody>
          <a:bodyPr/>
          <a:lstStyle/>
          <a:p>
            <a:pP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GB" dirty="0">
                <a:latin typeface="Times New Roman" panose="02020603050405020304" pitchFamily="18" charset="0"/>
                <a:cs typeface="Times New Roman" panose="02020603050405020304" pitchFamily="18" charset="0"/>
              </a:rPr>
              <a:t>Windows Recycle Bin Forensics</a:t>
            </a:r>
            <a:endParaRPr lang="en-GB" dirty="0">
              <a:latin typeface="Times New Roman" panose="02020603050405020304" pitchFamily="18" charset="0"/>
              <a:cs typeface="Times New Roman" panose="02020603050405020304" pitchFamily="18" charset="0"/>
            </a:endParaRPr>
          </a:p>
          <a:p>
            <a:pP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GB" dirty="0">
                <a:latin typeface="Times New Roman" panose="02020603050405020304" pitchFamily="18" charset="0"/>
                <a:cs typeface="Times New Roman" panose="02020603050405020304" pitchFamily="18" charset="0"/>
              </a:rPr>
              <a:t>Windows Registry Forensics</a:t>
            </a:r>
            <a:endParaRPr lang="en-GB" dirty="0">
              <a:latin typeface="Times New Roman" panose="02020603050405020304" pitchFamily="18" charset="0"/>
              <a:cs typeface="Times New Roman" panose="02020603050405020304" pitchFamily="18" charset="0"/>
            </a:endParaRPr>
          </a:p>
          <a:p>
            <a:pP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GB" dirty="0">
                <a:latin typeface="Times New Roman" panose="02020603050405020304" pitchFamily="18" charset="0"/>
                <a:cs typeface="Times New Roman" panose="02020603050405020304" pitchFamily="18" charset="0"/>
              </a:rPr>
              <a:t>Internet Activity, such as IE Cache, Skype</a:t>
            </a:r>
            <a:endParaRPr lang="en-GB" dirty="0">
              <a:latin typeface="Times New Roman" panose="02020603050405020304" pitchFamily="18" charset="0"/>
              <a:cs typeface="Times New Roman" panose="02020603050405020304" pitchFamily="18" charset="0"/>
            </a:endParaRPr>
          </a:p>
          <a:p>
            <a:pP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CA" dirty="0">
                <a:latin typeface="Times New Roman" panose="02020603050405020304" pitchFamily="18" charset="0"/>
                <a:cs typeface="Times New Roman" panose="02020603050405020304" pitchFamily="18" charset="0"/>
              </a:rPr>
              <a:t>Thumbnail database/cache files created and maintained by the various picture browsing and photo editing software products.</a:t>
            </a:r>
            <a:endParaRPr lang="en-CA" dirty="0">
              <a:latin typeface="Times New Roman" panose="02020603050405020304" pitchFamily="18" charset="0"/>
              <a:cs typeface="Times New Roman" panose="02020603050405020304" pitchFamily="18" charset="0"/>
            </a:endParaRPr>
          </a:p>
          <a:p>
            <a:pP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CA" dirty="0">
                <a:latin typeface="Times New Roman" panose="02020603050405020304" pitchFamily="18" charset="0"/>
                <a:cs typeface="Times New Roman" panose="02020603050405020304" pitchFamily="18" charset="0"/>
              </a:rPr>
              <a:t>Microsoft Word Document Forensics</a:t>
            </a:r>
            <a:endParaRPr lang="en-GB" dirty="0">
              <a:latin typeface="Times New Roman" panose="02020603050405020304" pitchFamily="18" charset="0"/>
              <a:cs typeface="Times New Roman" panose="02020603050405020304" pitchFamily="18" charset="0"/>
            </a:endParaRPr>
          </a:p>
          <a:p>
            <a:pP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GB" dirty="0">
                <a:latin typeface="Times New Roman" panose="02020603050405020304" pitchFamily="18" charset="0"/>
                <a:cs typeface="Times New Roman" panose="02020603050405020304" pitchFamily="18" charset="0"/>
              </a:rPr>
              <a:t>Windows Event</a:t>
            </a:r>
            <a:endParaRPr lang="en-GB" dirty="0">
              <a:latin typeface="Times New Roman" panose="02020603050405020304" pitchFamily="18" charset="0"/>
              <a:cs typeface="Times New Roman" panose="02020603050405020304" pitchFamily="18" charset="0"/>
            </a:endParaRPr>
          </a:p>
        </p:txBody>
      </p:sp>
      <p:sp>
        <p:nvSpPr>
          <p:cNvPr id="5" name="Rectangle 6"/>
          <p:cNvSpPr>
            <a:spLocks noChangeArrowheads="1"/>
          </p:cNvSpPr>
          <p:nvPr/>
        </p:nvSpPr>
        <p:spPr bwMode="auto">
          <a:xfrm>
            <a:off x="711200" y="228600"/>
            <a:ext cx="7442200" cy="838200"/>
          </a:xfrm>
          <a:prstGeom prst="rect">
            <a:avLst/>
          </a:prstGeom>
          <a:noFill/>
          <a:ln w="9525">
            <a:no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Windows Forensics</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宋体" panose="02010600030101010101" pitchFamily="2" charset="-122"/>
              </a:rPr>
            </a:fld>
            <a:endParaRPr lang="en-US" altLang="zh-CN" sz="1400" dirty="0">
              <a:ea typeface="宋体" panose="02010600030101010101" pitchFamily="2" charset="-122"/>
            </a:endParaRPr>
          </a:p>
        </p:txBody>
      </p:sp>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1219200" y="0"/>
            <a:ext cx="7772400" cy="838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200" b="1" kern="0"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BTK ("bind, torture and kill") Killer</a:t>
            </a:r>
            <a:endParaRPr kumimoji="0" lang="en-US" sz="32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sp>
        <p:nvSpPr>
          <p:cNvPr id="4" name="Content Placeholder 2"/>
          <p:cNvSpPr txBox="1"/>
          <p:nvPr/>
        </p:nvSpPr>
        <p:spPr>
          <a:xfrm>
            <a:off x="1479550" y="685800"/>
            <a:ext cx="7359650" cy="5334000"/>
          </a:xfrm>
          <a:prstGeom prst="rect">
            <a:avLst/>
          </a:prstGeom>
        </p:spPr>
        <p:txBody>
          <a:bodyPr/>
          <a:lstStyle/>
          <a:p>
            <a:pPr lvl="0" algn="just">
              <a:defRPr/>
            </a:pPr>
            <a:r>
              <a:rPr lang="en-US" sz="2800" kern="0" dirty="0">
                <a:latin typeface="Times New Roman" panose="02020603050405020304" pitchFamily="18" charset="0"/>
                <a:cs typeface="Times New Roman" panose="02020603050405020304" pitchFamily="18" charset="0"/>
              </a:rPr>
              <a:t>Dennis Rader, a.k.a. BTK Killer, was convicted of a string of serial killings that occurred over a period of sixteen years. Towards the end of this period, Rader sent letters to the police on a floppy disk. Metadata within the documents implicated an author named "</a:t>
            </a:r>
            <a:r>
              <a:rPr lang="en-US" sz="2800" b="1" u="sng"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Dennis</a:t>
            </a:r>
            <a:r>
              <a:rPr lang="en-US" sz="2800" kern="0" dirty="0">
                <a:latin typeface="Times New Roman" panose="02020603050405020304" pitchFamily="18" charset="0"/>
                <a:cs typeface="Times New Roman" panose="02020603050405020304" pitchFamily="18" charset="0"/>
              </a:rPr>
              <a:t>" at "</a:t>
            </a:r>
            <a:r>
              <a:rPr lang="en-US" sz="2800" b="1" u="sng"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Christ Lutheran Church</a:t>
            </a:r>
            <a:r>
              <a:rPr lang="en-US" sz="2800" kern="0" dirty="0">
                <a:latin typeface="Times New Roman" panose="02020603050405020304" pitchFamily="18" charset="0"/>
                <a:cs typeface="Times New Roman" panose="02020603050405020304" pitchFamily="18" charset="0"/>
              </a:rPr>
              <a:t>"; this evidence helped lead to Rader's arrest.</a:t>
            </a:r>
            <a:endParaRPr lang="en-US" sz="2800" kern="0" dirty="0">
              <a:latin typeface="Times New Roman" panose="02020603050405020304" pitchFamily="18" charset="0"/>
              <a:cs typeface="Times New Roman" panose="02020603050405020304" pitchFamily="18" charset="0"/>
            </a:endParaRPr>
          </a:p>
          <a:p>
            <a:pPr lvl="1" algn="just">
              <a:defRPr/>
            </a:pPr>
            <a:r>
              <a:rPr lang="en-US" kern="0" dirty="0">
                <a:latin typeface="Times New Roman" panose="02020603050405020304" pitchFamily="18" charset="0"/>
                <a:cs typeface="Times New Roman" panose="02020603050405020304" pitchFamily="18" charset="0"/>
              </a:rPr>
              <a:t>Aside from uncovering evidence to assist the prosecution in high-profile murder cases, an in-depth knowledge of computer forensics is integral when presenting digital evidence for legal proceedings</a:t>
            </a:r>
            <a:r>
              <a:rPr lang="en-US" sz="2800" kern="0" dirty="0">
                <a:latin typeface="Times New Roman" panose="02020603050405020304" pitchFamily="18" charset="0"/>
                <a:cs typeface="Times New Roman" panose="02020603050405020304" pitchFamily="18" charset="0"/>
              </a:rPr>
              <a:t>.</a:t>
            </a:r>
            <a:endParaRPr lang="en-US" sz="2800" kern="0"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accent2"/>
              </a:buClr>
              <a:buSzPct val="85000"/>
              <a:defRPr/>
            </a:pPr>
            <a:endParaRPr kumimoji="0" lang="en-CA" sz="2800" b="0" i="0" u="none" strike="noStrike" kern="0" cap="none" spc="0" normalizeH="0" baseline="0" noProof="0" dirty="0">
              <a:ln>
                <a:noFill/>
              </a:ln>
              <a:solidFill>
                <a:schemeClr val="tx1"/>
              </a:solidFill>
              <a:effectLst/>
              <a:uLnTx/>
              <a:uFillTx/>
              <a:latin typeface="+mn-lt"/>
              <a:ea typeface="+mn-ea"/>
              <a:cs typeface="+mn-cs"/>
            </a:endParaRPr>
          </a:p>
        </p:txBody>
      </p:sp>
      <p:pic>
        <p:nvPicPr>
          <p:cNvPr id="261122" name="Picture 2" descr="http://upload.wikimedia.org/wikipedia/commons/thumb/8/84/Example.svg/600px-Example.svg.png"/>
          <p:cNvPicPr>
            <a:picLocks noChangeAspect="1" noChangeArrowheads="1"/>
          </p:cNvPicPr>
          <p:nvPr/>
        </p:nvPicPr>
        <p:blipFill>
          <a:blip r:embed="rId1" cstate="print"/>
          <a:srcRect/>
          <a:stretch>
            <a:fillRect/>
          </a:stretch>
        </p:blipFill>
        <p:spPr bwMode="auto">
          <a:xfrm>
            <a:off x="0" y="7937"/>
            <a:ext cx="1211263" cy="1211263"/>
          </a:xfrm>
          <a:prstGeom prst="rect">
            <a:avLst/>
          </a:prstGeom>
          <a:noFill/>
        </p:spPr>
      </p:pic>
      <p:pic>
        <p:nvPicPr>
          <p:cNvPr id="267266" name="Picture 2" descr="http://msnbcmedia1.msn.com/j/msnbc/Components/Photos/050819/050819_btk_vmed_6a.widec.jpg"/>
          <p:cNvPicPr>
            <a:picLocks noChangeAspect="1" noChangeArrowheads="1"/>
          </p:cNvPicPr>
          <p:nvPr/>
        </p:nvPicPr>
        <p:blipFill>
          <a:blip r:embed="rId2"/>
          <a:srcRect/>
          <a:stretch>
            <a:fillRect/>
          </a:stretch>
        </p:blipFill>
        <p:spPr bwMode="auto">
          <a:xfrm>
            <a:off x="0" y="4724400"/>
            <a:ext cx="1687512" cy="2133600"/>
          </a:xfrm>
          <a:prstGeom prst="rect">
            <a:avLst/>
          </a:prstGeom>
          <a:noFill/>
        </p:spPr>
      </p:pic>
      <p:pic>
        <p:nvPicPr>
          <p:cNvPr id="167938" name="Picture 2"/>
          <p:cNvPicPr>
            <a:picLocks noChangeAspect="1" noChangeArrowheads="1"/>
          </p:cNvPicPr>
          <p:nvPr/>
        </p:nvPicPr>
        <p:blipFill>
          <a:blip r:embed="rId3"/>
          <a:srcRect/>
          <a:stretch>
            <a:fillRect/>
          </a:stretch>
        </p:blipFill>
        <p:spPr bwMode="auto">
          <a:xfrm>
            <a:off x="571500" y="1743075"/>
            <a:ext cx="8267700" cy="3371850"/>
          </a:xfrm>
          <a:prstGeom prst="rect">
            <a:avLst/>
          </a:prstGeom>
          <a:noFill/>
          <a:ln w="9525">
            <a:noFill/>
            <a:miter lim="800000"/>
            <a:headEnd/>
            <a:tailEnd/>
          </a:ln>
          <a:effectLst/>
        </p:spPr>
      </p:pic>
      <p:pic>
        <p:nvPicPr>
          <p:cNvPr id="11" name="Picture 3"/>
          <p:cNvPicPr>
            <a:picLocks noChangeAspect="1" noChangeArrowheads="1"/>
          </p:cNvPicPr>
          <p:nvPr/>
        </p:nvPicPr>
        <p:blipFill>
          <a:blip r:embed="rId4"/>
          <a:srcRect/>
          <a:stretch>
            <a:fillRect/>
          </a:stretch>
        </p:blipFill>
        <p:spPr bwMode="auto">
          <a:xfrm>
            <a:off x="2438400" y="742950"/>
            <a:ext cx="4191000" cy="5976754"/>
          </a:xfrm>
          <a:prstGeom prst="rect">
            <a:avLst/>
          </a:prstGeom>
          <a:noFill/>
          <a:ln w="9525">
            <a:noFill/>
            <a:miter lim="800000"/>
            <a:headEnd/>
            <a:tailEnd/>
          </a:ln>
          <a:effectLst/>
        </p:spPr>
      </p:pic>
      <p:pic>
        <p:nvPicPr>
          <p:cNvPr id="167941" name="Picture 5" descr="http://www.clker.com/cliparts/6/0/7/a/11949845111858953703bad_guy_fr_1_01.svg.hi.png"/>
          <p:cNvPicPr>
            <a:picLocks noChangeAspect="1" noChangeArrowheads="1"/>
          </p:cNvPicPr>
          <p:nvPr/>
        </p:nvPicPr>
        <p:blipFill>
          <a:blip r:embed="rId5" cstate="print"/>
          <a:srcRect/>
          <a:stretch>
            <a:fillRect/>
          </a:stretch>
        </p:blipFill>
        <p:spPr bwMode="auto">
          <a:xfrm>
            <a:off x="4876800" y="1743075"/>
            <a:ext cx="1336842" cy="1143000"/>
          </a:xfrm>
          <a:prstGeom prst="rect">
            <a:avLst/>
          </a:prstGeom>
          <a:noFill/>
        </p:spPr>
      </p:pic>
      <p:sp>
        <p:nvSpPr>
          <p:cNvPr id="9" name="Oval 8"/>
          <p:cNvSpPr/>
          <p:nvPr/>
        </p:nvSpPr>
        <p:spPr bwMode="auto">
          <a:xfrm>
            <a:off x="3276600" y="2057400"/>
            <a:ext cx="1295400" cy="609600"/>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checkerboard(across)">
                                      <p:cBhvr>
                                        <p:cTn id="7" dur="500"/>
                                        <p:tgtEl>
                                          <p:spTgt spid="16793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167941"/>
                                        </p:tgtEl>
                                        <p:attrNameLst>
                                          <p:attrName>style.visibility</p:attrName>
                                        </p:attrNameLst>
                                      </p:cBhvr>
                                      <p:to>
                                        <p:strVal val="visible"/>
                                      </p:to>
                                    </p:set>
                                    <p:animEffect transition="in" filter="checkerboard(across)">
                                      <p:cBhvr>
                                        <p:cTn id="20" dur="500"/>
                                        <p:tgtEl>
                                          <p:spTgt spid="167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Rectangle 3"/>
          <p:cNvSpPr txBox="1">
            <a:spLocks noChangeArrowheads="1"/>
          </p:cNvSpPr>
          <p:nvPr/>
        </p:nvSpPr>
        <p:spPr bwMode="auto">
          <a:xfrm>
            <a:off x="1447800" y="2895600"/>
            <a:ext cx="6096000" cy="1676399"/>
          </a:xfrm>
          <a:prstGeom prst="rect">
            <a:avLst/>
          </a:prstGeom>
          <a:noFill/>
          <a:ln w="9525">
            <a:noFill/>
            <a:miter lim="800000"/>
          </a:ln>
        </p:spPr>
        <p:txBody>
          <a:bodyPr vert="horz" wrap="square" lIns="91440" tIns="45720" rIns="91440" bIns="45720" numCol="1" anchor="t" anchorCtr="0" compatLnSpc="1"/>
          <a:lstStyle/>
          <a:p>
            <a:pPr lvl="0" algn="ctr">
              <a:spcBef>
                <a:spcPts val="0"/>
              </a:spcBef>
              <a:spcAft>
                <a:spcPts val="0"/>
              </a:spcAft>
            </a:pPr>
            <a:r>
              <a:rPr lang="en-US" sz="2800" kern="0" dirty="0">
                <a:latin typeface="Times New Roman" panose="02020603050405020304" pitchFamily="18" charset="0"/>
                <a:cs typeface="Times New Roman" panose="02020603050405020304" pitchFamily="18" charset="0"/>
              </a:rPr>
              <a:t>wmd.pl, a Perl script written by </a:t>
            </a:r>
            <a:r>
              <a:rPr lang="en-US" sz="2800" b="1" kern="0" dirty="0">
                <a:latin typeface="Times New Roman" panose="02020603050405020304" pitchFamily="18" charset="0"/>
                <a:cs typeface="Times New Roman" panose="02020603050405020304" pitchFamily="18" charset="0"/>
              </a:rPr>
              <a:t>Harlan </a:t>
            </a:r>
            <a:r>
              <a:rPr lang="en-US" sz="2800" b="1" kern="0" dirty="0" err="1">
                <a:latin typeface="Times New Roman" panose="02020603050405020304" pitchFamily="18" charset="0"/>
                <a:cs typeface="Times New Roman" panose="02020603050405020304" pitchFamily="18" charset="0"/>
              </a:rPr>
              <a:t>Carvey</a:t>
            </a:r>
            <a:r>
              <a:rPr lang="en-US" sz="2800" kern="0" dirty="0">
                <a:latin typeface="Times New Roman" panose="02020603050405020304" pitchFamily="18" charset="0"/>
                <a:cs typeface="Times New Roman" panose="02020603050405020304" pitchFamily="18" charset="0"/>
              </a:rPr>
              <a:t> to extract metadata from a Microsoft Word document.</a:t>
            </a:r>
            <a:endParaRPr lang="en-US" sz="2800" kern="0" dirty="0" err="1">
              <a:latin typeface="Times New Roman" panose="02020603050405020304" pitchFamily="18" charset="0"/>
              <a:cs typeface="Times New Roman" panose="02020603050405020304" pitchFamily="18" charset="0"/>
            </a:endParaRPr>
          </a:p>
        </p:txBody>
      </p:sp>
      <p:pic>
        <p:nvPicPr>
          <p:cNvPr id="5" name="Picture 2" descr="http://www.deviantart.com/download/75529904/Case_Study___Stuck_in_Anime_by_ArtistsHospital.jpg"/>
          <p:cNvPicPr>
            <a:picLocks noChangeAspect="1" noChangeArrowheads="1"/>
          </p:cNvPicPr>
          <p:nvPr/>
        </p:nvPicPr>
        <p:blipFill>
          <a:blip r:embed="rId1" cstate="print"/>
          <a:srcRect/>
          <a:stretch>
            <a:fillRect/>
          </a:stretch>
        </p:blipFill>
        <p:spPr bwMode="auto">
          <a:xfrm>
            <a:off x="0" y="0"/>
            <a:ext cx="2227522" cy="1584325"/>
          </a:xfrm>
          <a:prstGeom prst="rect">
            <a:avLst/>
          </a:prstGeom>
          <a:noFill/>
        </p:spPr>
      </p:pic>
      <p:sp>
        <p:nvSpPr>
          <p:cNvPr id="7" name="Text Box 5"/>
          <p:cNvSpPr txBox="1">
            <a:spLocks noChangeArrowheads="1"/>
          </p:cNvSpPr>
          <p:nvPr/>
        </p:nvSpPr>
        <p:spPr bwMode="auto">
          <a:xfrm>
            <a:off x="34356" y="5699325"/>
            <a:ext cx="8881044" cy="707886"/>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a:t>
            </a:r>
            <a:r>
              <a:rPr lang="en-US" sz="2000" kern="0" dirty="0">
                <a:latin typeface="Times New Roman" panose="02020603050405020304" pitchFamily="18" charset="0"/>
                <a:cs typeface="Times New Roman" panose="02020603050405020304" pitchFamily="18" charset="0"/>
              </a:rPr>
              <a:t>wmd.pl, </a:t>
            </a:r>
            <a:r>
              <a:rPr lang="en-US" sz="2000" dirty="0">
                <a:latin typeface="Times New Roman" panose="02020603050405020304" pitchFamily="18" charset="0"/>
                <a:cs typeface="Times New Roman" panose="02020603050405020304" pitchFamily="18" charset="0"/>
              </a:rPr>
              <a:t>https://gist.github.com/kost/eb95e623f1b286aee890</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[2] Harlan </a:t>
            </a:r>
            <a:r>
              <a:rPr lang="en-US" sz="2000" dirty="0" err="1">
                <a:latin typeface="Times New Roman" panose="02020603050405020304" pitchFamily="18" charset="0"/>
                <a:cs typeface="Times New Roman" panose="02020603050405020304" pitchFamily="18" charset="0"/>
              </a:rPr>
              <a:t>Carvey</a:t>
            </a:r>
            <a:r>
              <a:rPr lang="en-US" sz="2000" dirty="0">
                <a:latin typeface="Times New Roman" panose="02020603050405020304" pitchFamily="18" charset="0"/>
                <a:cs typeface="Times New Roman" panose="02020603050405020304" pitchFamily="18" charset="0"/>
              </a:rPr>
              <a:t>, Windows Forensic Analysis DVD Toolkit, Elsevier, Jun. 5, 2007</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20482" name="Picture 2"/>
          <p:cNvPicPr>
            <a:picLocks noChangeAspect="1" noChangeArrowheads="1"/>
          </p:cNvPicPr>
          <p:nvPr/>
        </p:nvPicPr>
        <p:blipFill>
          <a:blip r:embed="rId1"/>
          <a:srcRect/>
          <a:stretch>
            <a:fillRect/>
          </a:stretch>
        </p:blipFill>
        <p:spPr bwMode="auto">
          <a:xfrm>
            <a:off x="762000" y="152400"/>
            <a:ext cx="7308849" cy="6553200"/>
          </a:xfrm>
          <a:prstGeom prst="rect">
            <a:avLst/>
          </a:prstGeom>
          <a:noFill/>
          <a:ln w="9525">
            <a:noFill/>
            <a:miter lim="800000"/>
            <a:headEnd/>
            <a:tailEnd/>
          </a:ln>
          <a:effectLst/>
        </p:spPr>
      </p:pic>
      <p:sp>
        <p:nvSpPr>
          <p:cNvPr id="6" name="Oval 5"/>
          <p:cNvSpPr/>
          <p:nvPr/>
        </p:nvSpPr>
        <p:spPr bwMode="auto">
          <a:xfrm>
            <a:off x="1676400" y="5867400"/>
            <a:ext cx="1295400" cy="609600"/>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anose="030F0702030302020204" pitchFamily="66" charset="0"/>
            </a:endParaRP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0" y="457200"/>
            <a:ext cx="4572000" cy="685800"/>
          </a:xfrm>
        </p:spPr>
        <p:txBody>
          <a:bodyPr/>
          <a:lstStyle/>
          <a:p>
            <a:pPr algn="ctr"/>
            <a:r>
              <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Anti-Forensics</a:t>
            </a:r>
            <a:endPar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bwMode="auto">
          <a:xfrm>
            <a:off x="1447800" y="2400301"/>
            <a:ext cx="6096000" cy="990600"/>
          </a:xfrm>
          <a:prstGeom prst="rect">
            <a:avLst/>
          </a:prstGeom>
          <a:noFill/>
          <a:ln w="9525">
            <a:noFill/>
            <a:miter lim="800000"/>
          </a:ln>
        </p:spPr>
        <p:txBody>
          <a:bodyPr vert="horz" wrap="square" lIns="91440" tIns="45720" rIns="91440" bIns="45720" numCol="1" anchor="t" anchorCtr="0" compatLnSpc="1"/>
          <a:lstStyle/>
          <a:p>
            <a:pPr lvl="0" algn="ctr">
              <a:spcBef>
                <a:spcPts val="0"/>
              </a:spcBef>
              <a:spcAft>
                <a:spcPts val="0"/>
              </a:spcAft>
            </a:pPr>
            <a:r>
              <a:rPr lang="en-US" sz="4000" kern="0" dirty="0">
                <a:latin typeface="Times New Roman" panose="02020603050405020304" pitchFamily="18" charset="0"/>
                <a:cs typeface="Times New Roman" panose="02020603050405020304" pitchFamily="18" charset="0"/>
              </a:rPr>
              <a:t>Remove Hidden Data</a:t>
            </a:r>
            <a:endParaRPr lang="en-US" sz="4000" kern="0" dirty="0">
              <a:latin typeface="Times New Roman" panose="02020603050405020304" pitchFamily="18" charset="0"/>
              <a:cs typeface="Times New Roman" panose="02020603050405020304" pitchFamily="18" charset="0"/>
            </a:endParaRPr>
          </a:p>
        </p:txBody>
      </p:sp>
      <p:sp>
        <p:nvSpPr>
          <p:cNvPr id="8" name="Rectangle 3"/>
          <p:cNvSpPr txBox="1">
            <a:spLocks noChangeArrowheads="1"/>
          </p:cNvSpPr>
          <p:nvPr/>
        </p:nvSpPr>
        <p:spPr bwMode="auto">
          <a:xfrm>
            <a:off x="533400" y="3390901"/>
            <a:ext cx="8077200" cy="2514599"/>
          </a:xfrm>
          <a:prstGeom prst="rect">
            <a:avLst/>
          </a:prstGeom>
          <a:noFill/>
          <a:ln w="9525">
            <a:noFill/>
            <a:miter lim="800000"/>
          </a:ln>
        </p:spPr>
        <p:txBody>
          <a:bodyPr vert="horz" wrap="square" lIns="91440" tIns="45720" rIns="91440" bIns="45720" numCol="1" anchor="t" anchorCtr="0" compatLnSpc="1"/>
          <a:lstStyle/>
          <a:p>
            <a:pPr lvl="0">
              <a:spcBef>
                <a:spcPts val="0"/>
              </a:spcBef>
              <a:spcAft>
                <a:spcPts val="0"/>
              </a:spcAft>
            </a:pPr>
            <a:r>
              <a:rPr lang="en-US" sz="2800" kern="0" dirty="0">
                <a:latin typeface="Times New Roman" panose="02020603050405020304" pitchFamily="18" charset="0"/>
                <a:cs typeface="Times New Roman" panose="02020603050405020304" pitchFamily="18" charset="0"/>
              </a:rPr>
              <a:t>You have a variety of options for dealing with metadata, including:</a:t>
            </a:r>
            <a:endParaRPr lang="en-US" sz="2800" kern="0" dirty="0">
              <a:latin typeface="Times New Roman" panose="02020603050405020304" pitchFamily="18" charset="0"/>
              <a:cs typeface="Times New Roman" panose="02020603050405020304" pitchFamily="18" charset="0"/>
            </a:endParaRPr>
          </a:p>
          <a:p>
            <a:pPr lvl="0">
              <a:spcBef>
                <a:spcPts val="0"/>
              </a:spcBef>
              <a:spcAft>
                <a:spcPts val="0"/>
              </a:spcAft>
            </a:pPr>
            <a:endParaRPr lang="en-US" sz="2800" kern="0" dirty="0">
              <a:latin typeface="Times New Roman" panose="02020603050405020304" pitchFamily="18" charset="0"/>
              <a:cs typeface="Times New Roman" panose="02020603050405020304" pitchFamily="18" charset="0"/>
            </a:endParaRPr>
          </a:p>
          <a:p>
            <a:pPr lvl="1">
              <a:spcBef>
                <a:spcPts val="0"/>
              </a:spcBef>
              <a:spcAft>
                <a:spcPts val="0"/>
              </a:spcAft>
              <a:buFont typeface="Wingdings" panose="05000000000000000000" pitchFamily="2" charset="2"/>
              <a:buChar char="v"/>
            </a:pPr>
            <a:r>
              <a:rPr lang="en-US" sz="2800" kern="0" dirty="0">
                <a:latin typeface="Times New Roman" panose="02020603050405020304" pitchFamily="18" charset="0"/>
                <a:cs typeface="Times New Roman" panose="02020603050405020304" pitchFamily="18" charset="0"/>
              </a:rPr>
              <a:t>Tools included with Microsoft Office </a:t>
            </a:r>
            <a:endParaRPr lang="en-US" sz="2800" kern="0" dirty="0">
              <a:latin typeface="Times New Roman" panose="02020603050405020304" pitchFamily="18" charset="0"/>
              <a:cs typeface="Times New Roman" panose="02020603050405020304" pitchFamily="18" charset="0"/>
            </a:endParaRPr>
          </a:p>
          <a:p>
            <a:pPr lvl="1">
              <a:spcBef>
                <a:spcPts val="0"/>
              </a:spcBef>
              <a:spcAft>
                <a:spcPts val="0"/>
              </a:spcAft>
              <a:buFont typeface="Wingdings" panose="05000000000000000000" pitchFamily="2" charset="2"/>
              <a:buChar char="v"/>
            </a:pPr>
            <a:r>
              <a:rPr lang="en-US" sz="2800" kern="0" dirty="0">
                <a:latin typeface="Times New Roman" panose="02020603050405020304" pitchFamily="18" charset="0"/>
                <a:cs typeface="Times New Roman" panose="02020603050405020304" pitchFamily="18" charset="0"/>
              </a:rPr>
              <a:t>Tools offered by other companies </a:t>
            </a:r>
            <a:endParaRPr lang="en-US" sz="2800" kern="0" dirty="0">
              <a:latin typeface="Times New Roman" panose="02020603050405020304" pitchFamily="18" charset="0"/>
              <a:cs typeface="Times New Roman" panose="02020603050405020304" pitchFamily="18" charset="0"/>
            </a:endParaRPr>
          </a:p>
        </p:txBody>
      </p:sp>
      <p:pic>
        <p:nvPicPr>
          <p:cNvPr id="7" name="Picture 5" descr="http://www.clker.com/cliparts/6/0/7/a/11949845111858953703bad_guy_fr_1_01.svg.hi.png"/>
          <p:cNvPicPr>
            <a:picLocks noChangeAspect="1" noChangeArrowheads="1"/>
          </p:cNvPicPr>
          <p:nvPr/>
        </p:nvPicPr>
        <p:blipFill>
          <a:blip r:embed="rId1" cstate="print"/>
          <a:srcRect/>
          <a:stretch>
            <a:fillRect/>
          </a:stretch>
        </p:blipFill>
        <p:spPr bwMode="auto">
          <a:xfrm>
            <a:off x="7543800" y="2247901"/>
            <a:ext cx="1336842" cy="1143000"/>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5715000" y="6400800"/>
            <a:ext cx="2895600" cy="457200"/>
          </a:xfrm>
        </p:spPr>
        <p:txBody>
          <a:bodyPr/>
          <a:lstStyle/>
          <a:p>
            <a:pPr>
              <a:defRPr/>
            </a:pPr>
            <a:fld id="{A65B7440-49B7-4793-9933-A2BE6EEFB164}" type="slidenum">
              <a:rPr lang="en-US"/>
            </a:fld>
            <a:endParaRPr lang="en-US" dirty="0"/>
          </a:p>
        </p:txBody>
      </p:sp>
      <p:sp>
        <p:nvSpPr>
          <p:cNvPr id="56324" name="Rectangle 2"/>
          <p:cNvSpPr>
            <a:spLocks noGrp="1" noChangeArrowheads="1"/>
          </p:cNvSpPr>
          <p:nvPr>
            <p:ph type="title"/>
          </p:nvPr>
        </p:nvSpPr>
        <p:spPr>
          <a:xfrm>
            <a:off x="762000" y="2133600"/>
            <a:ext cx="7772400" cy="1447800"/>
          </a:xfrm>
        </p:spPr>
        <p:txBody>
          <a:bodyPr/>
          <a:lstStyle/>
          <a:p>
            <a:pPr algn="ctr"/>
            <a:r>
              <a:rPr lang="en-US" sz="5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Windows Event Logs</a:t>
            </a:r>
            <a:endParaRPr lang="en-US" sz="5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Rectangle 3"/>
          <p:cNvSpPr txBox="1">
            <a:spLocks noChangeArrowheads="1"/>
          </p:cNvSpPr>
          <p:nvPr/>
        </p:nvSpPr>
        <p:spPr bwMode="auto">
          <a:xfrm>
            <a:off x="162636" y="685800"/>
            <a:ext cx="8828964" cy="5867400"/>
          </a:xfrm>
          <a:prstGeom prst="rect">
            <a:avLst/>
          </a:prstGeom>
          <a:noFill/>
          <a:ln w="9525">
            <a:noFill/>
            <a:miter lim="800000"/>
          </a:ln>
        </p:spPr>
        <p:txBody>
          <a:bodyPr vert="horz" wrap="square" lIns="91440" tIns="45720" rIns="91440" bIns="45720" numCol="1" anchor="t" anchorCtr="0" compatLnSpc="1"/>
          <a:lstStyle/>
          <a:p>
            <a:pPr lvl="0" indent="-342900" algn="just">
              <a:spcBef>
                <a:spcPts val="0"/>
              </a:spcBef>
              <a:spcAft>
                <a:spcPts val="0"/>
              </a:spcAft>
              <a:buFont typeface="Wingdings" panose="05000000000000000000" pitchFamily="2" charset="2"/>
              <a:buChar char="q"/>
            </a:pPr>
            <a:r>
              <a:rPr lang="en-US" kern="0" dirty="0">
                <a:latin typeface="Times New Roman" panose="02020603050405020304" pitchFamily="18" charset="0"/>
                <a:cs typeface="Times New Roman" panose="02020603050405020304" pitchFamily="18" charset="0"/>
              </a:rPr>
              <a:t>In Windows, an event is any significant occurrence in the system or in a program that requires users to be notified, or an entry added to a log. The Event Log Service records </a:t>
            </a:r>
            <a:r>
              <a:rPr lang="en-US"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a:t>
            </a:r>
            <a:r>
              <a:rPr lang="en-US" kern="0" dirty="0">
                <a:latin typeface="Times New Roman" panose="02020603050405020304" pitchFamily="18" charset="0"/>
                <a:cs typeface="Times New Roman" panose="02020603050405020304" pitchFamily="18" charset="0"/>
              </a:rPr>
              <a:t>, </a:t>
            </a:r>
            <a:r>
              <a:rPr lang="en-US"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security</a:t>
            </a:r>
            <a:r>
              <a:rPr lang="en-US" kern="0" dirty="0">
                <a:latin typeface="Times New Roman" panose="02020603050405020304" pitchFamily="18" charset="0"/>
                <a:cs typeface="Times New Roman" panose="02020603050405020304" pitchFamily="18" charset="0"/>
              </a:rPr>
              <a:t>, and </a:t>
            </a:r>
            <a:r>
              <a:rPr lang="en-US"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a:t>
            </a:r>
            <a:r>
              <a:rPr lang="en-US" kern="0" dirty="0">
                <a:latin typeface="Times New Roman" panose="02020603050405020304" pitchFamily="18" charset="0"/>
                <a:cs typeface="Times New Roman" panose="02020603050405020304" pitchFamily="18" charset="0"/>
              </a:rPr>
              <a:t> events in Event Viewer. </a:t>
            </a:r>
            <a:endParaRPr lang="en-US" kern="0" dirty="0">
              <a:latin typeface="Times New Roman" panose="02020603050405020304" pitchFamily="18" charset="0"/>
              <a:cs typeface="Times New Roman" panose="02020603050405020304" pitchFamily="18" charset="0"/>
            </a:endParaRPr>
          </a:p>
          <a:p>
            <a:pPr marL="342900" lvl="0" indent="-342900" algn="just">
              <a:spcBef>
                <a:spcPts val="0"/>
              </a:spcBef>
              <a:spcAft>
                <a:spcPts val="0"/>
              </a:spcAft>
              <a:buFont typeface="Wingdings" panose="05000000000000000000" pitchFamily="2" charset="2"/>
              <a:buChar char="v"/>
            </a:pPr>
            <a:r>
              <a:rPr lang="en-US" sz="2000" kern="0" dirty="0">
                <a:latin typeface="Times New Roman" panose="02020603050405020304" pitchFamily="18" charset="0"/>
                <a:cs typeface="Times New Roman" panose="02020603050405020304" pitchFamily="18" charset="0"/>
              </a:rPr>
              <a:t>The Windows Event Logs are used in forensics to reconstruct a timeline of events.</a:t>
            </a:r>
            <a:endParaRPr lang="en-US" sz="2000" kern="0" dirty="0">
              <a:latin typeface="Times New Roman" panose="02020603050405020304" pitchFamily="18" charset="0"/>
              <a:cs typeface="Times New Roman" panose="02020603050405020304" pitchFamily="18" charset="0"/>
            </a:endParaRPr>
          </a:p>
          <a:p>
            <a:pPr marL="342900" lvl="0" indent="-342900" algn="just">
              <a:spcBef>
                <a:spcPts val="0"/>
              </a:spcBef>
              <a:spcAft>
                <a:spcPts val="0"/>
              </a:spcAft>
              <a:buFont typeface="Wingdings" panose="05000000000000000000" pitchFamily="2" charset="2"/>
              <a:buChar char="v"/>
            </a:pPr>
            <a:r>
              <a:rPr lang="en-US" sz="2000" kern="0" dirty="0">
                <a:latin typeface="Times New Roman" panose="02020603050405020304" pitchFamily="18" charset="0"/>
                <a:cs typeface="Times New Roman" panose="02020603050405020304" pitchFamily="18" charset="0"/>
              </a:rPr>
              <a:t>With the event logs in Event Viewer, you can obtain 	information about your hardware, software, and system components, and monitor  security events on a local or remote computer. </a:t>
            </a:r>
            <a:endParaRPr lang="en-US" sz="2000" kern="0" dirty="0">
              <a:latin typeface="Times New Roman" panose="02020603050405020304" pitchFamily="18" charset="0"/>
              <a:cs typeface="Times New Roman" panose="02020603050405020304" pitchFamily="18" charset="0"/>
            </a:endParaRPr>
          </a:p>
          <a:p>
            <a:pPr marL="342900" lvl="0" indent="-342900" algn="just">
              <a:spcBef>
                <a:spcPts val="0"/>
              </a:spcBef>
              <a:spcAft>
                <a:spcPts val="0"/>
              </a:spcAft>
              <a:buFont typeface="Wingdings" panose="05000000000000000000" pitchFamily="2" charset="2"/>
              <a:buChar char="v"/>
            </a:pPr>
            <a:r>
              <a:rPr lang="en-US" sz="2000" kern="0" dirty="0">
                <a:latin typeface="Times New Roman" panose="02020603050405020304" pitchFamily="18" charset="0"/>
                <a:cs typeface="Times New Roman" panose="02020603050405020304" pitchFamily="18" charset="0"/>
              </a:rPr>
              <a:t>Event logs can help you identify and diagnose the source of current system problems, or help you predict potential system problems. </a:t>
            </a:r>
            <a:endParaRPr lang="en-US" sz="2000" kern="0" dirty="0">
              <a:latin typeface="Times New Roman" panose="02020603050405020304" pitchFamily="18" charset="0"/>
              <a:cs typeface="Times New Roman" panose="02020603050405020304" pitchFamily="18" charset="0"/>
            </a:endParaRPr>
          </a:p>
          <a:p>
            <a:pPr lvl="0" algn="just">
              <a:spcBef>
                <a:spcPts val="0"/>
              </a:spcBef>
              <a:spcAft>
                <a:spcPts val="0"/>
              </a:spcAft>
            </a:pPr>
            <a:endParaRPr lang="en-US" kern="0" dirty="0">
              <a:latin typeface="Times New Roman" panose="02020603050405020304" pitchFamily="18" charset="0"/>
              <a:cs typeface="Times New Roman" panose="02020603050405020304" pitchFamily="18" charset="0"/>
            </a:endParaRPr>
          </a:p>
          <a:p>
            <a:pPr lvl="0" indent="-342900" algn="just">
              <a:spcBef>
                <a:spcPts val="0"/>
              </a:spcBef>
              <a:spcAft>
                <a:spcPts val="0"/>
              </a:spcAft>
              <a:buFont typeface="Wingdings" panose="05000000000000000000" pitchFamily="2" charset="2"/>
              <a:buChar char="q"/>
            </a:pPr>
            <a:r>
              <a:rPr lang="en-US" kern="0" dirty="0">
                <a:latin typeface="Times New Roman" panose="02020603050405020304" pitchFamily="18" charset="0"/>
                <a:cs typeface="Times New Roman" panose="02020603050405020304" pitchFamily="18" charset="0"/>
              </a:rPr>
              <a:t>Event Log Types: A Windows computer records events in the following three logs: </a:t>
            </a:r>
            <a:endParaRPr lang="en-US" kern="0" dirty="0">
              <a:latin typeface="Times New Roman" panose="02020603050405020304" pitchFamily="18" charset="0"/>
              <a:cs typeface="Times New Roman" panose="02020603050405020304" pitchFamily="18" charset="0"/>
            </a:endParaRPr>
          </a:p>
          <a:p>
            <a:pPr lvl="1" algn="just">
              <a:spcBef>
                <a:spcPts val="0"/>
              </a:spcBef>
              <a:spcAft>
                <a:spcPts val="0"/>
              </a:spcAft>
              <a:buFont typeface="Wingdings" panose="05000000000000000000" pitchFamily="2" charset="2"/>
              <a:buChar char="v"/>
            </a:pPr>
            <a:r>
              <a:rPr lang="en-US" b="1" kern="0" dirty="0">
                <a:latin typeface="Times New Roman" panose="02020603050405020304" pitchFamily="18" charset="0"/>
                <a:cs typeface="Times New Roman" panose="02020603050405020304" pitchFamily="18" charset="0"/>
              </a:rPr>
              <a:t>Application log</a:t>
            </a:r>
            <a:r>
              <a:rPr lang="en-US" kern="0" dirty="0">
                <a:latin typeface="Times New Roman" panose="02020603050405020304" pitchFamily="18" charset="0"/>
                <a:cs typeface="Times New Roman" panose="02020603050405020304" pitchFamily="18" charset="0"/>
              </a:rPr>
              <a:t> </a:t>
            </a:r>
            <a:endParaRPr lang="en-US" kern="0" dirty="0">
              <a:latin typeface="Times New Roman" panose="02020603050405020304" pitchFamily="18" charset="0"/>
              <a:cs typeface="Times New Roman" panose="02020603050405020304" pitchFamily="18" charset="0"/>
            </a:endParaRPr>
          </a:p>
          <a:p>
            <a:pPr lvl="1" algn="just">
              <a:spcBef>
                <a:spcPts val="0"/>
              </a:spcBef>
              <a:spcAft>
                <a:spcPts val="0"/>
              </a:spcAft>
              <a:buFont typeface="Wingdings" panose="05000000000000000000" pitchFamily="2" charset="2"/>
              <a:buChar char="v"/>
            </a:pPr>
            <a:r>
              <a:rPr lang="en-US" b="1" kern="0" dirty="0">
                <a:latin typeface="Times New Roman" panose="02020603050405020304" pitchFamily="18" charset="0"/>
                <a:cs typeface="Times New Roman" panose="02020603050405020304" pitchFamily="18" charset="0"/>
              </a:rPr>
              <a:t>Security log</a:t>
            </a:r>
            <a:r>
              <a:rPr lang="en-US" kern="0" dirty="0">
                <a:latin typeface="Times New Roman" panose="02020603050405020304" pitchFamily="18" charset="0"/>
                <a:cs typeface="Times New Roman" panose="02020603050405020304" pitchFamily="18" charset="0"/>
              </a:rPr>
              <a:t> </a:t>
            </a:r>
            <a:endParaRPr lang="en-US" kern="0" dirty="0">
              <a:latin typeface="Times New Roman" panose="02020603050405020304" pitchFamily="18" charset="0"/>
              <a:cs typeface="Times New Roman" panose="02020603050405020304" pitchFamily="18" charset="0"/>
            </a:endParaRPr>
          </a:p>
          <a:p>
            <a:pPr lvl="1" algn="just">
              <a:spcBef>
                <a:spcPts val="0"/>
              </a:spcBef>
              <a:spcAft>
                <a:spcPts val="0"/>
              </a:spcAft>
              <a:buFont typeface="Wingdings" panose="05000000000000000000" pitchFamily="2" charset="2"/>
              <a:buChar char="v"/>
            </a:pPr>
            <a:r>
              <a:rPr lang="en-US" b="1" kern="0" dirty="0">
                <a:latin typeface="Times New Roman" panose="02020603050405020304" pitchFamily="18" charset="0"/>
                <a:cs typeface="Times New Roman" panose="02020603050405020304" pitchFamily="18" charset="0"/>
              </a:rPr>
              <a:t>System log</a:t>
            </a:r>
            <a:r>
              <a:rPr lang="en-US" kern="0" dirty="0">
                <a:latin typeface="Times New Roman" panose="02020603050405020304" pitchFamily="18" charset="0"/>
                <a:cs typeface="Times New Roman" panose="02020603050405020304" pitchFamily="18" charset="0"/>
              </a:rPr>
              <a:t> </a:t>
            </a:r>
            <a:endParaRPr lang="en-US" kern="0" dirty="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533400" y="76200"/>
            <a:ext cx="7772400" cy="685800"/>
          </a:xfrm>
        </p:spPr>
        <p:txBody>
          <a:bodyPr/>
          <a:lstStyle/>
          <a:p>
            <a:pPr algn="ctr"/>
            <a:r>
              <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Windows Event Logs</a:t>
            </a:r>
            <a:endPar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Rectangle 3"/>
          <p:cNvSpPr txBox="1">
            <a:spLocks noChangeArrowheads="1"/>
          </p:cNvSpPr>
          <p:nvPr/>
        </p:nvSpPr>
        <p:spPr bwMode="auto">
          <a:xfrm>
            <a:off x="381000" y="1676400"/>
            <a:ext cx="8229600" cy="4038600"/>
          </a:xfrm>
          <a:prstGeom prst="rect">
            <a:avLst/>
          </a:prstGeom>
          <a:noFill/>
          <a:ln w="9525">
            <a:noFill/>
            <a:miter lim="800000"/>
          </a:ln>
        </p:spPr>
        <p:txBody>
          <a:bodyPr vert="horz" wrap="square" lIns="91440" tIns="45720" rIns="91440" bIns="45720" numCol="1" anchor="t" anchorCtr="0" compatLnSpc="1"/>
          <a:lstStyle/>
          <a:p>
            <a:pPr lvl="0" algn="just">
              <a:spcBef>
                <a:spcPts val="0"/>
              </a:spcBef>
              <a:spcAft>
                <a:spcPts val="0"/>
              </a:spcAft>
            </a:pPr>
            <a:r>
              <a:rPr lang="en-US" sz="3600" kern="0" dirty="0">
                <a:latin typeface="Times New Roman" panose="02020603050405020304" pitchFamily="18" charset="0"/>
                <a:cs typeface="Times New Roman" panose="02020603050405020304" pitchFamily="18" charset="0"/>
              </a:rPr>
              <a:t>The </a:t>
            </a:r>
            <a:r>
              <a:rPr lang="en-US" sz="3600" b="1" kern="0" dirty="0">
                <a:latin typeface="Times New Roman" panose="02020603050405020304" pitchFamily="18" charset="0"/>
                <a:cs typeface="Times New Roman" panose="02020603050405020304" pitchFamily="18" charset="0"/>
              </a:rPr>
              <a:t>application log</a:t>
            </a:r>
            <a:r>
              <a:rPr lang="en-US" sz="3600" kern="0" dirty="0">
                <a:latin typeface="Times New Roman" panose="02020603050405020304" pitchFamily="18" charset="0"/>
                <a:cs typeface="Times New Roman" panose="02020603050405020304" pitchFamily="18" charset="0"/>
              </a:rPr>
              <a:t> contains events logged by programs. </a:t>
            </a:r>
            <a:endParaRPr lang="en-US" sz="3600" kern="0" dirty="0">
              <a:latin typeface="Times New Roman" panose="02020603050405020304" pitchFamily="18" charset="0"/>
              <a:cs typeface="Times New Roman" panose="02020603050405020304" pitchFamily="18" charset="0"/>
            </a:endParaRPr>
          </a:p>
          <a:p>
            <a:pPr lvl="0" algn="just">
              <a:spcBef>
                <a:spcPts val="0"/>
              </a:spcBef>
              <a:spcAft>
                <a:spcPts val="0"/>
              </a:spcAft>
            </a:pPr>
            <a:endParaRPr lang="en-US" sz="3600" kern="0" dirty="0">
              <a:latin typeface="Times New Roman" panose="02020603050405020304" pitchFamily="18" charset="0"/>
              <a:cs typeface="Times New Roman" panose="02020603050405020304" pitchFamily="18" charset="0"/>
            </a:endParaRPr>
          </a:p>
          <a:p>
            <a:pPr marL="914400" lvl="1" indent="-457200" algn="just">
              <a:spcBef>
                <a:spcPts val="0"/>
              </a:spcBef>
              <a:spcAft>
                <a:spcPts val="0"/>
              </a:spcAft>
              <a:buFont typeface="Wingdings" panose="05000000000000000000" pitchFamily="2" charset="2"/>
              <a:buChar char="q"/>
            </a:pPr>
            <a:r>
              <a:rPr lang="en-US" sz="2800" kern="0" dirty="0">
                <a:latin typeface="Times New Roman" panose="02020603050405020304" pitchFamily="18" charset="0"/>
                <a:cs typeface="Times New Roman" panose="02020603050405020304" pitchFamily="18" charset="0"/>
              </a:rPr>
              <a:t>For example, a database program may record a file error in the application log. Events that are written to the application log are determined by the developers of the software program. </a:t>
            </a:r>
            <a:endParaRPr lang="en-US" sz="2800" kern="0" dirty="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533400" y="571500"/>
            <a:ext cx="7772400" cy="685800"/>
          </a:xfrm>
        </p:spPr>
        <p:txBody>
          <a:bodyPr/>
          <a:lstStyle/>
          <a:p>
            <a:pPr lvl="0" algn="ctr"/>
            <a:r>
              <a:rPr lang="en-US" sz="48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 Log </a:t>
            </a:r>
            <a:endParaRPr lang="en-US" sz="3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Rectangle 3"/>
          <p:cNvSpPr txBox="1">
            <a:spLocks noChangeArrowheads="1"/>
          </p:cNvSpPr>
          <p:nvPr/>
        </p:nvSpPr>
        <p:spPr bwMode="auto">
          <a:xfrm>
            <a:off x="381000" y="990600"/>
            <a:ext cx="8229600" cy="5181600"/>
          </a:xfrm>
          <a:prstGeom prst="rect">
            <a:avLst/>
          </a:prstGeom>
          <a:noFill/>
          <a:ln w="9525">
            <a:noFill/>
            <a:miter lim="800000"/>
          </a:ln>
        </p:spPr>
        <p:txBody>
          <a:bodyPr vert="horz" wrap="square" lIns="91440" tIns="45720" rIns="91440" bIns="45720" numCol="1" anchor="t" anchorCtr="0" compatLnSpc="1"/>
          <a:lstStyle/>
          <a:p>
            <a:pPr lvl="0" algn="just">
              <a:spcBef>
                <a:spcPts val="0"/>
              </a:spcBef>
              <a:spcAft>
                <a:spcPts val="0"/>
              </a:spcAft>
            </a:pPr>
            <a:r>
              <a:rPr lang="en-US" sz="3200" kern="0" dirty="0">
                <a:latin typeface="Times New Roman" panose="02020603050405020304" pitchFamily="18" charset="0"/>
                <a:cs typeface="Times New Roman" panose="02020603050405020304" pitchFamily="18" charset="0"/>
              </a:rPr>
              <a:t>The </a:t>
            </a:r>
            <a:r>
              <a:rPr lang="en-US" sz="3200" b="1" kern="0" dirty="0">
                <a:latin typeface="Times New Roman" panose="02020603050405020304" pitchFamily="18" charset="0"/>
                <a:cs typeface="Times New Roman" panose="02020603050405020304" pitchFamily="18" charset="0"/>
              </a:rPr>
              <a:t>security log</a:t>
            </a:r>
            <a:r>
              <a:rPr lang="en-US" sz="3200" kern="0" dirty="0">
                <a:latin typeface="Times New Roman" panose="02020603050405020304" pitchFamily="18" charset="0"/>
                <a:cs typeface="Times New Roman" panose="02020603050405020304" pitchFamily="18" charset="0"/>
              </a:rPr>
              <a:t> records events such as valid and invalid logon attempts, as well as events related to resource use, such as the creating, opening, or deleting of files. </a:t>
            </a:r>
            <a:endParaRPr lang="en-US" sz="3200" kern="0" dirty="0">
              <a:latin typeface="Times New Roman" panose="02020603050405020304" pitchFamily="18" charset="0"/>
              <a:cs typeface="Times New Roman" panose="02020603050405020304" pitchFamily="18" charset="0"/>
            </a:endParaRPr>
          </a:p>
          <a:p>
            <a:pPr marL="914400" lvl="1" indent="-457200" algn="just">
              <a:spcBef>
                <a:spcPts val="0"/>
              </a:spcBef>
              <a:spcAft>
                <a:spcPts val="0"/>
              </a:spcAft>
              <a:buFont typeface="Wingdings" panose="05000000000000000000" pitchFamily="2" charset="2"/>
              <a:buChar char="q"/>
            </a:pPr>
            <a:r>
              <a:rPr lang="en-US" sz="2800" kern="0" dirty="0">
                <a:latin typeface="Times New Roman" panose="02020603050405020304" pitchFamily="18" charset="0"/>
                <a:cs typeface="Times New Roman" panose="02020603050405020304" pitchFamily="18" charset="0"/>
              </a:rPr>
              <a:t>For example, when logon auditing is enabled, an event is recorded in the security log each time a user attempts to log on to the computer. You must be logged on as Administrator or as a member of the Administrators group in order to turn on, use, and specify which events are recorded in the security log. </a:t>
            </a:r>
            <a:endParaRPr lang="en-US" sz="2800" kern="0" dirty="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533400" y="209550"/>
            <a:ext cx="7772400" cy="838200"/>
          </a:xfrm>
        </p:spPr>
        <p:txBody>
          <a:bodyPr/>
          <a:lstStyle/>
          <a:p>
            <a:pPr algn="ctr"/>
            <a:r>
              <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Security Log</a:t>
            </a:r>
            <a:endPar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6" name="Rectangle 3"/>
          <p:cNvSpPr txBox="1">
            <a:spLocks noChangeArrowheads="1"/>
          </p:cNvSpPr>
          <p:nvPr/>
        </p:nvSpPr>
        <p:spPr bwMode="auto">
          <a:xfrm>
            <a:off x="533400" y="1447800"/>
            <a:ext cx="8229600" cy="3505200"/>
          </a:xfrm>
          <a:prstGeom prst="rect">
            <a:avLst/>
          </a:prstGeom>
          <a:noFill/>
          <a:ln w="9525">
            <a:noFill/>
            <a:miter lim="800000"/>
          </a:ln>
        </p:spPr>
        <p:txBody>
          <a:bodyPr vert="horz" wrap="square" lIns="91440" tIns="45720" rIns="91440" bIns="45720" numCol="1" anchor="t" anchorCtr="0" compatLnSpc="1"/>
          <a:lstStyle/>
          <a:p>
            <a:pPr lvl="0" algn="just">
              <a:spcBef>
                <a:spcPts val="0"/>
              </a:spcBef>
              <a:spcAft>
                <a:spcPts val="0"/>
              </a:spcAft>
            </a:pPr>
            <a:r>
              <a:rPr lang="en-US" sz="3200" kern="0" dirty="0">
                <a:latin typeface="Times New Roman" panose="02020603050405020304" pitchFamily="18" charset="0"/>
                <a:cs typeface="Times New Roman" panose="02020603050405020304" pitchFamily="18" charset="0"/>
              </a:rPr>
              <a:t>The </a:t>
            </a:r>
            <a:r>
              <a:rPr lang="en-US" sz="3200" b="1" kern="0" dirty="0">
                <a:latin typeface="Times New Roman" panose="02020603050405020304" pitchFamily="18" charset="0"/>
                <a:cs typeface="Times New Roman" panose="02020603050405020304" pitchFamily="18" charset="0"/>
              </a:rPr>
              <a:t>system log</a:t>
            </a:r>
            <a:r>
              <a:rPr lang="en-US" sz="3200" kern="0" dirty="0">
                <a:latin typeface="Times New Roman" panose="02020603050405020304" pitchFamily="18" charset="0"/>
                <a:cs typeface="Times New Roman" panose="02020603050405020304" pitchFamily="18" charset="0"/>
              </a:rPr>
              <a:t> contains events logged by Windows system components. </a:t>
            </a:r>
            <a:endParaRPr lang="en-US" sz="3200" kern="0" dirty="0">
              <a:latin typeface="Times New Roman" panose="02020603050405020304" pitchFamily="18" charset="0"/>
              <a:cs typeface="Times New Roman" panose="02020603050405020304" pitchFamily="18" charset="0"/>
            </a:endParaRPr>
          </a:p>
          <a:p>
            <a:pPr lvl="0" algn="just">
              <a:spcBef>
                <a:spcPts val="0"/>
              </a:spcBef>
              <a:spcAft>
                <a:spcPts val="0"/>
              </a:spcAft>
            </a:pPr>
            <a:endParaRPr lang="en-US" sz="2800" kern="0" dirty="0">
              <a:latin typeface="Times New Roman" panose="02020603050405020304" pitchFamily="18" charset="0"/>
              <a:cs typeface="Times New Roman" panose="02020603050405020304" pitchFamily="18" charset="0"/>
            </a:endParaRPr>
          </a:p>
          <a:p>
            <a:pPr marL="914400" lvl="1" indent="-457200" algn="just">
              <a:spcBef>
                <a:spcPts val="0"/>
              </a:spcBef>
              <a:spcAft>
                <a:spcPts val="0"/>
              </a:spcAft>
              <a:buFont typeface="Wingdings" panose="05000000000000000000" pitchFamily="2" charset="2"/>
              <a:buChar char="q"/>
            </a:pPr>
            <a:r>
              <a:rPr lang="en-US" sz="2800" kern="0" dirty="0">
                <a:latin typeface="Times New Roman" panose="02020603050405020304" pitchFamily="18" charset="0"/>
                <a:cs typeface="Times New Roman" panose="02020603050405020304" pitchFamily="18" charset="0"/>
              </a:rPr>
              <a:t>For example, if a driver fails to load during startup, an event is recorded in the system log. Windows  predetermines the events that are logged by system components.</a:t>
            </a:r>
            <a:endParaRPr lang="en-US" sz="2800" kern="0" dirty="0">
              <a:latin typeface="Times New Roman" panose="02020603050405020304" pitchFamily="18" charset="0"/>
              <a:cs typeface="Times New Roman" panose="02020603050405020304" pitchFamily="18" charset="0"/>
            </a:endParaRPr>
          </a:p>
        </p:txBody>
      </p:sp>
      <p:sp>
        <p:nvSpPr>
          <p:cNvPr id="5" name="Rectangle 2"/>
          <p:cNvSpPr>
            <a:spLocks noGrp="1" noChangeArrowheads="1"/>
          </p:cNvSpPr>
          <p:nvPr>
            <p:ph type="title"/>
          </p:nvPr>
        </p:nvSpPr>
        <p:spPr>
          <a:xfrm>
            <a:off x="533400" y="304800"/>
            <a:ext cx="7772400" cy="685800"/>
          </a:xfrm>
        </p:spPr>
        <p:txBody>
          <a:bodyPr/>
          <a:lstStyle/>
          <a:p>
            <a:pPr algn="ctr"/>
            <a:r>
              <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Log</a:t>
            </a:r>
            <a:endPar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5" name="Picture 2" descr="http://upload.wikimedia.org/wikipedia/commons/thumb/8/84/Example.svg/600px-Example.svg.png"/>
          <p:cNvPicPr>
            <a:picLocks noChangeAspect="1" noChangeArrowheads="1"/>
          </p:cNvPicPr>
          <p:nvPr/>
        </p:nvPicPr>
        <p:blipFill>
          <a:blip r:embed="rId1" cstate="print"/>
          <a:srcRect/>
          <a:stretch>
            <a:fillRect/>
          </a:stretch>
        </p:blipFill>
        <p:spPr bwMode="auto">
          <a:xfrm>
            <a:off x="1" y="1"/>
            <a:ext cx="914399" cy="914399"/>
          </a:xfrm>
          <a:prstGeom prst="rect">
            <a:avLst/>
          </a:prstGeom>
          <a:noFill/>
        </p:spPr>
      </p:pic>
      <p:pic>
        <p:nvPicPr>
          <p:cNvPr id="21506" name="Picture 2"/>
          <p:cNvPicPr>
            <a:picLocks noChangeAspect="1" noChangeArrowheads="1"/>
          </p:cNvPicPr>
          <p:nvPr/>
        </p:nvPicPr>
        <p:blipFill>
          <a:blip r:embed="rId2"/>
          <a:srcRect/>
          <a:stretch>
            <a:fillRect/>
          </a:stretch>
        </p:blipFill>
        <p:spPr bwMode="auto">
          <a:xfrm>
            <a:off x="421386" y="1143000"/>
            <a:ext cx="8341614" cy="5076825"/>
          </a:xfrm>
          <a:prstGeom prst="rect">
            <a:avLst/>
          </a:prstGeom>
          <a:noFill/>
          <a:ln w="9525">
            <a:noFill/>
            <a:miter lim="800000"/>
            <a:headEnd/>
            <a:tailEnd/>
          </a:ln>
        </p:spPr>
      </p:pic>
      <p:pic>
        <p:nvPicPr>
          <p:cNvPr id="21507" name="Picture 3"/>
          <p:cNvPicPr>
            <a:picLocks noChangeAspect="1" noChangeArrowheads="1"/>
          </p:cNvPicPr>
          <p:nvPr/>
        </p:nvPicPr>
        <p:blipFill>
          <a:blip r:embed="rId3"/>
          <a:srcRect/>
          <a:stretch>
            <a:fillRect/>
          </a:stretch>
        </p:blipFill>
        <p:spPr bwMode="auto">
          <a:xfrm>
            <a:off x="2647950" y="1600200"/>
            <a:ext cx="3848100" cy="4333875"/>
          </a:xfrm>
          <a:prstGeom prst="rect">
            <a:avLst/>
          </a:prstGeom>
          <a:noFill/>
          <a:ln w="9525">
            <a:noFill/>
            <a:miter lim="800000"/>
            <a:headEnd/>
            <a:tailEnd/>
          </a:ln>
        </p:spPr>
      </p:pic>
      <p:cxnSp>
        <p:nvCxnSpPr>
          <p:cNvPr id="8" name="Straight Connector 7"/>
          <p:cNvCxnSpPr/>
          <p:nvPr/>
        </p:nvCxnSpPr>
        <p:spPr bwMode="auto">
          <a:xfrm rot="10800000">
            <a:off x="1981200" y="3048000"/>
            <a:ext cx="2514600" cy="685800"/>
          </a:xfrm>
          <a:prstGeom prst="line">
            <a:avLst/>
          </a:prstGeom>
          <a:noFill/>
          <a:ln w="117475" cap="flat" cmpd="sng" algn="ctr">
            <a:solidFill>
              <a:srgbClr val="FF0000"/>
            </a:solidFill>
            <a:prstDash val="solid"/>
            <a:round/>
            <a:headEnd type="triangle" w="med" len="med"/>
            <a:tailEnd type="none" w="med" len="med"/>
          </a:ln>
          <a:effectLst/>
        </p:spPr>
      </p:cxnSp>
      <p:sp>
        <p:nvSpPr>
          <p:cNvPr id="2" name="Oval 1"/>
          <p:cNvSpPr/>
          <p:nvPr/>
        </p:nvSpPr>
        <p:spPr bwMode="auto">
          <a:xfrm>
            <a:off x="228600" y="990600"/>
            <a:ext cx="1447800" cy="533400"/>
          </a:xfrm>
          <a:prstGeom prst="ellipse">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checkerboard(across)">
                                      <p:cBhvr>
                                        <p:cTn id="7" dur="500"/>
                                        <p:tgtEl>
                                          <p:spTgt spid="21507"/>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304800" y="1676400"/>
            <a:ext cx="8458200" cy="1244600"/>
          </a:xfrm>
          <a:prstGeom prst="rect">
            <a:avLst/>
          </a:prstGeom>
          <a:noFill/>
          <a:ln w="9525">
            <a:noFill/>
            <a:miter lim="800000"/>
          </a:ln>
        </p:spPr>
        <p:txBody>
          <a:bodyPr anchor="ctr"/>
          <a:lstStyle/>
          <a:p>
            <a:pPr algn="ct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GB"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Windows Recycle Bin Forensics</a:t>
            </a:r>
            <a:endParaRPr lang="en-GB"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宋体" panose="02010600030101010101" pitchFamily="2" charset="-122"/>
              </a:rPr>
            </a:fld>
            <a:endParaRPr lang="en-US" altLang="zh-CN" sz="1400">
              <a:ea typeface="宋体" panose="02010600030101010101" pitchFamily="2" charset="-122"/>
            </a:endParaRPr>
          </a:p>
        </p:txBody>
      </p:sp>
      <p:pic>
        <p:nvPicPr>
          <p:cNvPr id="40962" name="Picture 2" descr="http://www.shoutmeloud.com/wp-content/uploads/2008/10/recyclebin.png"/>
          <p:cNvPicPr>
            <a:picLocks noChangeAspect="1" noChangeArrowheads="1"/>
          </p:cNvPicPr>
          <p:nvPr/>
        </p:nvPicPr>
        <p:blipFill>
          <a:blip r:embed="rId1"/>
          <a:srcRect/>
          <a:stretch>
            <a:fillRect/>
          </a:stretch>
        </p:blipFill>
        <p:spPr bwMode="auto">
          <a:xfrm>
            <a:off x="3276600" y="2971800"/>
            <a:ext cx="2286000" cy="2971700"/>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sp>
        <p:nvSpPr>
          <p:cNvPr id="5" name="Rectangle 2"/>
          <p:cNvSpPr>
            <a:spLocks noGrp="1" noChangeArrowheads="1"/>
          </p:cNvSpPr>
          <p:nvPr>
            <p:ph type="title"/>
          </p:nvPr>
        </p:nvSpPr>
        <p:spPr>
          <a:xfrm>
            <a:off x="0" y="457200"/>
            <a:ext cx="4572000" cy="685800"/>
          </a:xfrm>
        </p:spPr>
        <p:txBody>
          <a:bodyPr/>
          <a:lstStyle/>
          <a:p>
            <a:pPr algn="ctr"/>
            <a:r>
              <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Anti-Forensics</a:t>
            </a:r>
            <a:endPar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bwMode="auto">
          <a:xfrm>
            <a:off x="723900" y="2438400"/>
            <a:ext cx="7696200" cy="2286000"/>
          </a:xfrm>
          <a:prstGeom prst="rect">
            <a:avLst/>
          </a:prstGeom>
          <a:noFill/>
          <a:ln w="9525">
            <a:noFill/>
            <a:miter lim="800000"/>
          </a:ln>
        </p:spPr>
        <p:txBody>
          <a:bodyPr vert="horz" wrap="square" lIns="91440" tIns="45720" rIns="91440" bIns="45720" numCol="1" anchor="t" anchorCtr="0" compatLnSpc="1"/>
          <a:lstStyle/>
          <a:p>
            <a:pPr lvl="0" algn="just">
              <a:spcBef>
                <a:spcPts val="0"/>
              </a:spcBef>
              <a:spcAft>
                <a:spcPts val="0"/>
              </a:spcAft>
            </a:pPr>
            <a:r>
              <a:rPr lang="en-US" sz="4000" kern="0" dirty="0">
                <a:latin typeface="Times New Roman" panose="02020603050405020304" pitchFamily="18" charset="0"/>
                <a:cs typeface="Times New Roman" panose="02020603050405020304" pitchFamily="18" charset="0"/>
              </a:rPr>
              <a:t>The hacker always clear log files after having done something on the compromised computer system. </a:t>
            </a:r>
            <a:endParaRPr lang="en-US" sz="4000" kern="0" dirty="0">
              <a:latin typeface="Times New Roman" panose="02020603050405020304" pitchFamily="18" charset="0"/>
              <a:cs typeface="Times New Roman" panose="02020603050405020304" pitchFamily="18" charset="0"/>
            </a:endParaRPr>
          </a:p>
        </p:txBody>
      </p:sp>
      <p:pic>
        <p:nvPicPr>
          <p:cNvPr id="5122" name="Picture 2" descr="https://twimg0-a.akamaihd.net/profile_images/1747587199/commonpractic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43800" y="0"/>
            <a:ext cx="1600200" cy="147943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4.bp.blogspot.com/-Uu-d56vJ63o/T2rtbpEvl5I/AAAAAAAAARY/6kca6vCkwC0/s1600/Hacker_Wallpaper_1280x1024_by_P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457201"/>
            <a:ext cx="1600200" cy="12683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W, I KNOW Art Pr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4568952"/>
            <a:ext cx="2819400" cy="18889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p:nvPr>
        </p:nvSpPr>
        <p:spPr>
          <a:xfrm>
            <a:off x="990600" y="1066800"/>
            <a:ext cx="7004050" cy="1143000"/>
          </a:xfrm>
        </p:spPr>
        <p:txBody>
          <a:bodyPr/>
          <a:lstStyle/>
          <a:p>
            <a:pPr algn="ctr">
              <a:defRPr/>
            </a:pPr>
            <a:r>
              <a:rPr lang="en-CA"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Centralized Log Management</a:t>
            </a:r>
            <a:endParaRPr lang="en-US" altLang="zh-CN" sz="3600" b="1" i="1" u="none"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459" name="灯片编号占位符 2"/>
          <p:cNvSpPr>
            <a:spLocks noGrp="1"/>
          </p:cNvSpPr>
          <p:nvPr>
            <p:ph type="sldNum" sz="quarter" idx="12"/>
          </p:nvPr>
        </p:nvSpPr>
        <p:spPr>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grpSp>
        <p:nvGrpSpPr>
          <p:cNvPr id="6" name="Group 7"/>
          <p:cNvGrpSpPr/>
          <p:nvPr/>
        </p:nvGrpSpPr>
        <p:grpSpPr bwMode="auto">
          <a:xfrm>
            <a:off x="766763" y="2765425"/>
            <a:ext cx="1619887" cy="1220490"/>
            <a:chOff x="842963" y="2803525"/>
            <a:chExt cx="1619887" cy="1220953"/>
          </a:xfrm>
        </p:grpSpPr>
        <p:sp>
          <p:nvSpPr>
            <p:cNvPr id="7" name="TextBox 6"/>
            <p:cNvSpPr txBox="1"/>
            <p:nvPr/>
          </p:nvSpPr>
          <p:spPr>
            <a:xfrm>
              <a:off x="952500" y="3562638"/>
              <a:ext cx="1510350" cy="461840"/>
            </a:xfrm>
            <a:prstGeom prst="rect">
              <a:avLst/>
            </a:prstGeom>
            <a:noFill/>
          </p:spPr>
          <p:txBody>
            <a:bodyPr wrap="none">
              <a:spAutoFit/>
            </a:bodyPr>
            <a:lstStyle/>
            <a:p>
              <a:pPr>
                <a:defRPr/>
              </a:pP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IDS alerts</a:t>
              </a:r>
              <a:endParaRPr lang="en-CA"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Picture 12" descr="http://tbn0.google.com/images?q=tbn:z5TWnrl5B8KmsM:http://www.e-atlantide.com/securite/logo/logo_snort.jpg"/>
            <p:cNvPicPr>
              <a:picLocks noChangeAspect="1" noChangeArrowheads="1"/>
            </p:cNvPicPr>
            <p:nvPr/>
          </p:nvPicPr>
          <p:blipFill>
            <a:blip r:embed="rId1" cstate="print"/>
            <a:srcRect/>
            <a:stretch>
              <a:fillRect/>
            </a:stretch>
          </p:blipFill>
          <p:spPr bwMode="auto">
            <a:xfrm>
              <a:off x="842963" y="2803525"/>
              <a:ext cx="1390650" cy="781050"/>
            </a:xfrm>
            <a:prstGeom prst="rect">
              <a:avLst/>
            </a:prstGeom>
            <a:noFill/>
            <a:ln w="9525">
              <a:noFill/>
              <a:miter lim="800000"/>
              <a:headEnd/>
              <a:tailEnd/>
            </a:ln>
          </p:spPr>
        </p:pic>
      </p:grpSp>
      <p:grpSp>
        <p:nvGrpSpPr>
          <p:cNvPr id="9" name="Group 123"/>
          <p:cNvGrpSpPr/>
          <p:nvPr/>
        </p:nvGrpSpPr>
        <p:grpSpPr bwMode="auto">
          <a:xfrm>
            <a:off x="1343025" y="4000500"/>
            <a:ext cx="1800225" cy="1836738"/>
            <a:chOff x="1343025" y="4000311"/>
            <a:chExt cx="1800225" cy="1836927"/>
          </a:xfrm>
        </p:grpSpPr>
        <p:grpSp>
          <p:nvGrpSpPr>
            <p:cNvPr id="10" name="Group 13"/>
            <p:cNvGrpSpPr/>
            <p:nvPr/>
          </p:nvGrpSpPr>
          <p:grpSpPr bwMode="auto">
            <a:xfrm rot="-64403">
              <a:off x="1840844" y="4000311"/>
              <a:ext cx="578483" cy="1146293"/>
              <a:chOff x="2496" y="1489"/>
              <a:chExt cx="1187" cy="1774"/>
            </a:xfrm>
          </p:grpSpPr>
          <p:grpSp>
            <p:nvGrpSpPr>
              <p:cNvPr id="12" name="Group 14"/>
              <p:cNvGrpSpPr/>
              <p:nvPr/>
            </p:nvGrpSpPr>
            <p:grpSpPr bwMode="auto">
              <a:xfrm>
                <a:off x="2602" y="1618"/>
                <a:ext cx="975" cy="1645"/>
                <a:chOff x="2602" y="1618"/>
                <a:chExt cx="975" cy="1645"/>
              </a:xfrm>
            </p:grpSpPr>
            <p:sp>
              <p:nvSpPr>
                <p:cNvPr id="17" name="Rectangle 15"/>
                <p:cNvSpPr>
                  <a:spLocks noChangeArrowheads="1"/>
                </p:cNvSpPr>
                <p:nvPr/>
              </p:nvSpPr>
              <p:spPr bwMode="auto">
                <a:xfrm>
                  <a:off x="3203" y="1803"/>
                  <a:ext cx="360" cy="1460"/>
                </a:xfrm>
                <a:prstGeom prst="rect">
                  <a:avLst/>
                </a:prstGeom>
                <a:solidFill>
                  <a:srgbClr val="E0E0E0"/>
                </a:solidFill>
                <a:ln w="9525">
                  <a:noFill/>
                  <a:miter lim="800000"/>
                </a:ln>
              </p:spPr>
              <p:txBody>
                <a:bodyPr/>
                <a:lstStyle/>
                <a:p>
                  <a:endParaRPr lang="en-CA"/>
                </a:p>
              </p:txBody>
            </p:sp>
            <p:sp>
              <p:nvSpPr>
                <p:cNvPr id="18" name="Freeform 16"/>
                <p:cNvSpPr/>
                <p:nvPr/>
              </p:nvSpPr>
              <p:spPr bwMode="auto">
                <a:xfrm>
                  <a:off x="2615" y="1618"/>
                  <a:ext cx="588" cy="1644"/>
                </a:xfrm>
                <a:custGeom>
                  <a:avLst/>
                  <a:gdLst>
                    <a:gd name="T0" fmla="*/ 0 w 1174"/>
                    <a:gd name="T1" fmla="*/ 40 h 3287"/>
                    <a:gd name="T2" fmla="*/ 19 w 1174"/>
                    <a:gd name="T3" fmla="*/ 52 h 3287"/>
                    <a:gd name="T4" fmla="*/ 19 w 1174"/>
                    <a:gd name="T5" fmla="*/ 7 h 3287"/>
                    <a:gd name="T6" fmla="*/ 16 w 1174"/>
                    <a:gd name="T7" fmla="*/ 4 h 3287"/>
                    <a:gd name="T8" fmla="*/ 0 w 1174"/>
                    <a:gd name="T9" fmla="*/ 0 h 3287"/>
                    <a:gd name="T10" fmla="*/ 0 w 1174"/>
                    <a:gd name="T11" fmla="*/ 40 h 3287"/>
                    <a:gd name="T12" fmla="*/ 0 60000 65536"/>
                    <a:gd name="T13" fmla="*/ 0 60000 65536"/>
                    <a:gd name="T14" fmla="*/ 0 60000 65536"/>
                    <a:gd name="T15" fmla="*/ 0 60000 65536"/>
                    <a:gd name="T16" fmla="*/ 0 60000 65536"/>
                    <a:gd name="T17" fmla="*/ 0 60000 65536"/>
                    <a:gd name="T18" fmla="*/ 0 w 1174"/>
                    <a:gd name="T19" fmla="*/ 0 h 3287"/>
                    <a:gd name="T20" fmla="*/ 1174 w 1174"/>
                    <a:gd name="T21" fmla="*/ 3287 h 3287"/>
                  </a:gdLst>
                  <a:ahLst/>
                  <a:cxnLst>
                    <a:cxn ang="T12">
                      <a:pos x="T0" y="T1"/>
                    </a:cxn>
                    <a:cxn ang="T13">
                      <a:pos x="T2" y="T3"/>
                    </a:cxn>
                    <a:cxn ang="T14">
                      <a:pos x="T4" y="T5"/>
                    </a:cxn>
                    <a:cxn ang="T15">
                      <a:pos x="T6" y="T7"/>
                    </a:cxn>
                    <a:cxn ang="T16">
                      <a:pos x="T8" y="T9"/>
                    </a:cxn>
                    <a:cxn ang="T17">
                      <a:pos x="T10" y="T11"/>
                    </a:cxn>
                  </a:cxnLst>
                  <a:rect l="T18" t="T19" r="T20" b="T21"/>
                  <a:pathLst>
                    <a:path w="1174" h="3287">
                      <a:moveTo>
                        <a:pt x="0" y="2500"/>
                      </a:moveTo>
                      <a:lnTo>
                        <a:pt x="1174" y="3287"/>
                      </a:lnTo>
                      <a:lnTo>
                        <a:pt x="1174" y="394"/>
                      </a:lnTo>
                      <a:lnTo>
                        <a:pt x="988" y="254"/>
                      </a:lnTo>
                      <a:lnTo>
                        <a:pt x="0" y="0"/>
                      </a:lnTo>
                      <a:lnTo>
                        <a:pt x="0" y="2500"/>
                      </a:lnTo>
                      <a:close/>
                    </a:path>
                  </a:pathLst>
                </a:custGeom>
                <a:solidFill>
                  <a:srgbClr val="606060"/>
                </a:solidFill>
                <a:ln w="9525">
                  <a:noFill/>
                  <a:round/>
                </a:ln>
              </p:spPr>
              <p:txBody>
                <a:bodyPr/>
                <a:lstStyle/>
                <a:p>
                  <a:endParaRPr lang="en-CA"/>
                </a:p>
              </p:txBody>
            </p:sp>
            <p:sp>
              <p:nvSpPr>
                <p:cNvPr id="19" name="Freeform 17"/>
                <p:cNvSpPr/>
                <p:nvPr/>
              </p:nvSpPr>
              <p:spPr bwMode="auto">
                <a:xfrm>
                  <a:off x="3196" y="1803"/>
                  <a:ext cx="361" cy="166"/>
                </a:xfrm>
                <a:custGeom>
                  <a:avLst/>
                  <a:gdLst>
                    <a:gd name="T0" fmla="*/ 0 w 721"/>
                    <a:gd name="T1" fmla="*/ 0 h 332"/>
                    <a:gd name="T2" fmla="*/ 12 w 721"/>
                    <a:gd name="T3" fmla="*/ 0 h 332"/>
                    <a:gd name="T4" fmla="*/ 12 w 721"/>
                    <a:gd name="T5" fmla="*/ 5 h 332"/>
                    <a:gd name="T6" fmla="*/ 0 w 721"/>
                    <a:gd name="T7" fmla="*/ 3 h 332"/>
                    <a:gd name="T8" fmla="*/ 0 w 721"/>
                    <a:gd name="T9" fmla="*/ 0 h 332"/>
                    <a:gd name="T10" fmla="*/ 0 60000 65536"/>
                    <a:gd name="T11" fmla="*/ 0 60000 65536"/>
                    <a:gd name="T12" fmla="*/ 0 60000 65536"/>
                    <a:gd name="T13" fmla="*/ 0 60000 65536"/>
                    <a:gd name="T14" fmla="*/ 0 60000 65536"/>
                    <a:gd name="T15" fmla="*/ 0 w 721"/>
                    <a:gd name="T16" fmla="*/ 0 h 332"/>
                    <a:gd name="T17" fmla="*/ 721 w 721"/>
                    <a:gd name="T18" fmla="*/ 332 h 332"/>
                  </a:gdLst>
                  <a:ahLst/>
                  <a:cxnLst>
                    <a:cxn ang="T10">
                      <a:pos x="T0" y="T1"/>
                    </a:cxn>
                    <a:cxn ang="T11">
                      <a:pos x="T2" y="T3"/>
                    </a:cxn>
                    <a:cxn ang="T12">
                      <a:pos x="T4" y="T5"/>
                    </a:cxn>
                    <a:cxn ang="T13">
                      <a:pos x="T6" y="T7"/>
                    </a:cxn>
                    <a:cxn ang="T14">
                      <a:pos x="T8" y="T9"/>
                    </a:cxn>
                  </a:cxnLst>
                  <a:rect l="T15" t="T16" r="T17" b="T18"/>
                  <a:pathLst>
                    <a:path w="721" h="332">
                      <a:moveTo>
                        <a:pt x="0" y="0"/>
                      </a:moveTo>
                      <a:lnTo>
                        <a:pt x="721" y="0"/>
                      </a:lnTo>
                      <a:lnTo>
                        <a:pt x="721" y="332"/>
                      </a:lnTo>
                      <a:lnTo>
                        <a:pt x="0" y="156"/>
                      </a:lnTo>
                      <a:lnTo>
                        <a:pt x="0" y="0"/>
                      </a:lnTo>
                      <a:close/>
                    </a:path>
                  </a:pathLst>
                </a:custGeom>
                <a:solidFill>
                  <a:srgbClr val="808080"/>
                </a:solidFill>
                <a:ln w="9525">
                  <a:noFill/>
                  <a:round/>
                </a:ln>
              </p:spPr>
              <p:txBody>
                <a:bodyPr/>
                <a:lstStyle/>
                <a:p>
                  <a:endParaRPr lang="en-CA"/>
                </a:p>
              </p:txBody>
            </p:sp>
            <p:sp>
              <p:nvSpPr>
                <p:cNvPr id="20" name="Rectangle 18"/>
                <p:cNvSpPr>
                  <a:spLocks noChangeArrowheads="1"/>
                </p:cNvSpPr>
                <p:nvPr/>
              </p:nvSpPr>
              <p:spPr bwMode="auto">
                <a:xfrm>
                  <a:off x="3203" y="2018"/>
                  <a:ext cx="175" cy="84"/>
                </a:xfrm>
                <a:prstGeom prst="rect">
                  <a:avLst/>
                </a:prstGeom>
                <a:solidFill>
                  <a:srgbClr val="E00000"/>
                </a:solidFill>
                <a:ln w="9525">
                  <a:noFill/>
                  <a:miter lim="800000"/>
                </a:ln>
              </p:spPr>
              <p:txBody>
                <a:bodyPr/>
                <a:lstStyle/>
                <a:p>
                  <a:endParaRPr lang="en-CA"/>
                </a:p>
              </p:txBody>
            </p:sp>
            <p:sp>
              <p:nvSpPr>
                <p:cNvPr id="21" name="Rectangle 19"/>
                <p:cNvSpPr>
                  <a:spLocks noChangeArrowheads="1"/>
                </p:cNvSpPr>
                <p:nvPr/>
              </p:nvSpPr>
              <p:spPr bwMode="auto">
                <a:xfrm>
                  <a:off x="3392" y="2015"/>
                  <a:ext cx="181" cy="87"/>
                </a:xfrm>
                <a:prstGeom prst="rect">
                  <a:avLst/>
                </a:prstGeom>
                <a:solidFill>
                  <a:srgbClr val="E00000"/>
                </a:solidFill>
                <a:ln w="9525">
                  <a:noFill/>
                  <a:miter lim="800000"/>
                </a:ln>
              </p:spPr>
              <p:txBody>
                <a:bodyPr/>
                <a:lstStyle/>
                <a:p>
                  <a:endParaRPr lang="en-CA"/>
                </a:p>
              </p:txBody>
            </p:sp>
            <p:sp>
              <p:nvSpPr>
                <p:cNvPr id="22" name="Rectangle 20"/>
                <p:cNvSpPr>
                  <a:spLocks noChangeArrowheads="1"/>
                </p:cNvSpPr>
                <p:nvPr/>
              </p:nvSpPr>
              <p:spPr bwMode="auto">
                <a:xfrm>
                  <a:off x="3295" y="1919"/>
                  <a:ext cx="182" cy="83"/>
                </a:xfrm>
                <a:prstGeom prst="rect">
                  <a:avLst/>
                </a:prstGeom>
                <a:solidFill>
                  <a:srgbClr val="600000"/>
                </a:solidFill>
                <a:ln w="9525">
                  <a:noFill/>
                  <a:miter lim="800000"/>
                </a:ln>
              </p:spPr>
              <p:txBody>
                <a:bodyPr/>
                <a:lstStyle/>
                <a:p>
                  <a:endParaRPr lang="en-CA"/>
                </a:p>
              </p:txBody>
            </p:sp>
            <p:sp>
              <p:nvSpPr>
                <p:cNvPr id="23" name="Rectangle 21"/>
                <p:cNvSpPr>
                  <a:spLocks noChangeArrowheads="1"/>
                </p:cNvSpPr>
                <p:nvPr/>
              </p:nvSpPr>
              <p:spPr bwMode="auto">
                <a:xfrm>
                  <a:off x="3483" y="1918"/>
                  <a:ext cx="92" cy="84"/>
                </a:xfrm>
                <a:prstGeom prst="rect">
                  <a:avLst/>
                </a:prstGeom>
                <a:solidFill>
                  <a:srgbClr val="E00000"/>
                </a:solidFill>
                <a:ln w="9525">
                  <a:noFill/>
                  <a:miter lim="800000"/>
                </a:ln>
              </p:spPr>
              <p:txBody>
                <a:bodyPr/>
                <a:lstStyle/>
                <a:p>
                  <a:endParaRPr lang="en-CA"/>
                </a:p>
              </p:txBody>
            </p:sp>
            <p:sp>
              <p:nvSpPr>
                <p:cNvPr id="24" name="Rectangle 22"/>
                <p:cNvSpPr>
                  <a:spLocks noChangeArrowheads="1"/>
                </p:cNvSpPr>
                <p:nvPr/>
              </p:nvSpPr>
              <p:spPr bwMode="auto">
                <a:xfrm>
                  <a:off x="3192" y="1918"/>
                  <a:ext cx="93" cy="84"/>
                </a:xfrm>
                <a:prstGeom prst="rect">
                  <a:avLst/>
                </a:prstGeom>
                <a:solidFill>
                  <a:srgbClr val="E00000"/>
                </a:solidFill>
                <a:ln w="9525">
                  <a:noFill/>
                  <a:miter lim="800000"/>
                </a:ln>
              </p:spPr>
              <p:txBody>
                <a:bodyPr/>
                <a:lstStyle/>
                <a:p>
                  <a:endParaRPr lang="en-CA"/>
                </a:p>
              </p:txBody>
            </p:sp>
            <p:sp>
              <p:nvSpPr>
                <p:cNvPr id="25" name="Rectangle 23"/>
                <p:cNvSpPr>
                  <a:spLocks noChangeArrowheads="1"/>
                </p:cNvSpPr>
                <p:nvPr/>
              </p:nvSpPr>
              <p:spPr bwMode="auto">
                <a:xfrm>
                  <a:off x="3202" y="1819"/>
                  <a:ext cx="180" cy="87"/>
                </a:xfrm>
                <a:prstGeom prst="rect">
                  <a:avLst/>
                </a:prstGeom>
                <a:solidFill>
                  <a:srgbClr val="E00000"/>
                </a:solidFill>
                <a:ln w="9525">
                  <a:noFill/>
                  <a:miter lim="800000"/>
                </a:ln>
              </p:spPr>
              <p:txBody>
                <a:bodyPr/>
                <a:lstStyle/>
                <a:p>
                  <a:endParaRPr lang="en-CA"/>
                </a:p>
              </p:txBody>
            </p:sp>
            <p:sp>
              <p:nvSpPr>
                <p:cNvPr id="26" name="Rectangle 24"/>
                <p:cNvSpPr>
                  <a:spLocks noChangeArrowheads="1"/>
                </p:cNvSpPr>
                <p:nvPr/>
              </p:nvSpPr>
              <p:spPr bwMode="auto">
                <a:xfrm>
                  <a:off x="3395" y="1821"/>
                  <a:ext cx="182" cy="86"/>
                </a:xfrm>
                <a:prstGeom prst="rect">
                  <a:avLst/>
                </a:prstGeom>
                <a:solidFill>
                  <a:srgbClr val="E00000"/>
                </a:solidFill>
                <a:ln w="9525">
                  <a:noFill/>
                  <a:miter lim="800000"/>
                </a:ln>
              </p:spPr>
              <p:txBody>
                <a:bodyPr/>
                <a:lstStyle/>
                <a:p>
                  <a:endParaRPr lang="en-CA"/>
                </a:p>
              </p:txBody>
            </p:sp>
            <p:sp>
              <p:nvSpPr>
                <p:cNvPr id="27" name="Rectangle 25"/>
                <p:cNvSpPr>
                  <a:spLocks noChangeArrowheads="1"/>
                </p:cNvSpPr>
                <p:nvPr/>
              </p:nvSpPr>
              <p:spPr bwMode="auto">
                <a:xfrm>
                  <a:off x="3202" y="2212"/>
                  <a:ext cx="174" cy="83"/>
                </a:xfrm>
                <a:prstGeom prst="rect">
                  <a:avLst/>
                </a:prstGeom>
                <a:solidFill>
                  <a:srgbClr val="E00000"/>
                </a:solidFill>
                <a:ln w="9525">
                  <a:noFill/>
                  <a:miter lim="800000"/>
                </a:ln>
              </p:spPr>
              <p:txBody>
                <a:bodyPr/>
                <a:lstStyle/>
                <a:p>
                  <a:endParaRPr lang="en-CA"/>
                </a:p>
              </p:txBody>
            </p:sp>
            <p:sp>
              <p:nvSpPr>
                <p:cNvPr id="28" name="Rectangle 26"/>
                <p:cNvSpPr>
                  <a:spLocks noChangeArrowheads="1"/>
                </p:cNvSpPr>
                <p:nvPr/>
              </p:nvSpPr>
              <p:spPr bwMode="auto">
                <a:xfrm>
                  <a:off x="3389" y="2210"/>
                  <a:ext cx="182" cy="86"/>
                </a:xfrm>
                <a:prstGeom prst="rect">
                  <a:avLst/>
                </a:prstGeom>
                <a:solidFill>
                  <a:srgbClr val="E00000"/>
                </a:solidFill>
                <a:ln w="9525">
                  <a:noFill/>
                  <a:miter lim="800000"/>
                </a:ln>
              </p:spPr>
              <p:txBody>
                <a:bodyPr/>
                <a:lstStyle/>
                <a:p>
                  <a:endParaRPr lang="en-CA"/>
                </a:p>
              </p:txBody>
            </p:sp>
            <p:sp>
              <p:nvSpPr>
                <p:cNvPr id="29" name="Rectangle 27"/>
                <p:cNvSpPr>
                  <a:spLocks noChangeArrowheads="1"/>
                </p:cNvSpPr>
                <p:nvPr/>
              </p:nvSpPr>
              <p:spPr bwMode="auto">
                <a:xfrm>
                  <a:off x="3293" y="2114"/>
                  <a:ext cx="181" cy="82"/>
                </a:xfrm>
                <a:prstGeom prst="rect">
                  <a:avLst/>
                </a:prstGeom>
                <a:solidFill>
                  <a:srgbClr val="600000"/>
                </a:solidFill>
                <a:ln w="9525">
                  <a:noFill/>
                  <a:miter lim="800000"/>
                </a:ln>
              </p:spPr>
              <p:txBody>
                <a:bodyPr/>
                <a:lstStyle/>
                <a:p>
                  <a:endParaRPr lang="en-CA"/>
                </a:p>
              </p:txBody>
            </p:sp>
            <p:sp>
              <p:nvSpPr>
                <p:cNvPr id="30" name="Rectangle 28"/>
                <p:cNvSpPr>
                  <a:spLocks noChangeArrowheads="1"/>
                </p:cNvSpPr>
                <p:nvPr/>
              </p:nvSpPr>
              <p:spPr bwMode="auto">
                <a:xfrm>
                  <a:off x="3481" y="2114"/>
                  <a:ext cx="92" cy="82"/>
                </a:xfrm>
                <a:prstGeom prst="rect">
                  <a:avLst/>
                </a:prstGeom>
                <a:solidFill>
                  <a:srgbClr val="E00000"/>
                </a:solidFill>
                <a:ln w="9525">
                  <a:noFill/>
                  <a:miter lim="800000"/>
                </a:ln>
              </p:spPr>
              <p:txBody>
                <a:bodyPr/>
                <a:lstStyle/>
                <a:p>
                  <a:endParaRPr lang="en-CA"/>
                </a:p>
              </p:txBody>
            </p:sp>
            <p:sp>
              <p:nvSpPr>
                <p:cNvPr id="31" name="Rectangle 29"/>
                <p:cNvSpPr>
                  <a:spLocks noChangeArrowheads="1"/>
                </p:cNvSpPr>
                <p:nvPr/>
              </p:nvSpPr>
              <p:spPr bwMode="auto">
                <a:xfrm>
                  <a:off x="3203" y="2114"/>
                  <a:ext cx="79" cy="82"/>
                </a:xfrm>
                <a:prstGeom prst="rect">
                  <a:avLst/>
                </a:prstGeom>
                <a:solidFill>
                  <a:srgbClr val="E00000"/>
                </a:solidFill>
                <a:ln w="9525">
                  <a:noFill/>
                  <a:miter lim="800000"/>
                </a:ln>
              </p:spPr>
              <p:txBody>
                <a:bodyPr/>
                <a:lstStyle/>
                <a:p>
                  <a:endParaRPr lang="en-CA"/>
                </a:p>
              </p:txBody>
            </p:sp>
            <p:sp>
              <p:nvSpPr>
                <p:cNvPr id="32" name="Rectangle 30"/>
                <p:cNvSpPr>
                  <a:spLocks noChangeArrowheads="1"/>
                </p:cNvSpPr>
                <p:nvPr/>
              </p:nvSpPr>
              <p:spPr bwMode="auto">
                <a:xfrm>
                  <a:off x="3199" y="2401"/>
                  <a:ext cx="177" cy="84"/>
                </a:xfrm>
                <a:prstGeom prst="rect">
                  <a:avLst/>
                </a:prstGeom>
                <a:solidFill>
                  <a:srgbClr val="E00000"/>
                </a:solidFill>
                <a:ln w="9525">
                  <a:noFill/>
                  <a:miter lim="800000"/>
                </a:ln>
              </p:spPr>
              <p:txBody>
                <a:bodyPr/>
                <a:lstStyle/>
                <a:p>
                  <a:endParaRPr lang="en-CA"/>
                </a:p>
              </p:txBody>
            </p:sp>
            <p:sp>
              <p:nvSpPr>
                <p:cNvPr id="33" name="Rectangle 31"/>
                <p:cNvSpPr>
                  <a:spLocks noChangeArrowheads="1"/>
                </p:cNvSpPr>
                <p:nvPr/>
              </p:nvSpPr>
              <p:spPr bwMode="auto">
                <a:xfrm>
                  <a:off x="3389" y="2399"/>
                  <a:ext cx="182" cy="86"/>
                </a:xfrm>
                <a:prstGeom prst="rect">
                  <a:avLst/>
                </a:prstGeom>
                <a:solidFill>
                  <a:srgbClr val="E00000"/>
                </a:solidFill>
                <a:ln w="9525">
                  <a:noFill/>
                  <a:miter lim="800000"/>
                </a:ln>
              </p:spPr>
              <p:txBody>
                <a:bodyPr/>
                <a:lstStyle/>
                <a:p>
                  <a:endParaRPr lang="en-CA"/>
                </a:p>
              </p:txBody>
            </p:sp>
            <p:sp>
              <p:nvSpPr>
                <p:cNvPr id="34" name="Rectangle 32"/>
                <p:cNvSpPr>
                  <a:spLocks noChangeArrowheads="1"/>
                </p:cNvSpPr>
                <p:nvPr/>
              </p:nvSpPr>
              <p:spPr bwMode="auto">
                <a:xfrm>
                  <a:off x="3293" y="2304"/>
                  <a:ext cx="181" cy="82"/>
                </a:xfrm>
                <a:prstGeom prst="rect">
                  <a:avLst/>
                </a:prstGeom>
                <a:solidFill>
                  <a:srgbClr val="E00000"/>
                </a:solidFill>
                <a:ln w="9525">
                  <a:noFill/>
                  <a:miter lim="800000"/>
                </a:ln>
              </p:spPr>
              <p:txBody>
                <a:bodyPr/>
                <a:lstStyle/>
                <a:p>
                  <a:endParaRPr lang="en-CA"/>
                </a:p>
              </p:txBody>
            </p:sp>
            <p:sp>
              <p:nvSpPr>
                <p:cNvPr id="35" name="Rectangle 33"/>
                <p:cNvSpPr>
                  <a:spLocks noChangeArrowheads="1"/>
                </p:cNvSpPr>
                <p:nvPr/>
              </p:nvSpPr>
              <p:spPr bwMode="auto">
                <a:xfrm>
                  <a:off x="3481" y="2303"/>
                  <a:ext cx="92" cy="83"/>
                </a:xfrm>
                <a:prstGeom prst="rect">
                  <a:avLst/>
                </a:prstGeom>
                <a:solidFill>
                  <a:srgbClr val="600000"/>
                </a:solidFill>
                <a:ln w="9525">
                  <a:noFill/>
                  <a:miter lim="800000"/>
                </a:ln>
              </p:spPr>
              <p:txBody>
                <a:bodyPr/>
                <a:lstStyle/>
                <a:p>
                  <a:endParaRPr lang="en-CA"/>
                </a:p>
              </p:txBody>
            </p:sp>
            <p:sp>
              <p:nvSpPr>
                <p:cNvPr id="36" name="Rectangle 34"/>
                <p:cNvSpPr>
                  <a:spLocks noChangeArrowheads="1"/>
                </p:cNvSpPr>
                <p:nvPr/>
              </p:nvSpPr>
              <p:spPr bwMode="auto">
                <a:xfrm>
                  <a:off x="3201" y="2303"/>
                  <a:ext cx="81" cy="83"/>
                </a:xfrm>
                <a:prstGeom prst="rect">
                  <a:avLst/>
                </a:prstGeom>
                <a:solidFill>
                  <a:srgbClr val="E00000"/>
                </a:solidFill>
                <a:ln w="9525">
                  <a:noFill/>
                  <a:miter lim="800000"/>
                </a:ln>
              </p:spPr>
              <p:txBody>
                <a:bodyPr/>
                <a:lstStyle/>
                <a:p>
                  <a:endParaRPr lang="en-CA"/>
                </a:p>
              </p:txBody>
            </p:sp>
            <p:sp>
              <p:nvSpPr>
                <p:cNvPr id="37" name="Rectangle 35"/>
                <p:cNvSpPr>
                  <a:spLocks noChangeArrowheads="1"/>
                </p:cNvSpPr>
                <p:nvPr/>
              </p:nvSpPr>
              <p:spPr bwMode="auto">
                <a:xfrm>
                  <a:off x="3202" y="2597"/>
                  <a:ext cx="172" cy="82"/>
                </a:xfrm>
                <a:prstGeom prst="rect">
                  <a:avLst/>
                </a:prstGeom>
                <a:solidFill>
                  <a:srgbClr val="E00000"/>
                </a:solidFill>
                <a:ln w="9525">
                  <a:noFill/>
                  <a:miter lim="800000"/>
                </a:ln>
              </p:spPr>
              <p:txBody>
                <a:bodyPr/>
                <a:lstStyle/>
                <a:p>
                  <a:endParaRPr lang="en-CA"/>
                </a:p>
              </p:txBody>
            </p:sp>
            <p:sp>
              <p:nvSpPr>
                <p:cNvPr id="38" name="Rectangle 36"/>
                <p:cNvSpPr>
                  <a:spLocks noChangeArrowheads="1"/>
                </p:cNvSpPr>
                <p:nvPr/>
              </p:nvSpPr>
              <p:spPr bwMode="auto">
                <a:xfrm>
                  <a:off x="3387" y="2594"/>
                  <a:ext cx="182" cy="85"/>
                </a:xfrm>
                <a:prstGeom prst="rect">
                  <a:avLst/>
                </a:prstGeom>
                <a:solidFill>
                  <a:srgbClr val="E00000"/>
                </a:solidFill>
                <a:ln w="9525">
                  <a:noFill/>
                  <a:miter lim="800000"/>
                </a:ln>
              </p:spPr>
              <p:txBody>
                <a:bodyPr/>
                <a:lstStyle/>
                <a:p>
                  <a:endParaRPr lang="en-CA"/>
                </a:p>
              </p:txBody>
            </p:sp>
            <p:sp>
              <p:nvSpPr>
                <p:cNvPr id="39" name="Rectangle 37"/>
                <p:cNvSpPr>
                  <a:spLocks noChangeArrowheads="1"/>
                </p:cNvSpPr>
                <p:nvPr/>
              </p:nvSpPr>
              <p:spPr bwMode="auto">
                <a:xfrm>
                  <a:off x="3291" y="2498"/>
                  <a:ext cx="182" cy="83"/>
                </a:xfrm>
                <a:prstGeom prst="rect">
                  <a:avLst/>
                </a:prstGeom>
                <a:solidFill>
                  <a:srgbClr val="600000"/>
                </a:solidFill>
                <a:ln w="9525">
                  <a:noFill/>
                  <a:miter lim="800000"/>
                </a:ln>
              </p:spPr>
              <p:txBody>
                <a:bodyPr/>
                <a:lstStyle/>
                <a:p>
                  <a:endParaRPr lang="en-CA"/>
                </a:p>
              </p:txBody>
            </p:sp>
            <p:sp>
              <p:nvSpPr>
                <p:cNvPr id="40" name="Rectangle 38"/>
                <p:cNvSpPr>
                  <a:spLocks noChangeArrowheads="1"/>
                </p:cNvSpPr>
                <p:nvPr/>
              </p:nvSpPr>
              <p:spPr bwMode="auto">
                <a:xfrm>
                  <a:off x="3479" y="2497"/>
                  <a:ext cx="92" cy="84"/>
                </a:xfrm>
                <a:prstGeom prst="rect">
                  <a:avLst/>
                </a:prstGeom>
                <a:solidFill>
                  <a:srgbClr val="E00000"/>
                </a:solidFill>
                <a:ln w="9525">
                  <a:noFill/>
                  <a:miter lim="800000"/>
                </a:ln>
              </p:spPr>
              <p:txBody>
                <a:bodyPr/>
                <a:lstStyle/>
                <a:p>
                  <a:endParaRPr lang="en-CA"/>
                </a:p>
              </p:txBody>
            </p:sp>
            <p:sp>
              <p:nvSpPr>
                <p:cNvPr id="41" name="Rectangle 39"/>
                <p:cNvSpPr>
                  <a:spLocks noChangeArrowheads="1"/>
                </p:cNvSpPr>
                <p:nvPr/>
              </p:nvSpPr>
              <p:spPr bwMode="auto">
                <a:xfrm>
                  <a:off x="3203" y="2497"/>
                  <a:ext cx="77" cy="84"/>
                </a:xfrm>
                <a:prstGeom prst="rect">
                  <a:avLst/>
                </a:prstGeom>
                <a:solidFill>
                  <a:srgbClr val="E00000"/>
                </a:solidFill>
                <a:ln w="9525">
                  <a:noFill/>
                  <a:miter lim="800000"/>
                </a:ln>
              </p:spPr>
              <p:txBody>
                <a:bodyPr/>
                <a:lstStyle/>
                <a:p>
                  <a:endParaRPr lang="en-CA"/>
                </a:p>
              </p:txBody>
            </p:sp>
            <p:sp>
              <p:nvSpPr>
                <p:cNvPr id="42" name="Rectangle 40"/>
                <p:cNvSpPr>
                  <a:spLocks noChangeArrowheads="1"/>
                </p:cNvSpPr>
                <p:nvPr/>
              </p:nvSpPr>
              <p:spPr bwMode="auto">
                <a:xfrm>
                  <a:off x="3201" y="2788"/>
                  <a:ext cx="177" cy="82"/>
                </a:xfrm>
                <a:prstGeom prst="rect">
                  <a:avLst/>
                </a:prstGeom>
                <a:solidFill>
                  <a:srgbClr val="E00000"/>
                </a:solidFill>
                <a:ln w="9525">
                  <a:noFill/>
                  <a:miter lim="800000"/>
                </a:ln>
              </p:spPr>
              <p:txBody>
                <a:bodyPr/>
                <a:lstStyle/>
                <a:p>
                  <a:endParaRPr lang="en-CA"/>
                </a:p>
              </p:txBody>
            </p:sp>
            <p:sp>
              <p:nvSpPr>
                <p:cNvPr id="43" name="Rectangle 41"/>
                <p:cNvSpPr>
                  <a:spLocks noChangeArrowheads="1"/>
                </p:cNvSpPr>
                <p:nvPr/>
              </p:nvSpPr>
              <p:spPr bwMode="auto">
                <a:xfrm>
                  <a:off x="3392" y="2786"/>
                  <a:ext cx="181" cy="86"/>
                </a:xfrm>
                <a:prstGeom prst="rect">
                  <a:avLst/>
                </a:prstGeom>
                <a:solidFill>
                  <a:srgbClr val="E00000"/>
                </a:solidFill>
                <a:ln w="9525">
                  <a:noFill/>
                  <a:miter lim="800000"/>
                </a:ln>
              </p:spPr>
              <p:txBody>
                <a:bodyPr/>
                <a:lstStyle/>
                <a:p>
                  <a:endParaRPr lang="en-CA"/>
                </a:p>
              </p:txBody>
            </p:sp>
            <p:sp>
              <p:nvSpPr>
                <p:cNvPr id="44" name="Rectangle 42"/>
                <p:cNvSpPr>
                  <a:spLocks noChangeArrowheads="1"/>
                </p:cNvSpPr>
                <p:nvPr/>
              </p:nvSpPr>
              <p:spPr bwMode="auto">
                <a:xfrm>
                  <a:off x="3295" y="2689"/>
                  <a:ext cx="182" cy="84"/>
                </a:xfrm>
                <a:prstGeom prst="rect">
                  <a:avLst/>
                </a:prstGeom>
                <a:solidFill>
                  <a:srgbClr val="E00000"/>
                </a:solidFill>
                <a:ln w="9525">
                  <a:noFill/>
                  <a:miter lim="800000"/>
                </a:ln>
              </p:spPr>
              <p:txBody>
                <a:bodyPr/>
                <a:lstStyle/>
                <a:p>
                  <a:endParaRPr lang="en-CA"/>
                </a:p>
              </p:txBody>
            </p:sp>
            <p:sp>
              <p:nvSpPr>
                <p:cNvPr id="45" name="Rectangle 43"/>
                <p:cNvSpPr>
                  <a:spLocks noChangeArrowheads="1"/>
                </p:cNvSpPr>
                <p:nvPr/>
              </p:nvSpPr>
              <p:spPr bwMode="auto">
                <a:xfrm>
                  <a:off x="3483" y="2689"/>
                  <a:ext cx="92" cy="84"/>
                </a:xfrm>
                <a:prstGeom prst="rect">
                  <a:avLst/>
                </a:prstGeom>
                <a:solidFill>
                  <a:srgbClr val="E00000"/>
                </a:solidFill>
                <a:ln w="9525">
                  <a:noFill/>
                  <a:miter lim="800000"/>
                </a:ln>
              </p:spPr>
              <p:txBody>
                <a:bodyPr/>
                <a:lstStyle/>
                <a:p>
                  <a:endParaRPr lang="en-CA"/>
                </a:p>
              </p:txBody>
            </p:sp>
            <p:sp>
              <p:nvSpPr>
                <p:cNvPr id="46" name="Rectangle 44"/>
                <p:cNvSpPr>
                  <a:spLocks noChangeArrowheads="1"/>
                </p:cNvSpPr>
                <p:nvPr/>
              </p:nvSpPr>
              <p:spPr bwMode="auto">
                <a:xfrm>
                  <a:off x="3199" y="2982"/>
                  <a:ext cx="177" cy="84"/>
                </a:xfrm>
                <a:prstGeom prst="rect">
                  <a:avLst/>
                </a:prstGeom>
                <a:solidFill>
                  <a:srgbClr val="600000"/>
                </a:solidFill>
                <a:ln w="9525">
                  <a:noFill/>
                  <a:miter lim="800000"/>
                </a:ln>
              </p:spPr>
              <p:txBody>
                <a:bodyPr/>
                <a:lstStyle/>
                <a:p>
                  <a:endParaRPr lang="en-CA"/>
                </a:p>
              </p:txBody>
            </p:sp>
            <p:sp>
              <p:nvSpPr>
                <p:cNvPr id="47" name="Rectangle 45"/>
                <p:cNvSpPr>
                  <a:spLocks noChangeArrowheads="1"/>
                </p:cNvSpPr>
                <p:nvPr/>
              </p:nvSpPr>
              <p:spPr bwMode="auto">
                <a:xfrm>
                  <a:off x="3389" y="2980"/>
                  <a:ext cx="182" cy="86"/>
                </a:xfrm>
                <a:prstGeom prst="rect">
                  <a:avLst/>
                </a:prstGeom>
                <a:solidFill>
                  <a:srgbClr val="E00000"/>
                </a:solidFill>
                <a:ln w="9525">
                  <a:noFill/>
                  <a:miter lim="800000"/>
                </a:ln>
              </p:spPr>
              <p:txBody>
                <a:bodyPr/>
                <a:lstStyle/>
                <a:p>
                  <a:endParaRPr lang="en-CA"/>
                </a:p>
              </p:txBody>
            </p:sp>
            <p:sp>
              <p:nvSpPr>
                <p:cNvPr id="48" name="Rectangle 46"/>
                <p:cNvSpPr>
                  <a:spLocks noChangeArrowheads="1"/>
                </p:cNvSpPr>
                <p:nvPr/>
              </p:nvSpPr>
              <p:spPr bwMode="auto">
                <a:xfrm>
                  <a:off x="3293" y="2884"/>
                  <a:ext cx="181" cy="83"/>
                </a:xfrm>
                <a:prstGeom prst="rect">
                  <a:avLst/>
                </a:prstGeom>
                <a:solidFill>
                  <a:srgbClr val="600000"/>
                </a:solidFill>
                <a:ln w="9525">
                  <a:noFill/>
                  <a:miter lim="800000"/>
                </a:ln>
              </p:spPr>
              <p:txBody>
                <a:bodyPr/>
                <a:lstStyle/>
                <a:p>
                  <a:endParaRPr lang="en-CA"/>
                </a:p>
              </p:txBody>
            </p:sp>
            <p:sp>
              <p:nvSpPr>
                <p:cNvPr id="49" name="Rectangle 47"/>
                <p:cNvSpPr>
                  <a:spLocks noChangeArrowheads="1"/>
                </p:cNvSpPr>
                <p:nvPr/>
              </p:nvSpPr>
              <p:spPr bwMode="auto">
                <a:xfrm>
                  <a:off x="3481" y="2883"/>
                  <a:ext cx="92" cy="84"/>
                </a:xfrm>
                <a:prstGeom prst="rect">
                  <a:avLst/>
                </a:prstGeom>
                <a:solidFill>
                  <a:srgbClr val="E00000"/>
                </a:solidFill>
                <a:ln w="9525">
                  <a:noFill/>
                  <a:miter lim="800000"/>
                </a:ln>
              </p:spPr>
              <p:txBody>
                <a:bodyPr/>
                <a:lstStyle/>
                <a:p>
                  <a:endParaRPr lang="en-CA"/>
                </a:p>
              </p:txBody>
            </p:sp>
            <p:sp>
              <p:nvSpPr>
                <p:cNvPr id="50" name="Rectangle 48"/>
                <p:cNvSpPr>
                  <a:spLocks noChangeArrowheads="1"/>
                </p:cNvSpPr>
                <p:nvPr/>
              </p:nvSpPr>
              <p:spPr bwMode="auto">
                <a:xfrm>
                  <a:off x="3203" y="2883"/>
                  <a:ext cx="79" cy="84"/>
                </a:xfrm>
                <a:prstGeom prst="rect">
                  <a:avLst/>
                </a:prstGeom>
                <a:solidFill>
                  <a:srgbClr val="E00000"/>
                </a:solidFill>
                <a:ln w="9525">
                  <a:noFill/>
                  <a:miter lim="800000"/>
                </a:ln>
              </p:spPr>
              <p:txBody>
                <a:bodyPr/>
                <a:lstStyle/>
                <a:p>
                  <a:endParaRPr lang="en-CA"/>
                </a:p>
              </p:txBody>
            </p:sp>
            <p:sp>
              <p:nvSpPr>
                <p:cNvPr id="51" name="Rectangle 49"/>
                <p:cNvSpPr>
                  <a:spLocks noChangeArrowheads="1"/>
                </p:cNvSpPr>
                <p:nvPr/>
              </p:nvSpPr>
              <p:spPr bwMode="auto">
                <a:xfrm>
                  <a:off x="3202" y="3172"/>
                  <a:ext cx="174" cy="83"/>
                </a:xfrm>
                <a:prstGeom prst="rect">
                  <a:avLst/>
                </a:prstGeom>
                <a:solidFill>
                  <a:srgbClr val="E00000"/>
                </a:solidFill>
                <a:ln w="9525">
                  <a:noFill/>
                  <a:miter lim="800000"/>
                </a:ln>
              </p:spPr>
              <p:txBody>
                <a:bodyPr/>
                <a:lstStyle/>
                <a:p>
                  <a:endParaRPr lang="en-CA"/>
                </a:p>
              </p:txBody>
            </p:sp>
            <p:sp>
              <p:nvSpPr>
                <p:cNvPr id="52" name="Rectangle 50"/>
                <p:cNvSpPr>
                  <a:spLocks noChangeArrowheads="1"/>
                </p:cNvSpPr>
                <p:nvPr/>
              </p:nvSpPr>
              <p:spPr bwMode="auto">
                <a:xfrm>
                  <a:off x="3389" y="3169"/>
                  <a:ext cx="182" cy="87"/>
                </a:xfrm>
                <a:prstGeom prst="rect">
                  <a:avLst/>
                </a:prstGeom>
                <a:solidFill>
                  <a:srgbClr val="400000"/>
                </a:solidFill>
                <a:ln w="9525">
                  <a:noFill/>
                  <a:miter lim="800000"/>
                </a:ln>
              </p:spPr>
              <p:txBody>
                <a:bodyPr/>
                <a:lstStyle/>
                <a:p>
                  <a:endParaRPr lang="en-CA"/>
                </a:p>
              </p:txBody>
            </p:sp>
            <p:sp>
              <p:nvSpPr>
                <p:cNvPr id="53" name="Rectangle 51"/>
                <p:cNvSpPr>
                  <a:spLocks noChangeArrowheads="1"/>
                </p:cNvSpPr>
                <p:nvPr/>
              </p:nvSpPr>
              <p:spPr bwMode="auto">
                <a:xfrm>
                  <a:off x="3293" y="3074"/>
                  <a:ext cx="181" cy="82"/>
                </a:xfrm>
                <a:prstGeom prst="rect">
                  <a:avLst/>
                </a:prstGeom>
                <a:solidFill>
                  <a:srgbClr val="600000"/>
                </a:solidFill>
                <a:ln w="9525">
                  <a:noFill/>
                  <a:miter lim="800000"/>
                </a:ln>
              </p:spPr>
              <p:txBody>
                <a:bodyPr/>
                <a:lstStyle/>
                <a:p>
                  <a:endParaRPr lang="en-CA"/>
                </a:p>
              </p:txBody>
            </p:sp>
            <p:sp>
              <p:nvSpPr>
                <p:cNvPr id="54" name="Rectangle 52"/>
                <p:cNvSpPr>
                  <a:spLocks noChangeArrowheads="1"/>
                </p:cNvSpPr>
                <p:nvPr/>
              </p:nvSpPr>
              <p:spPr bwMode="auto">
                <a:xfrm>
                  <a:off x="3481" y="3073"/>
                  <a:ext cx="92" cy="83"/>
                </a:xfrm>
                <a:prstGeom prst="rect">
                  <a:avLst/>
                </a:prstGeom>
                <a:solidFill>
                  <a:srgbClr val="E00000"/>
                </a:solidFill>
                <a:ln w="9525">
                  <a:noFill/>
                  <a:miter lim="800000"/>
                </a:ln>
              </p:spPr>
              <p:txBody>
                <a:bodyPr/>
                <a:lstStyle/>
                <a:p>
                  <a:endParaRPr lang="en-CA"/>
                </a:p>
              </p:txBody>
            </p:sp>
            <p:sp>
              <p:nvSpPr>
                <p:cNvPr id="55" name="Rectangle 53"/>
                <p:cNvSpPr>
                  <a:spLocks noChangeArrowheads="1"/>
                </p:cNvSpPr>
                <p:nvPr/>
              </p:nvSpPr>
              <p:spPr bwMode="auto">
                <a:xfrm>
                  <a:off x="3201" y="3073"/>
                  <a:ext cx="81" cy="83"/>
                </a:xfrm>
                <a:prstGeom prst="rect">
                  <a:avLst/>
                </a:prstGeom>
                <a:solidFill>
                  <a:srgbClr val="E00000"/>
                </a:solidFill>
                <a:ln w="9525">
                  <a:noFill/>
                  <a:miter lim="800000"/>
                </a:ln>
              </p:spPr>
              <p:txBody>
                <a:bodyPr/>
                <a:lstStyle/>
                <a:p>
                  <a:endParaRPr lang="en-CA"/>
                </a:p>
              </p:txBody>
            </p:sp>
            <p:sp>
              <p:nvSpPr>
                <p:cNvPr id="56" name="Freeform 54"/>
                <p:cNvSpPr/>
                <p:nvPr/>
              </p:nvSpPr>
              <p:spPr bwMode="auto">
                <a:xfrm>
                  <a:off x="3155" y="3145"/>
                  <a:ext cx="48" cy="105"/>
                </a:xfrm>
                <a:custGeom>
                  <a:avLst/>
                  <a:gdLst>
                    <a:gd name="T0" fmla="*/ 1 w 97"/>
                    <a:gd name="T1" fmla="*/ 1 h 210"/>
                    <a:gd name="T2" fmla="*/ 1 w 97"/>
                    <a:gd name="T3" fmla="*/ 3 h 210"/>
                    <a:gd name="T4" fmla="*/ 0 w 97"/>
                    <a:gd name="T5" fmla="*/ 3 h 210"/>
                    <a:gd name="T6" fmla="*/ 0 w 97"/>
                    <a:gd name="T7" fmla="*/ 0 h 210"/>
                    <a:gd name="T8" fmla="*/ 1 w 97"/>
                    <a:gd name="T9" fmla="*/ 1 h 210"/>
                    <a:gd name="T10" fmla="*/ 0 60000 65536"/>
                    <a:gd name="T11" fmla="*/ 0 60000 65536"/>
                    <a:gd name="T12" fmla="*/ 0 60000 65536"/>
                    <a:gd name="T13" fmla="*/ 0 60000 65536"/>
                    <a:gd name="T14" fmla="*/ 0 60000 65536"/>
                    <a:gd name="T15" fmla="*/ 0 w 97"/>
                    <a:gd name="T16" fmla="*/ 0 h 210"/>
                    <a:gd name="T17" fmla="*/ 97 w 97"/>
                    <a:gd name="T18" fmla="*/ 210 h 210"/>
                  </a:gdLst>
                  <a:ahLst/>
                  <a:cxnLst>
                    <a:cxn ang="T10">
                      <a:pos x="T0" y="T1"/>
                    </a:cxn>
                    <a:cxn ang="T11">
                      <a:pos x="T2" y="T3"/>
                    </a:cxn>
                    <a:cxn ang="T12">
                      <a:pos x="T4" y="T5"/>
                    </a:cxn>
                    <a:cxn ang="T13">
                      <a:pos x="T6" y="T7"/>
                    </a:cxn>
                    <a:cxn ang="T14">
                      <a:pos x="T8" y="T9"/>
                    </a:cxn>
                  </a:cxnLst>
                  <a:rect l="T15" t="T16" r="T17" b="T18"/>
                  <a:pathLst>
                    <a:path w="97" h="210">
                      <a:moveTo>
                        <a:pt x="97" y="55"/>
                      </a:moveTo>
                      <a:lnTo>
                        <a:pt x="97" y="210"/>
                      </a:lnTo>
                      <a:lnTo>
                        <a:pt x="0" y="151"/>
                      </a:lnTo>
                      <a:lnTo>
                        <a:pt x="0" y="0"/>
                      </a:lnTo>
                      <a:lnTo>
                        <a:pt x="97" y="55"/>
                      </a:lnTo>
                      <a:close/>
                    </a:path>
                  </a:pathLst>
                </a:custGeom>
                <a:solidFill>
                  <a:srgbClr val="800000"/>
                </a:solidFill>
                <a:ln w="9525">
                  <a:noFill/>
                  <a:round/>
                </a:ln>
              </p:spPr>
              <p:txBody>
                <a:bodyPr/>
                <a:lstStyle/>
                <a:p>
                  <a:endParaRPr lang="en-CA"/>
                </a:p>
              </p:txBody>
            </p:sp>
            <p:sp>
              <p:nvSpPr>
                <p:cNvPr id="57" name="Freeform 55"/>
                <p:cNvSpPr/>
                <p:nvPr/>
              </p:nvSpPr>
              <p:spPr bwMode="auto">
                <a:xfrm>
                  <a:off x="2995" y="3036"/>
                  <a:ext cx="150" cy="179"/>
                </a:xfrm>
                <a:custGeom>
                  <a:avLst/>
                  <a:gdLst>
                    <a:gd name="T0" fmla="*/ 5 w 298"/>
                    <a:gd name="T1" fmla="*/ 3 h 359"/>
                    <a:gd name="T2" fmla="*/ 5 w 298"/>
                    <a:gd name="T3" fmla="*/ 5 h 359"/>
                    <a:gd name="T4" fmla="*/ 0 w 298"/>
                    <a:gd name="T5" fmla="*/ 2 h 359"/>
                    <a:gd name="T6" fmla="*/ 0 w 298"/>
                    <a:gd name="T7" fmla="*/ 0 h 359"/>
                    <a:gd name="T8" fmla="*/ 5 w 298"/>
                    <a:gd name="T9" fmla="*/ 3 h 359"/>
                    <a:gd name="T10" fmla="*/ 0 60000 65536"/>
                    <a:gd name="T11" fmla="*/ 0 60000 65536"/>
                    <a:gd name="T12" fmla="*/ 0 60000 65536"/>
                    <a:gd name="T13" fmla="*/ 0 60000 65536"/>
                    <a:gd name="T14" fmla="*/ 0 60000 65536"/>
                    <a:gd name="T15" fmla="*/ 0 w 298"/>
                    <a:gd name="T16" fmla="*/ 0 h 359"/>
                    <a:gd name="T17" fmla="*/ 298 w 298"/>
                    <a:gd name="T18" fmla="*/ 359 h 359"/>
                  </a:gdLst>
                  <a:ahLst/>
                  <a:cxnLst>
                    <a:cxn ang="T10">
                      <a:pos x="T0" y="T1"/>
                    </a:cxn>
                    <a:cxn ang="T11">
                      <a:pos x="T2" y="T3"/>
                    </a:cxn>
                    <a:cxn ang="T12">
                      <a:pos x="T4" y="T5"/>
                    </a:cxn>
                    <a:cxn ang="T13">
                      <a:pos x="T6" y="T7"/>
                    </a:cxn>
                    <a:cxn ang="T14">
                      <a:pos x="T8" y="T9"/>
                    </a:cxn>
                  </a:cxnLst>
                  <a:rect l="T15" t="T16" r="T17" b="T18"/>
                  <a:pathLst>
                    <a:path w="298" h="359">
                      <a:moveTo>
                        <a:pt x="298" y="202"/>
                      </a:moveTo>
                      <a:lnTo>
                        <a:pt x="298" y="359"/>
                      </a:lnTo>
                      <a:lnTo>
                        <a:pt x="0" y="154"/>
                      </a:lnTo>
                      <a:lnTo>
                        <a:pt x="0" y="0"/>
                      </a:lnTo>
                      <a:lnTo>
                        <a:pt x="298" y="202"/>
                      </a:lnTo>
                      <a:close/>
                    </a:path>
                  </a:pathLst>
                </a:custGeom>
                <a:solidFill>
                  <a:srgbClr val="400000"/>
                </a:solidFill>
                <a:ln w="9525">
                  <a:noFill/>
                  <a:round/>
                </a:ln>
              </p:spPr>
              <p:txBody>
                <a:bodyPr/>
                <a:lstStyle/>
                <a:p>
                  <a:endParaRPr lang="en-CA"/>
                </a:p>
              </p:txBody>
            </p:sp>
            <p:sp>
              <p:nvSpPr>
                <p:cNvPr id="58" name="Freeform 56"/>
                <p:cNvSpPr/>
                <p:nvPr/>
              </p:nvSpPr>
              <p:spPr bwMode="auto">
                <a:xfrm>
                  <a:off x="2839" y="2935"/>
                  <a:ext cx="149" cy="172"/>
                </a:xfrm>
                <a:custGeom>
                  <a:avLst/>
                  <a:gdLst>
                    <a:gd name="T0" fmla="*/ 5 w 297"/>
                    <a:gd name="T1" fmla="*/ 3 h 345"/>
                    <a:gd name="T2" fmla="*/ 5 w 297"/>
                    <a:gd name="T3" fmla="*/ 5 h 345"/>
                    <a:gd name="T4" fmla="*/ 0 w 297"/>
                    <a:gd name="T5" fmla="*/ 2 h 345"/>
                    <a:gd name="T6" fmla="*/ 0 w 297"/>
                    <a:gd name="T7" fmla="*/ 0 h 345"/>
                    <a:gd name="T8" fmla="*/ 5 w 297"/>
                    <a:gd name="T9" fmla="*/ 3 h 345"/>
                    <a:gd name="T10" fmla="*/ 0 60000 65536"/>
                    <a:gd name="T11" fmla="*/ 0 60000 65536"/>
                    <a:gd name="T12" fmla="*/ 0 60000 65536"/>
                    <a:gd name="T13" fmla="*/ 0 60000 65536"/>
                    <a:gd name="T14" fmla="*/ 0 60000 65536"/>
                    <a:gd name="T15" fmla="*/ 0 w 297"/>
                    <a:gd name="T16" fmla="*/ 0 h 345"/>
                    <a:gd name="T17" fmla="*/ 297 w 297"/>
                    <a:gd name="T18" fmla="*/ 345 h 345"/>
                  </a:gdLst>
                  <a:ahLst/>
                  <a:cxnLst>
                    <a:cxn ang="T10">
                      <a:pos x="T0" y="T1"/>
                    </a:cxn>
                    <a:cxn ang="T11">
                      <a:pos x="T2" y="T3"/>
                    </a:cxn>
                    <a:cxn ang="T12">
                      <a:pos x="T4" y="T5"/>
                    </a:cxn>
                    <a:cxn ang="T13">
                      <a:pos x="T6" y="T7"/>
                    </a:cxn>
                    <a:cxn ang="T14">
                      <a:pos x="T8" y="T9"/>
                    </a:cxn>
                  </a:cxnLst>
                  <a:rect l="T15" t="T16" r="T17" b="T18"/>
                  <a:pathLst>
                    <a:path w="297" h="345">
                      <a:moveTo>
                        <a:pt x="297" y="199"/>
                      </a:moveTo>
                      <a:lnTo>
                        <a:pt x="297" y="345"/>
                      </a:lnTo>
                      <a:lnTo>
                        <a:pt x="0" y="146"/>
                      </a:lnTo>
                      <a:lnTo>
                        <a:pt x="0" y="0"/>
                      </a:lnTo>
                      <a:lnTo>
                        <a:pt x="297" y="199"/>
                      </a:lnTo>
                      <a:close/>
                    </a:path>
                  </a:pathLst>
                </a:custGeom>
                <a:solidFill>
                  <a:srgbClr val="800000"/>
                </a:solidFill>
                <a:ln w="9525">
                  <a:noFill/>
                  <a:round/>
                </a:ln>
              </p:spPr>
              <p:txBody>
                <a:bodyPr/>
                <a:lstStyle/>
                <a:p>
                  <a:endParaRPr lang="en-CA"/>
                </a:p>
              </p:txBody>
            </p:sp>
            <p:sp>
              <p:nvSpPr>
                <p:cNvPr id="59" name="Freeform 57"/>
                <p:cNvSpPr/>
                <p:nvPr/>
              </p:nvSpPr>
              <p:spPr bwMode="auto">
                <a:xfrm>
                  <a:off x="2683" y="2833"/>
                  <a:ext cx="149" cy="169"/>
                </a:xfrm>
                <a:custGeom>
                  <a:avLst/>
                  <a:gdLst>
                    <a:gd name="T0" fmla="*/ 5 w 298"/>
                    <a:gd name="T1" fmla="*/ 3 h 338"/>
                    <a:gd name="T2" fmla="*/ 5 w 298"/>
                    <a:gd name="T3" fmla="*/ 5 h 338"/>
                    <a:gd name="T4" fmla="*/ 0 w 298"/>
                    <a:gd name="T5" fmla="*/ 3 h 338"/>
                    <a:gd name="T6" fmla="*/ 0 w 298"/>
                    <a:gd name="T7" fmla="*/ 0 h 338"/>
                    <a:gd name="T8" fmla="*/ 5 w 298"/>
                    <a:gd name="T9" fmla="*/ 3 h 338"/>
                    <a:gd name="T10" fmla="*/ 0 60000 65536"/>
                    <a:gd name="T11" fmla="*/ 0 60000 65536"/>
                    <a:gd name="T12" fmla="*/ 0 60000 65536"/>
                    <a:gd name="T13" fmla="*/ 0 60000 65536"/>
                    <a:gd name="T14" fmla="*/ 0 60000 65536"/>
                    <a:gd name="T15" fmla="*/ 0 w 298"/>
                    <a:gd name="T16" fmla="*/ 0 h 338"/>
                    <a:gd name="T17" fmla="*/ 298 w 298"/>
                    <a:gd name="T18" fmla="*/ 338 h 338"/>
                  </a:gdLst>
                  <a:ahLst/>
                  <a:cxnLst>
                    <a:cxn ang="T10">
                      <a:pos x="T0" y="T1"/>
                    </a:cxn>
                    <a:cxn ang="T11">
                      <a:pos x="T2" y="T3"/>
                    </a:cxn>
                    <a:cxn ang="T12">
                      <a:pos x="T4" y="T5"/>
                    </a:cxn>
                    <a:cxn ang="T13">
                      <a:pos x="T6" y="T7"/>
                    </a:cxn>
                    <a:cxn ang="T14">
                      <a:pos x="T8" y="T9"/>
                    </a:cxn>
                  </a:cxnLst>
                  <a:rect l="T15" t="T16" r="T17" b="T18"/>
                  <a:pathLst>
                    <a:path w="298" h="338">
                      <a:moveTo>
                        <a:pt x="298" y="194"/>
                      </a:moveTo>
                      <a:lnTo>
                        <a:pt x="298" y="338"/>
                      </a:lnTo>
                      <a:lnTo>
                        <a:pt x="0" y="143"/>
                      </a:lnTo>
                      <a:lnTo>
                        <a:pt x="0" y="0"/>
                      </a:lnTo>
                      <a:lnTo>
                        <a:pt x="298" y="194"/>
                      </a:lnTo>
                      <a:close/>
                    </a:path>
                  </a:pathLst>
                </a:custGeom>
                <a:solidFill>
                  <a:srgbClr val="600000"/>
                </a:solidFill>
                <a:ln w="9525">
                  <a:noFill/>
                  <a:round/>
                </a:ln>
              </p:spPr>
              <p:txBody>
                <a:bodyPr/>
                <a:lstStyle/>
                <a:p>
                  <a:endParaRPr lang="en-CA"/>
                </a:p>
              </p:txBody>
            </p:sp>
            <p:sp>
              <p:nvSpPr>
                <p:cNvPr id="60" name="Freeform 58"/>
                <p:cNvSpPr/>
                <p:nvPr/>
              </p:nvSpPr>
              <p:spPr bwMode="auto">
                <a:xfrm>
                  <a:off x="2602" y="2779"/>
                  <a:ext cx="74" cy="120"/>
                </a:xfrm>
                <a:custGeom>
                  <a:avLst/>
                  <a:gdLst>
                    <a:gd name="T0" fmla="*/ 3 w 147"/>
                    <a:gd name="T1" fmla="*/ 2 h 240"/>
                    <a:gd name="T2" fmla="*/ 3 w 147"/>
                    <a:gd name="T3" fmla="*/ 4 h 240"/>
                    <a:gd name="T4" fmla="*/ 0 w 147"/>
                    <a:gd name="T5" fmla="*/ 3 h 240"/>
                    <a:gd name="T6" fmla="*/ 0 w 147"/>
                    <a:gd name="T7" fmla="*/ 0 h 240"/>
                    <a:gd name="T8" fmla="*/ 3 w 147"/>
                    <a:gd name="T9" fmla="*/ 2 h 240"/>
                    <a:gd name="T10" fmla="*/ 0 60000 65536"/>
                    <a:gd name="T11" fmla="*/ 0 60000 65536"/>
                    <a:gd name="T12" fmla="*/ 0 60000 65536"/>
                    <a:gd name="T13" fmla="*/ 0 60000 65536"/>
                    <a:gd name="T14" fmla="*/ 0 60000 65536"/>
                    <a:gd name="T15" fmla="*/ 0 w 147"/>
                    <a:gd name="T16" fmla="*/ 0 h 240"/>
                    <a:gd name="T17" fmla="*/ 147 w 147"/>
                    <a:gd name="T18" fmla="*/ 240 h 240"/>
                  </a:gdLst>
                  <a:ahLst/>
                  <a:cxnLst>
                    <a:cxn ang="T10">
                      <a:pos x="T0" y="T1"/>
                    </a:cxn>
                    <a:cxn ang="T11">
                      <a:pos x="T2" y="T3"/>
                    </a:cxn>
                    <a:cxn ang="T12">
                      <a:pos x="T4" y="T5"/>
                    </a:cxn>
                    <a:cxn ang="T13">
                      <a:pos x="T6" y="T7"/>
                    </a:cxn>
                    <a:cxn ang="T14">
                      <a:pos x="T8" y="T9"/>
                    </a:cxn>
                  </a:cxnLst>
                  <a:rect l="T15" t="T16" r="T17" b="T18"/>
                  <a:pathLst>
                    <a:path w="147" h="240">
                      <a:moveTo>
                        <a:pt x="147" y="97"/>
                      </a:moveTo>
                      <a:lnTo>
                        <a:pt x="147" y="240"/>
                      </a:lnTo>
                      <a:lnTo>
                        <a:pt x="0" y="137"/>
                      </a:lnTo>
                      <a:lnTo>
                        <a:pt x="0" y="0"/>
                      </a:lnTo>
                      <a:lnTo>
                        <a:pt x="147" y="97"/>
                      </a:lnTo>
                      <a:close/>
                    </a:path>
                  </a:pathLst>
                </a:custGeom>
                <a:solidFill>
                  <a:srgbClr val="800000"/>
                </a:solidFill>
                <a:ln w="9525">
                  <a:noFill/>
                  <a:round/>
                </a:ln>
              </p:spPr>
              <p:txBody>
                <a:bodyPr/>
                <a:lstStyle/>
                <a:p>
                  <a:endParaRPr lang="en-CA"/>
                </a:p>
              </p:txBody>
            </p:sp>
            <p:sp>
              <p:nvSpPr>
                <p:cNvPr id="61" name="Freeform 59"/>
                <p:cNvSpPr/>
                <p:nvPr/>
              </p:nvSpPr>
              <p:spPr bwMode="auto">
                <a:xfrm>
                  <a:off x="3155" y="1808"/>
                  <a:ext cx="48" cy="93"/>
                </a:xfrm>
                <a:custGeom>
                  <a:avLst/>
                  <a:gdLst>
                    <a:gd name="T0" fmla="*/ 1 w 97"/>
                    <a:gd name="T1" fmla="*/ 1 h 185"/>
                    <a:gd name="T2" fmla="*/ 1 w 97"/>
                    <a:gd name="T3" fmla="*/ 3 h 185"/>
                    <a:gd name="T4" fmla="*/ 0 w 97"/>
                    <a:gd name="T5" fmla="*/ 3 h 185"/>
                    <a:gd name="T6" fmla="*/ 0 w 97"/>
                    <a:gd name="T7" fmla="*/ 0 h 185"/>
                    <a:gd name="T8" fmla="*/ 1 w 97"/>
                    <a:gd name="T9" fmla="*/ 1 h 185"/>
                    <a:gd name="T10" fmla="*/ 0 60000 65536"/>
                    <a:gd name="T11" fmla="*/ 0 60000 65536"/>
                    <a:gd name="T12" fmla="*/ 0 60000 65536"/>
                    <a:gd name="T13" fmla="*/ 0 60000 65536"/>
                    <a:gd name="T14" fmla="*/ 0 60000 65536"/>
                    <a:gd name="T15" fmla="*/ 0 w 97"/>
                    <a:gd name="T16" fmla="*/ 0 h 185"/>
                    <a:gd name="T17" fmla="*/ 97 w 97"/>
                    <a:gd name="T18" fmla="*/ 185 h 185"/>
                  </a:gdLst>
                  <a:ahLst/>
                  <a:cxnLst>
                    <a:cxn ang="T10">
                      <a:pos x="T0" y="T1"/>
                    </a:cxn>
                    <a:cxn ang="T11">
                      <a:pos x="T2" y="T3"/>
                    </a:cxn>
                    <a:cxn ang="T12">
                      <a:pos x="T4" y="T5"/>
                    </a:cxn>
                    <a:cxn ang="T13">
                      <a:pos x="T6" y="T7"/>
                    </a:cxn>
                    <a:cxn ang="T14">
                      <a:pos x="T8" y="T9"/>
                    </a:cxn>
                  </a:cxnLst>
                  <a:rect l="T15" t="T16" r="T17" b="T18"/>
                  <a:pathLst>
                    <a:path w="97" h="185">
                      <a:moveTo>
                        <a:pt x="97" y="22"/>
                      </a:moveTo>
                      <a:lnTo>
                        <a:pt x="97" y="185"/>
                      </a:lnTo>
                      <a:lnTo>
                        <a:pt x="0" y="151"/>
                      </a:lnTo>
                      <a:lnTo>
                        <a:pt x="0" y="0"/>
                      </a:lnTo>
                      <a:lnTo>
                        <a:pt x="97" y="22"/>
                      </a:lnTo>
                      <a:close/>
                    </a:path>
                  </a:pathLst>
                </a:custGeom>
                <a:solidFill>
                  <a:srgbClr val="800000"/>
                </a:solidFill>
                <a:ln w="9525">
                  <a:noFill/>
                  <a:round/>
                </a:ln>
              </p:spPr>
              <p:txBody>
                <a:bodyPr/>
                <a:lstStyle/>
                <a:p>
                  <a:endParaRPr lang="en-CA"/>
                </a:p>
              </p:txBody>
            </p:sp>
            <p:sp>
              <p:nvSpPr>
                <p:cNvPr id="62" name="Freeform 60"/>
                <p:cNvSpPr/>
                <p:nvPr/>
              </p:nvSpPr>
              <p:spPr bwMode="auto">
                <a:xfrm>
                  <a:off x="2995" y="1755"/>
                  <a:ext cx="150" cy="126"/>
                </a:xfrm>
                <a:custGeom>
                  <a:avLst/>
                  <a:gdLst>
                    <a:gd name="T0" fmla="*/ 5 w 298"/>
                    <a:gd name="T1" fmla="*/ 2 h 251"/>
                    <a:gd name="T2" fmla="*/ 5 w 298"/>
                    <a:gd name="T3" fmla="*/ 4 h 251"/>
                    <a:gd name="T4" fmla="*/ 0 w 298"/>
                    <a:gd name="T5" fmla="*/ 3 h 251"/>
                    <a:gd name="T6" fmla="*/ 0 w 298"/>
                    <a:gd name="T7" fmla="*/ 0 h 251"/>
                    <a:gd name="T8" fmla="*/ 5 w 298"/>
                    <a:gd name="T9" fmla="*/ 2 h 251"/>
                    <a:gd name="T10" fmla="*/ 0 60000 65536"/>
                    <a:gd name="T11" fmla="*/ 0 60000 65536"/>
                    <a:gd name="T12" fmla="*/ 0 60000 65536"/>
                    <a:gd name="T13" fmla="*/ 0 60000 65536"/>
                    <a:gd name="T14" fmla="*/ 0 60000 65536"/>
                    <a:gd name="T15" fmla="*/ 0 w 298"/>
                    <a:gd name="T16" fmla="*/ 0 h 251"/>
                    <a:gd name="T17" fmla="*/ 298 w 298"/>
                    <a:gd name="T18" fmla="*/ 251 h 251"/>
                  </a:gdLst>
                  <a:ahLst/>
                  <a:cxnLst>
                    <a:cxn ang="T10">
                      <a:pos x="T0" y="T1"/>
                    </a:cxn>
                    <a:cxn ang="T11">
                      <a:pos x="T2" y="T3"/>
                    </a:cxn>
                    <a:cxn ang="T12">
                      <a:pos x="T4" y="T5"/>
                    </a:cxn>
                    <a:cxn ang="T13">
                      <a:pos x="T6" y="T7"/>
                    </a:cxn>
                    <a:cxn ang="T14">
                      <a:pos x="T8" y="T9"/>
                    </a:cxn>
                  </a:cxnLst>
                  <a:rect l="T15" t="T16" r="T17" b="T18"/>
                  <a:pathLst>
                    <a:path w="298" h="251">
                      <a:moveTo>
                        <a:pt x="298" y="97"/>
                      </a:moveTo>
                      <a:lnTo>
                        <a:pt x="298" y="251"/>
                      </a:lnTo>
                      <a:lnTo>
                        <a:pt x="0" y="152"/>
                      </a:lnTo>
                      <a:lnTo>
                        <a:pt x="0" y="0"/>
                      </a:lnTo>
                      <a:lnTo>
                        <a:pt x="298" y="97"/>
                      </a:lnTo>
                      <a:close/>
                    </a:path>
                  </a:pathLst>
                </a:custGeom>
                <a:solidFill>
                  <a:srgbClr val="600000"/>
                </a:solidFill>
                <a:ln w="9525">
                  <a:noFill/>
                  <a:round/>
                </a:ln>
              </p:spPr>
              <p:txBody>
                <a:bodyPr/>
                <a:lstStyle/>
                <a:p>
                  <a:endParaRPr lang="en-CA"/>
                </a:p>
              </p:txBody>
            </p:sp>
            <p:sp>
              <p:nvSpPr>
                <p:cNvPr id="63" name="Freeform 61"/>
                <p:cNvSpPr/>
                <p:nvPr/>
              </p:nvSpPr>
              <p:spPr bwMode="auto">
                <a:xfrm>
                  <a:off x="2839" y="1704"/>
                  <a:ext cx="149" cy="122"/>
                </a:xfrm>
                <a:custGeom>
                  <a:avLst/>
                  <a:gdLst>
                    <a:gd name="T0" fmla="*/ 5 w 297"/>
                    <a:gd name="T1" fmla="*/ 1 h 245"/>
                    <a:gd name="T2" fmla="*/ 5 w 297"/>
                    <a:gd name="T3" fmla="*/ 3 h 245"/>
                    <a:gd name="T4" fmla="*/ 0 w 297"/>
                    <a:gd name="T5" fmla="*/ 2 h 245"/>
                    <a:gd name="T6" fmla="*/ 0 w 297"/>
                    <a:gd name="T7" fmla="*/ 0 h 245"/>
                    <a:gd name="T8" fmla="*/ 5 w 297"/>
                    <a:gd name="T9" fmla="*/ 1 h 245"/>
                    <a:gd name="T10" fmla="*/ 0 60000 65536"/>
                    <a:gd name="T11" fmla="*/ 0 60000 65536"/>
                    <a:gd name="T12" fmla="*/ 0 60000 65536"/>
                    <a:gd name="T13" fmla="*/ 0 60000 65536"/>
                    <a:gd name="T14" fmla="*/ 0 60000 65536"/>
                    <a:gd name="T15" fmla="*/ 0 w 297"/>
                    <a:gd name="T16" fmla="*/ 0 h 245"/>
                    <a:gd name="T17" fmla="*/ 297 w 297"/>
                    <a:gd name="T18" fmla="*/ 245 h 245"/>
                  </a:gdLst>
                  <a:ahLst/>
                  <a:cxnLst>
                    <a:cxn ang="T10">
                      <a:pos x="T0" y="T1"/>
                    </a:cxn>
                    <a:cxn ang="T11">
                      <a:pos x="T2" y="T3"/>
                    </a:cxn>
                    <a:cxn ang="T12">
                      <a:pos x="T4" y="T5"/>
                    </a:cxn>
                    <a:cxn ang="T13">
                      <a:pos x="T6" y="T7"/>
                    </a:cxn>
                    <a:cxn ang="T14">
                      <a:pos x="T8" y="T9"/>
                    </a:cxn>
                  </a:cxnLst>
                  <a:rect l="T15" t="T16" r="T17" b="T18"/>
                  <a:pathLst>
                    <a:path w="297" h="245">
                      <a:moveTo>
                        <a:pt x="297" y="97"/>
                      </a:moveTo>
                      <a:lnTo>
                        <a:pt x="297" y="245"/>
                      </a:lnTo>
                      <a:lnTo>
                        <a:pt x="0" y="145"/>
                      </a:lnTo>
                      <a:lnTo>
                        <a:pt x="0" y="0"/>
                      </a:lnTo>
                      <a:lnTo>
                        <a:pt x="297" y="97"/>
                      </a:lnTo>
                      <a:close/>
                    </a:path>
                  </a:pathLst>
                </a:custGeom>
                <a:solidFill>
                  <a:srgbClr val="800000"/>
                </a:solidFill>
                <a:ln w="9525">
                  <a:noFill/>
                  <a:round/>
                </a:ln>
              </p:spPr>
              <p:txBody>
                <a:bodyPr/>
                <a:lstStyle/>
                <a:p>
                  <a:endParaRPr lang="en-CA"/>
                </a:p>
              </p:txBody>
            </p:sp>
            <p:sp>
              <p:nvSpPr>
                <p:cNvPr id="64" name="Freeform 62"/>
                <p:cNvSpPr/>
                <p:nvPr/>
              </p:nvSpPr>
              <p:spPr bwMode="auto">
                <a:xfrm>
                  <a:off x="2683" y="1652"/>
                  <a:ext cx="149" cy="121"/>
                </a:xfrm>
                <a:custGeom>
                  <a:avLst/>
                  <a:gdLst>
                    <a:gd name="T0" fmla="*/ 5 w 298"/>
                    <a:gd name="T1" fmla="*/ 2 h 242"/>
                    <a:gd name="T2" fmla="*/ 5 w 298"/>
                    <a:gd name="T3" fmla="*/ 4 h 242"/>
                    <a:gd name="T4" fmla="*/ 0 w 298"/>
                    <a:gd name="T5" fmla="*/ 3 h 242"/>
                    <a:gd name="T6" fmla="*/ 0 w 298"/>
                    <a:gd name="T7" fmla="*/ 0 h 242"/>
                    <a:gd name="T8" fmla="*/ 5 w 298"/>
                    <a:gd name="T9" fmla="*/ 2 h 242"/>
                    <a:gd name="T10" fmla="*/ 0 60000 65536"/>
                    <a:gd name="T11" fmla="*/ 0 60000 65536"/>
                    <a:gd name="T12" fmla="*/ 0 60000 65536"/>
                    <a:gd name="T13" fmla="*/ 0 60000 65536"/>
                    <a:gd name="T14" fmla="*/ 0 60000 65536"/>
                    <a:gd name="T15" fmla="*/ 0 w 298"/>
                    <a:gd name="T16" fmla="*/ 0 h 242"/>
                    <a:gd name="T17" fmla="*/ 298 w 298"/>
                    <a:gd name="T18" fmla="*/ 242 h 242"/>
                  </a:gdLst>
                  <a:ahLst/>
                  <a:cxnLst>
                    <a:cxn ang="T10">
                      <a:pos x="T0" y="T1"/>
                    </a:cxn>
                    <a:cxn ang="T11">
                      <a:pos x="T2" y="T3"/>
                    </a:cxn>
                    <a:cxn ang="T12">
                      <a:pos x="T4" y="T5"/>
                    </a:cxn>
                    <a:cxn ang="T13">
                      <a:pos x="T6" y="T7"/>
                    </a:cxn>
                    <a:cxn ang="T14">
                      <a:pos x="T8" y="T9"/>
                    </a:cxn>
                  </a:cxnLst>
                  <a:rect l="T15" t="T16" r="T17" b="T18"/>
                  <a:pathLst>
                    <a:path w="298" h="242">
                      <a:moveTo>
                        <a:pt x="298" y="97"/>
                      </a:moveTo>
                      <a:lnTo>
                        <a:pt x="297" y="242"/>
                      </a:lnTo>
                      <a:lnTo>
                        <a:pt x="0" y="146"/>
                      </a:lnTo>
                      <a:lnTo>
                        <a:pt x="0" y="0"/>
                      </a:lnTo>
                      <a:lnTo>
                        <a:pt x="298" y="97"/>
                      </a:lnTo>
                      <a:close/>
                    </a:path>
                  </a:pathLst>
                </a:custGeom>
                <a:solidFill>
                  <a:srgbClr val="800000"/>
                </a:solidFill>
                <a:ln w="9525">
                  <a:noFill/>
                  <a:round/>
                </a:ln>
              </p:spPr>
              <p:txBody>
                <a:bodyPr/>
                <a:lstStyle/>
                <a:p>
                  <a:endParaRPr lang="en-CA"/>
                </a:p>
              </p:txBody>
            </p:sp>
            <p:sp>
              <p:nvSpPr>
                <p:cNvPr id="65" name="Freeform 63"/>
                <p:cNvSpPr/>
                <p:nvPr/>
              </p:nvSpPr>
              <p:spPr bwMode="auto">
                <a:xfrm>
                  <a:off x="2602" y="1628"/>
                  <a:ext cx="74" cy="93"/>
                </a:xfrm>
                <a:custGeom>
                  <a:avLst/>
                  <a:gdLst>
                    <a:gd name="T0" fmla="*/ 3 w 147"/>
                    <a:gd name="T1" fmla="*/ 1 h 186"/>
                    <a:gd name="T2" fmla="*/ 3 w 147"/>
                    <a:gd name="T3" fmla="*/ 3 h 186"/>
                    <a:gd name="T4" fmla="*/ 0 w 147"/>
                    <a:gd name="T5" fmla="*/ 3 h 186"/>
                    <a:gd name="T6" fmla="*/ 0 w 147"/>
                    <a:gd name="T7" fmla="*/ 0 h 186"/>
                    <a:gd name="T8" fmla="*/ 3 w 147"/>
                    <a:gd name="T9" fmla="*/ 1 h 186"/>
                    <a:gd name="T10" fmla="*/ 0 60000 65536"/>
                    <a:gd name="T11" fmla="*/ 0 60000 65536"/>
                    <a:gd name="T12" fmla="*/ 0 60000 65536"/>
                    <a:gd name="T13" fmla="*/ 0 60000 65536"/>
                    <a:gd name="T14" fmla="*/ 0 60000 65536"/>
                    <a:gd name="T15" fmla="*/ 0 w 147"/>
                    <a:gd name="T16" fmla="*/ 0 h 186"/>
                    <a:gd name="T17" fmla="*/ 147 w 147"/>
                    <a:gd name="T18" fmla="*/ 186 h 186"/>
                  </a:gdLst>
                  <a:ahLst/>
                  <a:cxnLst>
                    <a:cxn ang="T10">
                      <a:pos x="T0" y="T1"/>
                    </a:cxn>
                    <a:cxn ang="T11">
                      <a:pos x="T2" y="T3"/>
                    </a:cxn>
                    <a:cxn ang="T12">
                      <a:pos x="T4" y="T5"/>
                    </a:cxn>
                    <a:cxn ang="T13">
                      <a:pos x="T6" y="T7"/>
                    </a:cxn>
                    <a:cxn ang="T14">
                      <a:pos x="T8" y="T9"/>
                    </a:cxn>
                  </a:cxnLst>
                  <a:rect l="T15" t="T16" r="T17" b="T18"/>
                  <a:pathLst>
                    <a:path w="147" h="186">
                      <a:moveTo>
                        <a:pt x="147" y="42"/>
                      </a:moveTo>
                      <a:lnTo>
                        <a:pt x="147" y="186"/>
                      </a:lnTo>
                      <a:lnTo>
                        <a:pt x="0" y="139"/>
                      </a:lnTo>
                      <a:lnTo>
                        <a:pt x="0" y="0"/>
                      </a:lnTo>
                      <a:lnTo>
                        <a:pt x="147" y="42"/>
                      </a:lnTo>
                      <a:close/>
                    </a:path>
                  </a:pathLst>
                </a:custGeom>
                <a:solidFill>
                  <a:srgbClr val="400000"/>
                </a:solidFill>
                <a:ln w="9525">
                  <a:noFill/>
                  <a:round/>
                </a:ln>
              </p:spPr>
              <p:txBody>
                <a:bodyPr/>
                <a:lstStyle/>
                <a:p>
                  <a:endParaRPr lang="en-CA"/>
                </a:p>
              </p:txBody>
            </p:sp>
            <p:sp>
              <p:nvSpPr>
                <p:cNvPr id="66" name="Freeform 64"/>
                <p:cNvSpPr/>
                <p:nvPr/>
              </p:nvSpPr>
              <p:spPr bwMode="auto">
                <a:xfrm>
                  <a:off x="2995" y="1937"/>
                  <a:ext cx="150" cy="135"/>
                </a:xfrm>
                <a:custGeom>
                  <a:avLst/>
                  <a:gdLst>
                    <a:gd name="T0" fmla="*/ 5 w 298"/>
                    <a:gd name="T1" fmla="*/ 1 h 270"/>
                    <a:gd name="T2" fmla="*/ 5 w 298"/>
                    <a:gd name="T3" fmla="*/ 4 h 270"/>
                    <a:gd name="T4" fmla="*/ 0 w 298"/>
                    <a:gd name="T5" fmla="*/ 2 h 270"/>
                    <a:gd name="T6" fmla="*/ 0 w 298"/>
                    <a:gd name="T7" fmla="*/ 0 h 270"/>
                    <a:gd name="T8" fmla="*/ 5 w 298"/>
                    <a:gd name="T9" fmla="*/ 1 h 270"/>
                    <a:gd name="T10" fmla="*/ 0 60000 65536"/>
                    <a:gd name="T11" fmla="*/ 0 60000 65536"/>
                    <a:gd name="T12" fmla="*/ 0 60000 65536"/>
                    <a:gd name="T13" fmla="*/ 0 60000 65536"/>
                    <a:gd name="T14" fmla="*/ 0 60000 65536"/>
                    <a:gd name="T15" fmla="*/ 0 w 298"/>
                    <a:gd name="T16" fmla="*/ 0 h 270"/>
                    <a:gd name="T17" fmla="*/ 298 w 298"/>
                    <a:gd name="T18" fmla="*/ 270 h 270"/>
                  </a:gdLst>
                  <a:ahLst/>
                  <a:cxnLst>
                    <a:cxn ang="T10">
                      <a:pos x="T0" y="T1"/>
                    </a:cxn>
                    <a:cxn ang="T11">
                      <a:pos x="T2" y="T3"/>
                    </a:cxn>
                    <a:cxn ang="T12">
                      <a:pos x="T4" y="T5"/>
                    </a:cxn>
                    <a:cxn ang="T13">
                      <a:pos x="T6" y="T7"/>
                    </a:cxn>
                    <a:cxn ang="T14">
                      <a:pos x="T8" y="T9"/>
                    </a:cxn>
                  </a:cxnLst>
                  <a:rect l="T15" t="T16" r="T17" b="T18"/>
                  <a:pathLst>
                    <a:path w="298" h="270">
                      <a:moveTo>
                        <a:pt x="298" y="113"/>
                      </a:moveTo>
                      <a:lnTo>
                        <a:pt x="298" y="270"/>
                      </a:lnTo>
                      <a:lnTo>
                        <a:pt x="0" y="152"/>
                      </a:lnTo>
                      <a:lnTo>
                        <a:pt x="0" y="0"/>
                      </a:lnTo>
                      <a:lnTo>
                        <a:pt x="298" y="113"/>
                      </a:lnTo>
                      <a:close/>
                    </a:path>
                  </a:pathLst>
                </a:custGeom>
                <a:solidFill>
                  <a:srgbClr val="800000"/>
                </a:solidFill>
                <a:ln w="9525">
                  <a:noFill/>
                  <a:round/>
                </a:ln>
              </p:spPr>
              <p:txBody>
                <a:bodyPr/>
                <a:lstStyle/>
                <a:p>
                  <a:endParaRPr lang="en-CA"/>
                </a:p>
              </p:txBody>
            </p:sp>
            <p:sp>
              <p:nvSpPr>
                <p:cNvPr id="67" name="Freeform 65"/>
                <p:cNvSpPr/>
                <p:nvPr/>
              </p:nvSpPr>
              <p:spPr bwMode="auto">
                <a:xfrm>
                  <a:off x="2839" y="1880"/>
                  <a:ext cx="149" cy="130"/>
                </a:xfrm>
                <a:custGeom>
                  <a:avLst/>
                  <a:gdLst>
                    <a:gd name="T0" fmla="*/ 5 w 297"/>
                    <a:gd name="T1" fmla="*/ 1 h 260"/>
                    <a:gd name="T2" fmla="*/ 5 w 297"/>
                    <a:gd name="T3" fmla="*/ 4 h 260"/>
                    <a:gd name="T4" fmla="*/ 0 w 297"/>
                    <a:gd name="T5" fmla="*/ 2 h 260"/>
                    <a:gd name="T6" fmla="*/ 0 w 297"/>
                    <a:gd name="T7" fmla="*/ 0 h 260"/>
                    <a:gd name="T8" fmla="*/ 5 w 297"/>
                    <a:gd name="T9" fmla="*/ 1 h 260"/>
                    <a:gd name="T10" fmla="*/ 0 60000 65536"/>
                    <a:gd name="T11" fmla="*/ 0 60000 65536"/>
                    <a:gd name="T12" fmla="*/ 0 60000 65536"/>
                    <a:gd name="T13" fmla="*/ 0 60000 65536"/>
                    <a:gd name="T14" fmla="*/ 0 60000 65536"/>
                    <a:gd name="T15" fmla="*/ 0 w 297"/>
                    <a:gd name="T16" fmla="*/ 0 h 260"/>
                    <a:gd name="T17" fmla="*/ 297 w 297"/>
                    <a:gd name="T18" fmla="*/ 260 h 260"/>
                  </a:gdLst>
                  <a:ahLst/>
                  <a:cxnLst>
                    <a:cxn ang="T10">
                      <a:pos x="T0" y="T1"/>
                    </a:cxn>
                    <a:cxn ang="T11">
                      <a:pos x="T2" y="T3"/>
                    </a:cxn>
                    <a:cxn ang="T12">
                      <a:pos x="T4" y="T5"/>
                    </a:cxn>
                    <a:cxn ang="T13">
                      <a:pos x="T6" y="T7"/>
                    </a:cxn>
                    <a:cxn ang="T14">
                      <a:pos x="T8" y="T9"/>
                    </a:cxn>
                  </a:cxnLst>
                  <a:rect l="T15" t="T16" r="T17" b="T18"/>
                  <a:pathLst>
                    <a:path w="297" h="260">
                      <a:moveTo>
                        <a:pt x="297" y="113"/>
                      </a:moveTo>
                      <a:lnTo>
                        <a:pt x="297" y="260"/>
                      </a:lnTo>
                      <a:lnTo>
                        <a:pt x="0" y="147"/>
                      </a:lnTo>
                      <a:lnTo>
                        <a:pt x="0" y="0"/>
                      </a:lnTo>
                      <a:lnTo>
                        <a:pt x="297" y="113"/>
                      </a:lnTo>
                      <a:close/>
                    </a:path>
                  </a:pathLst>
                </a:custGeom>
                <a:solidFill>
                  <a:srgbClr val="600000"/>
                </a:solidFill>
                <a:ln w="9525">
                  <a:noFill/>
                  <a:round/>
                </a:ln>
              </p:spPr>
              <p:txBody>
                <a:bodyPr/>
                <a:lstStyle/>
                <a:p>
                  <a:endParaRPr lang="en-CA"/>
                </a:p>
              </p:txBody>
            </p:sp>
            <p:sp>
              <p:nvSpPr>
                <p:cNvPr id="68" name="Freeform 66"/>
                <p:cNvSpPr/>
                <p:nvPr/>
              </p:nvSpPr>
              <p:spPr bwMode="auto">
                <a:xfrm>
                  <a:off x="2683" y="1821"/>
                  <a:ext cx="149" cy="128"/>
                </a:xfrm>
                <a:custGeom>
                  <a:avLst/>
                  <a:gdLst>
                    <a:gd name="T0" fmla="*/ 5 w 298"/>
                    <a:gd name="T1" fmla="*/ 1 h 256"/>
                    <a:gd name="T2" fmla="*/ 5 w 298"/>
                    <a:gd name="T3" fmla="*/ 4 h 256"/>
                    <a:gd name="T4" fmla="*/ 0 w 298"/>
                    <a:gd name="T5" fmla="*/ 2 h 256"/>
                    <a:gd name="T6" fmla="*/ 0 w 298"/>
                    <a:gd name="T7" fmla="*/ 0 h 256"/>
                    <a:gd name="T8" fmla="*/ 5 w 298"/>
                    <a:gd name="T9" fmla="*/ 1 h 256"/>
                    <a:gd name="T10" fmla="*/ 0 60000 65536"/>
                    <a:gd name="T11" fmla="*/ 0 60000 65536"/>
                    <a:gd name="T12" fmla="*/ 0 60000 65536"/>
                    <a:gd name="T13" fmla="*/ 0 60000 65536"/>
                    <a:gd name="T14" fmla="*/ 0 60000 65536"/>
                    <a:gd name="T15" fmla="*/ 0 w 298"/>
                    <a:gd name="T16" fmla="*/ 0 h 256"/>
                    <a:gd name="T17" fmla="*/ 298 w 298"/>
                    <a:gd name="T18" fmla="*/ 256 h 256"/>
                  </a:gdLst>
                  <a:ahLst/>
                  <a:cxnLst>
                    <a:cxn ang="T10">
                      <a:pos x="T0" y="T1"/>
                    </a:cxn>
                    <a:cxn ang="T11">
                      <a:pos x="T2" y="T3"/>
                    </a:cxn>
                    <a:cxn ang="T12">
                      <a:pos x="T4" y="T5"/>
                    </a:cxn>
                    <a:cxn ang="T13">
                      <a:pos x="T6" y="T7"/>
                    </a:cxn>
                    <a:cxn ang="T14">
                      <a:pos x="T8" y="T9"/>
                    </a:cxn>
                  </a:cxnLst>
                  <a:rect l="T15" t="T16" r="T17" b="T18"/>
                  <a:pathLst>
                    <a:path w="298" h="256">
                      <a:moveTo>
                        <a:pt x="298" y="112"/>
                      </a:moveTo>
                      <a:lnTo>
                        <a:pt x="298" y="256"/>
                      </a:lnTo>
                      <a:lnTo>
                        <a:pt x="0" y="143"/>
                      </a:lnTo>
                      <a:lnTo>
                        <a:pt x="0" y="0"/>
                      </a:lnTo>
                      <a:lnTo>
                        <a:pt x="298" y="112"/>
                      </a:lnTo>
                      <a:close/>
                    </a:path>
                  </a:pathLst>
                </a:custGeom>
                <a:solidFill>
                  <a:srgbClr val="400000"/>
                </a:solidFill>
                <a:ln w="9525">
                  <a:noFill/>
                  <a:round/>
                </a:ln>
              </p:spPr>
              <p:txBody>
                <a:bodyPr/>
                <a:lstStyle/>
                <a:p>
                  <a:endParaRPr lang="en-CA"/>
                </a:p>
              </p:txBody>
            </p:sp>
            <p:sp>
              <p:nvSpPr>
                <p:cNvPr id="69" name="Freeform 67"/>
                <p:cNvSpPr/>
                <p:nvPr/>
              </p:nvSpPr>
              <p:spPr bwMode="auto">
                <a:xfrm>
                  <a:off x="2602" y="1793"/>
                  <a:ext cx="74" cy="97"/>
                </a:xfrm>
                <a:custGeom>
                  <a:avLst/>
                  <a:gdLst>
                    <a:gd name="T0" fmla="*/ 3 w 147"/>
                    <a:gd name="T1" fmla="*/ 1 h 194"/>
                    <a:gd name="T2" fmla="*/ 3 w 147"/>
                    <a:gd name="T3" fmla="*/ 3 h 194"/>
                    <a:gd name="T4" fmla="*/ 0 w 147"/>
                    <a:gd name="T5" fmla="*/ 3 h 194"/>
                    <a:gd name="T6" fmla="*/ 0 w 147"/>
                    <a:gd name="T7" fmla="*/ 0 h 194"/>
                    <a:gd name="T8" fmla="*/ 3 w 147"/>
                    <a:gd name="T9" fmla="*/ 1 h 194"/>
                    <a:gd name="T10" fmla="*/ 0 60000 65536"/>
                    <a:gd name="T11" fmla="*/ 0 60000 65536"/>
                    <a:gd name="T12" fmla="*/ 0 60000 65536"/>
                    <a:gd name="T13" fmla="*/ 0 60000 65536"/>
                    <a:gd name="T14" fmla="*/ 0 60000 65536"/>
                    <a:gd name="T15" fmla="*/ 0 w 147"/>
                    <a:gd name="T16" fmla="*/ 0 h 194"/>
                    <a:gd name="T17" fmla="*/ 147 w 147"/>
                    <a:gd name="T18" fmla="*/ 194 h 194"/>
                  </a:gdLst>
                  <a:ahLst/>
                  <a:cxnLst>
                    <a:cxn ang="T10">
                      <a:pos x="T0" y="T1"/>
                    </a:cxn>
                    <a:cxn ang="T11">
                      <a:pos x="T2" y="T3"/>
                    </a:cxn>
                    <a:cxn ang="T12">
                      <a:pos x="T4" y="T5"/>
                    </a:cxn>
                    <a:cxn ang="T13">
                      <a:pos x="T6" y="T7"/>
                    </a:cxn>
                    <a:cxn ang="T14">
                      <a:pos x="T8" y="T9"/>
                    </a:cxn>
                  </a:cxnLst>
                  <a:rect l="T15" t="T16" r="T17" b="T18"/>
                  <a:pathLst>
                    <a:path w="147" h="194">
                      <a:moveTo>
                        <a:pt x="147" y="52"/>
                      </a:moveTo>
                      <a:lnTo>
                        <a:pt x="147" y="194"/>
                      </a:lnTo>
                      <a:lnTo>
                        <a:pt x="0" y="138"/>
                      </a:lnTo>
                      <a:lnTo>
                        <a:pt x="0" y="0"/>
                      </a:lnTo>
                      <a:lnTo>
                        <a:pt x="147" y="52"/>
                      </a:lnTo>
                      <a:close/>
                    </a:path>
                  </a:pathLst>
                </a:custGeom>
                <a:solidFill>
                  <a:srgbClr val="800000"/>
                </a:solidFill>
                <a:ln w="9525">
                  <a:noFill/>
                  <a:round/>
                </a:ln>
              </p:spPr>
              <p:txBody>
                <a:bodyPr/>
                <a:lstStyle/>
                <a:p>
                  <a:endParaRPr lang="en-CA"/>
                </a:p>
              </p:txBody>
            </p:sp>
            <p:sp>
              <p:nvSpPr>
                <p:cNvPr id="70" name="Freeform 68"/>
                <p:cNvSpPr/>
                <p:nvPr/>
              </p:nvSpPr>
              <p:spPr bwMode="auto">
                <a:xfrm>
                  <a:off x="3155" y="2191"/>
                  <a:ext cx="48" cy="99"/>
                </a:xfrm>
                <a:custGeom>
                  <a:avLst/>
                  <a:gdLst>
                    <a:gd name="T0" fmla="*/ 1 w 97"/>
                    <a:gd name="T1" fmla="*/ 1 h 198"/>
                    <a:gd name="T2" fmla="*/ 1 w 97"/>
                    <a:gd name="T3" fmla="*/ 3 h 198"/>
                    <a:gd name="T4" fmla="*/ 0 w 97"/>
                    <a:gd name="T5" fmla="*/ 3 h 198"/>
                    <a:gd name="T6" fmla="*/ 0 w 97"/>
                    <a:gd name="T7" fmla="*/ 0 h 198"/>
                    <a:gd name="T8" fmla="*/ 1 w 97"/>
                    <a:gd name="T9" fmla="*/ 1 h 198"/>
                    <a:gd name="T10" fmla="*/ 0 60000 65536"/>
                    <a:gd name="T11" fmla="*/ 0 60000 65536"/>
                    <a:gd name="T12" fmla="*/ 0 60000 65536"/>
                    <a:gd name="T13" fmla="*/ 0 60000 65536"/>
                    <a:gd name="T14" fmla="*/ 0 60000 65536"/>
                    <a:gd name="T15" fmla="*/ 0 w 97"/>
                    <a:gd name="T16" fmla="*/ 0 h 198"/>
                    <a:gd name="T17" fmla="*/ 97 w 97"/>
                    <a:gd name="T18" fmla="*/ 198 h 198"/>
                  </a:gdLst>
                  <a:ahLst/>
                  <a:cxnLst>
                    <a:cxn ang="T10">
                      <a:pos x="T0" y="T1"/>
                    </a:cxn>
                    <a:cxn ang="T11">
                      <a:pos x="T2" y="T3"/>
                    </a:cxn>
                    <a:cxn ang="T12">
                      <a:pos x="T4" y="T5"/>
                    </a:cxn>
                    <a:cxn ang="T13">
                      <a:pos x="T6" y="T7"/>
                    </a:cxn>
                    <a:cxn ang="T14">
                      <a:pos x="T8" y="T9"/>
                    </a:cxn>
                  </a:cxnLst>
                  <a:rect l="T15" t="T16" r="T17" b="T18"/>
                  <a:pathLst>
                    <a:path w="97" h="198">
                      <a:moveTo>
                        <a:pt x="97" y="38"/>
                      </a:moveTo>
                      <a:lnTo>
                        <a:pt x="97" y="198"/>
                      </a:lnTo>
                      <a:lnTo>
                        <a:pt x="0" y="155"/>
                      </a:lnTo>
                      <a:lnTo>
                        <a:pt x="0" y="0"/>
                      </a:lnTo>
                      <a:lnTo>
                        <a:pt x="97" y="38"/>
                      </a:lnTo>
                      <a:close/>
                    </a:path>
                  </a:pathLst>
                </a:custGeom>
                <a:solidFill>
                  <a:srgbClr val="800000"/>
                </a:solidFill>
                <a:ln w="9525">
                  <a:noFill/>
                  <a:round/>
                </a:ln>
              </p:spPr>
              <p:txBody>
                <a:bodyPr/>
                <a:lstStyle/>
                <a:p>
                  <a:endParaRPr lang="en-CA"/>
                </a:p>
              </p:txBody>
            </p:sp>
            <p:sp>
              <p:nvSpPr>
                <p:cNvPr id="71" name="Freeform 69"/>
                <p:cNvSpPr/>
                <p:nvPr/>
              </p:nvSpPr>
              <p:spPr bwMode="auto">
                <a:xfrm>
                  <a:off x="2995" y="2121"/>
                  <a:ext cx="150" cy="141"/>
                </a:xfrm>
                <a:custGeom>
                  <a:avLst/>
                  <a:gdLst>
                    <a:gd name="T0" fmla="*/ 5 w 298"/>
                    <a:gd name="T1" fmla="*/ 1 h 282"/>
                    <a:gd name="T2" fmla="*/ 5 w 298"/>
                    <a:gd name="T3" fmla="*/ 4 h 282"/>
                    <a:gd name="T4" fmla="*/ 0 w 298"/>
                    <a:gd name="T5" fmla="*/ 2 h 282"/>
                    <a:gd name="T6" fmla="*/ 0 w 298"/>
                    <a:gd name="T7" fmla="*/ 0 h 282"/>
                    <a:gd name="T8" fmla="*/ 5 w 298"/>
                    <a:gd name="T9" fmla="*/ 1 h 282"/>
                    <a:gd name="T10" fmla="*/ 0 60000 65536"/>
                    <a:gd name="T11" fmla="*/ 0 60000 65536"/>
                    <a:gd name="T12" fmla="*/ 0 60000 65536"/>
                    <a:gd name="T13" fmla="*/ 0 60000 65536"/>
                    <a:gd name="T14" fmla="*/ 0 60000 65536"/>
                    <a:gd name="T15" fmla="*/ 0 w 298"/>
                    <a:gd name="T16" fmla="*/ 0 h 282"/>
                    <a:gd name="T17" fmla="*/ 298 w 298"/>
                    <a:gd name="T18" fmla="*/ 282 h 282"/>
                  </a:gdLst>
                  <a:ahLst/>
                  <a:cxnLst>
                    <a:cxn ang="T10">
                      <a:pos x="T0" y="T1"/>
                    </a:cxn>
                    <a:cxn ang="T11">
                      <a:pos x="T2" y="T3"/>
                    </a:cxn>
                    <a:cxn ang="T12">
                      <a:pos x="T4" y="T5"/>
                    </a:cxn>
                    <a:cxn ang="T13">
                      <a:pos x="T6" y="T7"/>
                    </a:cxn>
                    <a:cxn ang="T14">
                      <a:pos x="T8" y="T9"/>
                    </a:cxn>
                  </a:cxnLst>
                  <a:rect l="T15" t="T16" r="T17" b="T18"/>
                  <a:pathLst>
                    <a:path w="298" h="282">
                      <a:moveTo>
                        <a:pt x="298" y="126"/>
                      </a:moveTo>
                      <a:lnTo>
                        <a:pt x="298" y="282"/>
                      </a:lnTo>
                      <a:lnTo>
                        <a:pt x="0" y="152"/>
                      </a:lnTo>
                      <a:lnTo>
                        <a:pt x="0" y="0"/>
                      </a:lnTo>
                      <a:lnTo>
                        <a:pt x="298" y="126"/>
                      </a:lnTo>
                      <a:close/>
                    </a:path>
                  </a:pathLst>
                </a:custGeom>
                <a:solidFill>
                  <a:srgbClr val="600000"/>
                </a:solidFill>
                <a:ln w="9525">
                  <a:noFill/>
                  <a:round/>
                </a:ln>
              </p:spPr>
              <p:txBody>
                <a:bodyPr/>
                <a:lstStyle/>
                <a:p>
                  <a:endParaRPr lang="en-CA"/>
                </a:p>
              </p:txBody>
            </p:sp>
            <p:sp>
              <p:nvSpPr>
                <p:cNvPr id="72" name="Freeform 70"/>
                <p:cNvSpPr/>
                <p:nvPr/>
              </p:nvSpPr>
              <p:spPr bwMode="auto">
                <a:xfrm>
                  <a:off x="2839" y="2054"/>
                  <a:ext cx="149" cy="139"/>
                </a:xfrm>
                <a:custGeom>
                  <a:avLst/>
                  <a:gdLst>
                    <a:gd name="T0" fmla="*/ 5 w 297"/>
                    <a:gd name="T1" fmla="*/ 3 h 277"/>
                    <a:gd name="T2" fmla="*/ 5 w 297"/>
                    <a:gd name="T3" fmla="*/ 5 h 277"/>
                    <a:gd name="T4" fmla="*/ 0 w 297"/>
                    <a:gd name="T5" fmla="*/ 3 h 277"/>
                    <a:gd name="T6" fmla="*/ 0 w 297"/>
                    <a:gd name="T7" fmla="*/ 0 h 277"/>
                    <a:gd name="T8" fmla="*/ 5 w 297"/>
                    <a:gd name="T9" fmla="*/ 3 h 277"/>
                    <a:gd name="T10" fmla="*/ 0 60000 65536"/>
                    <a:gd name="T11" fmla="*/ 0 60000 65536"/>
                    <a:gd name="T12" fmla="*/ 0 60000 65536"/>
                    <a:gd name="T13" fmla="*/ 0 60000 65536"/>
                    <a:gd name="T14" fmla="*/ 0 60000 65536"/>
                    <a:gd name="T15" fmla="*/ 0 w 297"/>
                    <a:gd name="T16" fmla="*/ 0 h 277"/>
                    <a:gd name="T17" fmla="*/ 297 w 297"/>
                    <a:gd name="T18" fmla="*/ 277 h 277"/>
                  </a:gdLst>
                  <a:ahLst/>
                  <a:cxnLst>
                    <a:cxn ang="T10">
                      <a:pos x="T0" y="T1"/>
                    </a:cxn>
                    <a:cxn ang="T11">
                      <a:pos x="T2" y="T3"/>
                    </a:cxn>
                    <a:cxn ang="T12">
                      <a:pos x="T4" y="T5"/>
                    </a:cxn>
                    <a:cxn ang="T13">
                      <a:pos x="T6" y="T7"/>
                    </a:cxn>
                    <a:cxn ang="T14">
                      <a:pos x="T8" y="T9"/>
                    </a:cxn>
                  </a:cxnLst>
                  <a:rect l="T15" t="T16" r="T17" b="T18"/>
                  <a:pathLst>
                    <a:path w="297" h="277">
                      <a:moveTo>
                        <a:pt x="297" y="132"/>
                      </a:moveTo>
                      <a:lnTo>
                        <a:pt x="297" y="277"/>
                      </a:lnTo>
                      <a:lnTo>
                        <a:pt x="0" y="145"/>
                      </a:lnTo>
                      <a:lnTo>
                        <a:pt x="0" y="0"/>
                      </a:lnTo>
                      <a:lnTo>
                        <a:pt x="297" y="132"/>
                      </a:lnTo>
                      <a:close/>
                    </a:path>
                  </a:pathLst>
                </a:custGeom>
                <a:solidFill>
                  <a:srgbClr val="800000"/>
                </a:solidFill>
                <a:ln w="9525">
                  <a:noFill/>
                  <a:round/>
                </a:ln>
              </p:spPr>
              <p:txBody>
                <a:bodyPr/>
                <a:lstStyle/>
                <a:p>
                  <a:endParaRPr lang="en-CA"/>
                </a:p>
              </p:txBody>
            </p:sp>
            <p:sp>
              <p:nvSpPr>
                <p:cNvPr id="73" name="Freeform 71"/>
                <p:cNvSpPr/>
                <p:nvPr/>
              </p:nvSpPr>
              <p:spPr bwMode="auto">
                <a:xfrm>
                  <a:off x="2683" y="1989"/>
                  <a:ext cx="149" cy="136"/>
                </a:xfrm>
                <a:custGeom>
                  <a:avLst/>
                  <a:gdLst>
                    <a:gd name="T0" fmla="*/ 5 w 298"/>
                    <a:gd name="T1" fmla="*/ 2 h 273"/>
                    <a:gd name="T2" fmla="*/ 5 w 298"/>
                    <a:gd name="T3" fmla="*/ 4 h 273"/>
                    <a:gd name="T4" fmla="*/ 0 w 298"/>
                    <a:gd name="T5" fmla="*/ 2 h 273"/>
                    <a:gd name="T6" fmla="*/ 0 w 298"/>
                    <a:gd name="T7" fmla="*/ 0 h 273"/>
                    <a:gd name="T8" fmla="*/ 5 w 298"/>
                    <a:gd name="T9" fmla="*/ 2 h 273"/>
                    <a:gd name="T10" fmla="*/ 0 60000 65536"/>
                    <a:gd name="T11" fmla="*/ 0 60000 65536"/>
                    <a:gd name="T12" fmla="*/ 0 60000 65536"/>
                    <a:gd name="T13" fmla="*/ 0 60000 65536"/>
                    <a:gd name="T14" fmla="*/ 0 60000 65536"/>
                    <a:gd name="T15" fmla="*/ 0 w 298"/>
                    <a:gd name="T16" fmla="*/ 0 h 273"/>
                    <a:gd name="T17" fmla="*/ 298 w 298"/>
                    <a:gd name="T18" fmla="*/ 273 h 273"/>
                  </a:gdLst>
                  <a:ahLst/>
                  <a:cxnLst>
                    <a:cxn ang="T10">
                      <a:pos x="T0" y="T1"/>
                    </a:cxn>
                    <a:cxn ang="T11">
                      <a:pos x="T2" y="T3"/>
                    </a:cxn>
                    <a:cxn ang="T12">
                      <a:pos x="T4" y="T5"/>
                    </a:cxn>
                    <a:cxn ang="T13">
                      <a:pos x="T6" y="T7"/>
                    </a:cxn>
                    <a:cxn ang="T14">
                      <a:pos x="T8" y="T9"/>
                    </a:cxn>
                  </a:cxnLst>
                  <a:rect l="T15" t="T16" r="T17" b="T18"/>
                  <a:pathLst>
                    <a:path w="298" h="273">
                      <a:moveTo>
                        <a:pt x="298" y="130"/>
                      </a:moveTo>
                      <a:lnTo>
                        <a:pt x="298" y="273"/>
                      </a:lnTo>
                      <a:lnTo>
                        <a:pt x="0" y="146"/>
                      </a:lnTo>
                      <a:lnTo>
                        <a:pt x="0" y="0"/>
                      </a:lnTo>
                      <a:lnTo>
                        <a:pt x="298" y="130"/>
                      </a:lnTo>
                      <a:close/>
                    </a:path>
                  </a:pathLst>
                </a:custGeom>
                <a:solidFill>
                  <a:srgbClr val="600000"/>
                </a:solidFill>
                <a:ln w="9525">
                  <a:noFill/>
                  <a:round/>
                </a:ln>
              </p:spPr>
              <p:txBody>
                <a:bodyPr/>
                <a:lstStyle/>
                <a:p>
                  <a:endParaRPr lang="en-CA"/>
                </a:p>
              </p:txBody>
            </p:sp>
            <p:sp>
              <p:nvSpPr>
                <p:cNvPr id="74" name="Freeform 72"/>
                <p:cNvSpPr/>
                <p:nvPr/>
              </p:nvSpPr>
              <p:spPr bwMode="auto">
                <a:xfrm>
                  <a:off x="2602" y="1957"/>
                  <a:ext cx="74" cy="101"/>
                </a:xfrm>
                <a:custGeom>
                  <a:avLst/>
                  <a:gdLst>
                    <a:gd name="T0" fmla="*/ 3 w 147"/>
                    <a:gd name="T1" fmla="*/ 1 h 202"/>
                    <a:gd name="T2" fmla="*/ 3 w 147"/>
                    <a:gd name="T3" fmla="*/ 3 h 202"/>
                    <a:gd name="T4" fmla="*/ 0 w 147"/>
                    <a:gd name="T5" fmla="*/ 3 h 202"/>
                    <a:gd name="T6" fmla="*/ 0 w 147"/>
                    <a:gd name="T7" fmla="*/ 0 h 202"/>
                    <a:gd name="T8" fmla="*/ 3 w 147"/>
                    <a:gd name="T9" fmla="*/ 1 h 202"/>
                    <a:gd name="T10" fmla="*/ 0 60000 65536"/>
                    <a:gd name="T11" fmla="*/ 0 60000 65536"/>
                    <a:gd name="T12" fmla="*/ 0 60000 65536"/>
                    <a:gd name="T13" fmla="*/ 0 60000 65536"/>
                    <a:gd name="T14" fmla="*/ 0 60000 65536"/>
                    <a:gd name="T15" fmla="*/ 0 w 147"/>
                    <a:gd name="T16" fmla="*/ 0 h 202"/>
                    <a:gd name="T17" fmla="*/ 147 w 147"/>
                    <a:gd name="T18" fmla="*/ 202 h 202"/>
                  </a:gdLst>
                  <a:ahLst/>
                  <a:cxnLst>
                    <a:cxn ang="T10">
                      <a:pos x="T0" y="T1"/>
                    </a:cxn>
                    <a:cxn ang="T11">
                      <a:pos x="T2" y="T3"/>
                    </a:cxn>
                    <a:cxn ang="T12">
                      <a:pos x="T4" y="T5"/>
                    </a:cxn>
                    <a:cxn ang="T13">
                      <a:pos x="T6" y="T7"/>
                    </a:cxn>
                    <a:cxn ang="T14">
                      <a:pos x="T8" y="T9"/>
                    </a:cxn>
                  </a:cxnLst>
                  <a:rect l="T15" t="T16" r="T17" b="T18"/>
                  <a:pathLst>
                    <a:path w="147" h="202">
                      <a:moveTo>
                        <a:pt x="147" y="58"/>
                      </a:moveTo>
                      <a:lnTo>
                        <a:pt x="147" y="202"/>
                      </a:lnTo>
                      <a:lnTo>
                        <a:pt x="0" y="138"/>
                      </a:lnTo>
                      <a:lnTo>
                        <a:pt x="0" y="0"/>
                      </a:lnTo>
                      <a:lnTo>
                        <a:pt x="147" y="58"/>
                      </a:lnTo>
                      <a:close/>
                    </a:path>
                  </a:pathLst>
                </a:custGeom>
                <a:solidFill>
                  <a:srgbClr val="800000"/>
                </a:solidFill>
                <a:ln w="9525">
                  <a:noFill/>
                  <a:round/>
                </a:ln>
              </p:spPr>
              <p:txBody>
                <a:bodyPr/>
                <a:lstStyle/>
                <a:p>
                  <a:endParaRPr lang="en-CA"/>
                </a:p>
              </p:txBody>
            </p:sp>
            <p:sp>
              <p:nvSpPr>
                <p:cNvPr id="75" name="Freeform 73"/>
                <p:cNvSpPr/>
                <p:nvPr/>
              </p:nvSpPr>
              <p:spPr bwMode="auto">
                <a:xfrm>
                  <a:off x="3155" y="2377"/>
                  <a:ext cx="46" cy="102"/>
                </a:xfrm>
                <a:custGeom>
                  <a:avLst/>
                  <a:gdLst>
                    <a:gd name="T0" fmla="*/ 1 w 94"/>
                    <a:gd name="T1" fmla="*/ 1 h 204"/>
                    <a:gd name="T2" fmla="*/ 1 w 94"/>
                    <a:gd name="T3" fmla="*/ 3 h 204"/>
                    <a:gd name="T4" fmla="*/ 0 w 94"/>
                    <a:gd name="T5" fmla="*/ 3 h 204"/>
                    <a:gd name="T6" fmla="*/ 0 w 94"/>
                    <a:gd name="T7" fmla="*/ 0 h 204"/>
                    <a:gd name="T8" fmla="*/ 1 w 94"/>
                    <a:gd name="T9" fmla="*/ 1 h 204"/>
                    <a:gd name="T10" fmla="*/ 0 60000 65536"/>
                    <a:gd name="T11" fmla="*/ 0 60000 65536"/>
                    <a:gd name="T12" fmla="*/ 0 60000 65536"/>
                    <a:gd name="T13" fmla="*/ 0 60000 65536"/>
                    <a:gd name="T14" fmla="*/ 0 60000 65536"/>
                    <a:gd name="T15" fmla="*/ 0 w 94"/>
                    <a:gd name="T16" fmla="*/ 0 h 204"/>
                    <a:gd name="T17" fmla="*/ 94 w 94"/>
                    <a:gd name="T18" fmla="*/ 204 h 204"/>
                  </a:gdLst>
                  <a:ahLst/>
                  <a:cxnLst>
                    <a:cxn ang="T10">
                      <a:pos x="T0" y="T1"/>
                    </a:cxn>
                    <a:cxn ang="T11">
                      <a:pos x="T2" y="T3"/>
                    </a:cxn>
                    <a:cxn ang="T12">
                      <a:pos x="T4" y="T5"/>
                    </a:cxn>
                    <a:cxn ang="T13">
                      <a:pos x="T6" y="T7"/>
                    </a:cxn>
                    <a:cxn ang="T14">
                      <a:pos x="T8" y="T9"/>
                    </a:cxn>
                  </a:cxnLst>
                  <a:rect l="T15" t="T16" r="T17" b="T18"/>
                  <a:pathLst>
                    <a:path w="94" h="204">
                      <a:moveTo>
                        <a:pt x="94" y="49"/>
                      </a:moveTo>
                      <a:lnTo>
                        <a:pt x="94" y="204"/>
                      </a:lnTo>
                      <a:lnTo>
                        <a:pt x="0" y="161"/>
                      </a:lnTo>
                      <a:lnTo>
                        <a:pt x="0" y="0"/>
                      </a:lnTo>
                      <a:lnTo>
                        <a:pt x="94" y="49"/>
                      </a:lnTo>
                      <a:close/>
                    </a:path>
                  </a:pathLst>
                </a:custGeom>
                <a:solidFill>
                  <a:srgbClr val="800000"/>
                </a:solidFill>
                <a:ln w="9525">
                  <a:noFill/>
                  <a:round/>
                </a:ln>
              </p:spPr>
              <p:txBody>
                <a:bodyPr/>
                <a:lstStyle/>
                <a:p>
                  <a:endParaRPr lang="en-CA"/>
                </a:p>
              </p:txBody>
            </p:sp>
            <p:sp>
              <p:nvSpPr>
                <p:cNvPr id="76" name="Freeform 74"/>
                <p:cNvSpPr/>
                <p:nvPr/>
              </p:nvSpPr>
              <p:spPr bwMode="auto">
                <a:xfrm>
                  <a:off x="2995" y="2304"/>
                  <a:ext cx="150" cy="147"/>
                </a:xfrm>
                <a:custGeom>
                  <a:avLst/>
                  <a:gdLst>
                    <a:gd name="T0" fmla="*/ 5 w 298"/>
                    <a:gd name="T1" fmla="*/ 3 h 293"/>
                    <a:gd name="T2" fmla="*/ 5 w 298"/>
                    <a:gd name="T3" fmla="*/ 5 h 293"/>
                    <a:gd name="T4" fmla="*/ 0 w 298"/>
                    <a:gd name="T5" fmla="*/ 3 h 293"/>
                    <a:gd name="T6" fmla="*/ 0 w 298"/>
                    <a:gd name="T7" fmla="*/ 0 h 293"/>
                    <a:gd name="T8" fmla="*/ 5 w 298"/>
                    <a:gd name="T9" fmla="*/ 3 h 293"/>
                    <a:gd name="T10" fmla="*/ 0 60000 65536"/>
                    <a:gd name="T11" fmla="*/ 0 60000 65536"/>
                    <a:gd name="T12" fmla="*/ 0 60000 65536"/>
                    <a:gd name="T13" fmla="*/ 0 60000 65536"/>
                    <a:gd name="T14" fmla="*/ 0 60000 65536"/>
                    <a:gd name="T15" fmla="*/ 0 w 298"/>
                    <a:gd name="T16" fmla="*/ 0 h 293"/>
                    <a:gd name="T17" fmla="*/ 298 w 298"/>
                    <a:gd name="T18" fmla="*/ 293 h 293"/>
                  </a:gdLst>
                  <a:ahLst/>
                  <a:cxnLst>
                    <a:cxn ang="T10">
                      <a:pos x="T0" y="T1"/>
                    </a:cxn>
                    <a:cxn ang="T11">
                      <a:pos x="T2" y="T3"/>
                    </a:cxn>
                    <a:cxn ang="T12">
                      <a:pos x="T4" y="T5"/>
                    </a:cxn>
                    <a:cxn ang="T13">
                      <a:pos x="T6" y="T7"/>
                    </a:cxn>
                    <a:cxn ang="T14">
                      <a:pos x="T8" y="T9"/>
                    </a:cxn>
                  </a:cxnLst>
                  <a:rect l="T15" t="T16" r="T17" b="T18"/>
                  <a:pathLst>
                    <a:path w="298" h="293">
                      <a:moveTo>
                        <a:pt x="298" y="138"/>
                      </a:moveTo>
                      <a:lnTo>
                        <a:pt x="298" y="293"/>
                      </a:lnTo>
                      <a:lnTo>
                        <a:pt x="0" y="150"/>
                      </a:lnTo>
                      <a:lnTo>
                        <a:pt x="0" y="0"/>
                      </a:lnTo>
                      <a:lnTo>
                        <a:pt x="298" y="138"/>
                      </a:lnTo>
                      <a:close/>
                    </a:path>
                  </a:pathLst>
                </a:custGeom>
                <a:solidFill>
                  <a:srgbClr val="800000"/>
                </a:solidFill>
                <a:ln w="9525">
                  <a:noFill/>
                  <a:round/>
                </a:ln>
              </p:spPr>
              <p:txBody>
                <a:bodyPr/>
                <a:lstStyle/>
                <a:p>
                  <a:endParaRPr lang="en-CA"/>
                </a:p>
              </p:txBody>
            </p:sp>
            <p:sp>
              <p:nvSpPr>
                <p:cNvPr id="77" name="Freeform 75"/>
                <p:cNvSpPr/>
                <p:nvPr/>
              </p:nvSpPr>
              <p:spPr bwMode="auto">
                <a:xfrm>
                  <a:off x="2839" y="2232"/>
                  <a:ext cx="149" cy="143"/>
                </a:xfrm>
                <a:custGeom>
                  <a:avLst/>
                  <a:gdLst>
                    <a:gd name="T0" fmla="*/ 5 w 297"/>
                    <a:gd name="T1" fmla="*/ 2 h 288"/>
                    <a:gd name="T2" fmla="*/ 5 w 297"/>
                    <a:gd name="T3" fmla="*/ 4 h 288"/>
                    <a:gd name="T4" fmla="*/ 0 w 297"/>
                    <a:gd name="T5" fmla="*/ 2 h 288"/>
                    <a:gd name="T6" fmla="*/ 0 w 297"/>
                    <a:gd name="T7" fmla="*/ 0 h 288"/>
                    <a:gd name="T8" fmla="*/ 5 w 297"/>
                    <a:gd name="T9" fmla="*/ 2 h 288"/>
                    <a:gd name="T10" fmla="*/ 0 60000 65536"/>
                    <a:gd name="T11" fmla="*/ 0 60000 65536"/>
                    <a:gd name="T12" fmla="*/ 0 60000 65536"/>
                    <a:gd name="T13" fmla="*/ 0 60000 65536"/>
                    <a:gd name="T14" fmla="*/ 0 60000 65536"/>
                    <a:gd name="T15" fmla="*/ 0 w 297"/>
                    <a:gd name="T16" fmla="*/ 0 h 288"/>
                    <a:gd name="T17" fmla="*/ 297 w 297"/>
                    <a:gd name="T18" fmla="*/ 288 h 288"/>
                  </a:gdLst>
                  <a:ahLst/>
                  <a:cxnLst>
                    <a:cxn ang="T10">
                      <a:pos x="T0" y="T1"/>
                    </a:cxn>
                    <a:cxn ang="T11">
                      <a:pos x="T2" y="T3"/>
                    </a:cxn>
                    <a:cxn ang="T12">
                      <a:pos x="T4" y="T5"/>
                    </a:cxn>
                    <a:cxn ang="T13">
                      <a:pos x="T6" y="T7"/>
                    </a:cxn>
                    <a:cxn ang="T14">
                      <a:pos x="T8" y="T9"/>
                    </a:cxn>
                  </a:cxnLst>
                  <a:rect l="T15" t="T16" r="T17" b="T18"/>
                  <a:pathLst>
                    <a:path w="297" h="288">
                      <a:moveTo>
                        <a:pt x="297" y="142"/>
                      </a:moveTo>
                      <a:lnTo>
                        <a:pt x="297" y="288"/>
                      </a:lnTo>
                      <a:lnTo>
                        <a:pt x="0" y="146"/>
                      </a:lnTo>
                      <a:lnTo>
                        <a:pt x="0" y="0"/>
                      </a:lnTo>
                      <a:lnTo>
                        <a:pt x="297" y="142"/>
                      </a:lnTo>
                      <a:close/>
                    </a:path>
                  </a:pathLst>
                </a:custGeom>
                <a:solidFill>
                  <a:srgbClr val="800000"/>
                </a:solidFill>
                <a:ln w="9525">
                  <a:noFill/>
                  <a:round/>
                </a:ln>
              </p:spPr>
              <p:txBody>
                <a:bodyPr/>
                <a:lstStyle/>
                <a:p>
                  <a:endParaRPr lang="en-CA"/>
                </a:p>
              </p:txBody>
            </p:sp>
            <p:sp>
              <p:nvSpPr>
                <p:cNvPr id="78" name="Freeform 76"/>
                <p:cNvSpPr/>
                <p:nvPr/>
              </p:nvSpPr>
              <p:spPr bwMode="auto">
                <a:xfrm>
                  <a:off x="2683" y="2156"/>
                  <a:ext cx="149" cy="145"/>
                </a:xfrm>
                <a:custGeom>
                  <a:avLst/>
                  <a:gdLst>
                    <a:gd name="T0" fmla="*/ 5 w 298"/>
                    <a:gd name="T1" fmla="*/ 3 h 289"/>
                    <a:gd name="T2" fmla="*/ 5 w 298"/>
                    <a:gd name="T3" fmla="*/ 5 h 289"/>
                    <a:gd name="T4" fmla="*/ 0 w 298"/>
                    <a:gd name="T5" fmla="*/ 3 h 289"/>
                    <a:gd name="T6" fmla="*/ 0 w 298"/>
                    <a:gd name="T7" fmla="*/ 0 h 289"/>
                    <a:gd name="T8" fmla="*/ 5 w 298"/>
                    <a:gd name="T9" fmla="*/ 3 h 289"/>
                    <a:gd name="T10" fmla="*/ 0 60000 65536"/>
                    <a:gd name="T11" fmla="*/ 0 60000 65536"/>
                    <a:gd name="T12" fmla="*/ 0 60000 65536"/>
                    <a:gd name="T13" fmla="*/ 0 60000 65536"/>
                    <a:gd name="T14" fmla="*/ 0 60000 65536"/>
                    <a:gd name="T15" fmla="*/ 0 w 298"/>
                    <a:gd name="T16" fmla="*/ 0 h 289"/>
                    <a:gd name="T17" fmla="*/ 298 w 298"/>
                    <a:gd name="T18" fmla="*/ 289 h 289"/>
                  </a:gdLst>
                  <a:ahLst/>
                  <a:cxnLst>
                    <a:cxn ang="T10">
                      <a:pos x="T0" y="T1"/>
                    </a:cxn>
                    <a:cxn ang="T11">
                      <a:pos x="T2" y="T3"/>
                    </a:cxn>
                    <a:cxn ang="T12">
                      <a:pos x="T4" y="T5"/>
                    </a:cxn>
                    <a:cxn ang="T13">
                      <a:pos x="T6" y="T7"/>
                    </a:cxn>
                    <a:cxn ang="T14">
                      <a:pos x="T8" y="T9"/>
                    </a:cxn>
                  </a:cxnLst>
                  <a:rect l="T15" t="T16" r="T17" b="T18"/>
                  <a:pathLst>
                    <a:path w="298" h="289">
                      <a:moveTo>
                        <a:pt x="298" y="143"/>
                      </a:moveTo>
                      <a:lnTo>
                        <a:pt x="298" y="289"/>
                      </a:lnTo>
                      <a:lnTo>
                        <a:pt x="0" y="145"/>
                      </a:lnTo>
                      <a:lnTo>
                        <a:pt x="0" y="0"/>
                      </a:lnTo>
                      <a:lnTo>
                        <a:pt x="298" y="143"/>
                      </a:lnTo>
                      <a:close/>
                    </a:path>
                  </a:pathLst>
                </a:custGeom>
                <a:solidFill>
                  <a:srgbClr val="800000"/>
                </a:solidFill>
                <a:ln w="9525">
                  <a:noFill/>
                  <a:round/>
                </a:ln>
              </p:spPr>
              <p:txBody>
                <a:bodyPr/>
                <a:lstStyle/>
                <a:p>
                  <a:endParaRPr lang="en-CA"/>
                </a:p>
              </p:txBody>
            </p:sp>
            <p:sp>
              <p:nvSpPr>
                <p:cNvPr id="79" name="Freeform 77"/>
                <p:cNvSpPr/>
                <p:nvPr/>
              </p:nvSpPr>
              <p:spPr bwMode="auto">
                <a:xfrm>
                  <a:off x="2602" y="2121"/>
                  <a:ext cx="74" cy="105"/>
                </a:xfrm>
                <a:custGeom>
                  <a:avLst/>
                  <a:gdLst>
                    <a:gd name="T0" fmla="*/ 3 w 147"/>
                    <a:gd name="T1" fmla="*/ 2 h 209"/>
                    <a:gd name="T2" fmla="*/ 3 w 147"/>
                    <a:gd name="T3" fmla="*/ 4 h 209"/>
                    <a:gd name="T4" fmla="*/ 0 w 147"/>
                    <a:gd name="T5" fmla="*/ 3 h 209"/>
                    <a:gd name="T6" fmla="*/ 0 w 147"/>
                    <a:gd name="T7" fmla="*/ 0 h 209"/>
                    <a:gd name="T8" fmla="*/ 3 w 147"/>
                    <a:gd name="T9" fmla="*/ 2 h 209"/>
                    <a:gd name="T10" fmla="*/ 0 60000 65536"/>
                    <a:gd name="T11" fmla="*/ 0 60000 65536"/>
                    <a:gd name="T12" fmla="*/ 0 60000 65536"/>
                    <a:gd name="T13" fmla="*/ 0 60000 65536"/>
                    <a:gd name="T14" fmla="*/ 0 60000 65536"/>
                    <a:gd name="T15" fmla="*/ 0 w 147"/>
                    <a:gd name="T16" fmla="*/ 0 h 209"/>
                    <a:gd name="T17" fmla="*/ 147 w 147"/>
                    <a:gd name="T18" fmla="*/ 209 h 209"/>
                  </a:gdLst>
                  <a:ahLst/>
                  <a:cxnLst>
                    <a:cxn ang="T10">
                      <a:pos x="T0" y="T1"/>
                    </a:cxn>
                    <a:cxn ang="T11">
                      <a:pos x="T2" y="T3"/>
                    </a:cxn>
                    <a:cxn ang="T12">
                      <a:pos x="T4" y="T5"/>
                    </a:cxn>
                    <a:cxn ang="T13">
                      <a:pos x="T6" y="T7"/>
                    </a:cxn>
                    <a:cxn ang="T14">
                      <a:pos x="T8" y="T9"/>
                    </a:cxn>
                  </a:cxnLst>
                  <a:rect l="T15" t="T16" r="T17" b="T18"/>
                  <a:pathLst>
                    <a:path w="147" h="209">
                      <a:moveTo>
                        <a:pt x="147" y="65"/>
                      </a:moveTo>
                      <a:lnTo>
                        <a:pt x="147" y="209"/>
                      </a:lnTo>
                      <a:lnTo>
                        <a:pt x="0" y="133"/>
                      </a:lnTo>
                      <a:lnTo>
                        <a:pt x="0" y="0"/>
                      </a:lnTo>
                      <a:lnTo>
                        <a:pt x="147" y="65"/>
                      </a:lnTo>
                      <a:close/>
                    </a:path>
                  </a:pathLst>
                </a:custGeom>
                <a:solidFill>
                  <a:srgbClr val="400000"/>
                </a:solidFill>
                <a:ln w="9525">
                  <a:noFill/>
                  <a:round/>
                </a:ln>
              </p:spPr>
              <p:txBody>
                <a:bodyPr/>
                <a:lstStyle/>
                <a:p>
                  <a:endParaRPr lang="en-CA"/>
                </a:p>
              </p:txBody>
            </p:sp>
            <p:sp>
              <p:nvSpPr>
                <p:cNvPr id="80" name="Freeform 78"/>
                <p:cNvSpPr/>
                <p:nvPr/>
              </p:nvSpPr>
              <p:spPr bwMode="auto">
                <a:xfrm>
                  <a:off x="3155" y="2570"/>
                  <a:ext cx="48" cy="103"/>
                </a:xfrm>
                <a:custGeom>
                  <a:avLst/>
                  <a:gdLst>
                    <a:gd name="T0" fmla="*/ 1 w 97"/>
                    <a:gd name="T1" fmla="*/ 1 h 206"/>
                    <a:gd name="T2" fmla="*/ 1 w 97"/>
                    <a:gd name="T3" fmla="*/ 3 h 206"/>
                    <a:gd name="T4" fmla="*/ 0 w 97"/>
                    <a:gd name="T5" fmla="*/ 3 h 206"/>
                    <a:gd name="T6" fmla="*/ 0 w 97"/>
                    <a:gd name="T7" fmla="*/ 0 h 206"/>
                    <a:gd name="T8" fmla="*/ 1 w 97"/>
                    <a:gd name="T9" fmla="*/ 1 h 206"/>
                    <a:gd name="T10" fmla="*/ 0 60000 65536"/>
                    <a:gd name="T11" fmla="*/ 0 60000 65536"/>
                    <a:gd name="T12" fmla="*/ 0 60000 65536"/>
                    <a:gd name="T13" fmla="*/ 0 60000 65536"/>
                    <a:gd name="T14" fmla="*/ 0 60000 65536"/>
                    <a:gd name="T15" fmla="*/ 0 w 97"/>
                    <a:gd name="T16" fmla="*/ 0 h 206"/>
                    <a:gd name="T17" fmla="*/ 97 w 97"/>
                    <a:gd name="T18" fmla="*/ 206 h 206"/>
                  </a:gdLst>
                  <a:ahLst/>
                  <a:cxnLst>
                    <a:cxn ang="T10">
                      <a:pos x="T0" y="T1"/>
                    </a:cxn>
                    <a:cxn ang="T11">
                      <a:pos x="T2" y="T3"/>
                    </a:cxn>
                    <a:cxn ang="T12">
                      <a:pos x="T4" y="T5"/>
                    </a:cxn>
                    <a:cxn ang="T13">
                      <a:pos x="T6" y="T7"/>
                    </a:cxn>
                    <a:cxn ang="T14">
                      <a:pos x="T8" y="T9"/>
                    </a:cxn>
                  </a:cxnLst>
                  <a:rect l="T15" t="T16" r="T17" b="T18"/>
                  <a:pathLst>
                    <a:path w="97" h="206">
                      <a:moveTo>
                        <a:pt x="97" y="54"/>
                      </a:moveTo>
                      <a:lnTo>
                        <a:pt x="97" y="206"/>
                      </a:lnTo>
                      <a:lnTo>
                        <a:pt x="0" y="153"/>
                      </a:lnTo>
                      <a:lnTo>
                        <a:pt x="0" y="0"/>
                      </a:lnTo>
                      <a:lnTo>
                        <a:pt x="97" y="54"/>
                      </a:lnTo>
                      <a:close/>
                    </a:path>
                  </a:pathLst>
                </a:custGeom>
                <a:solidFill>
                  <a:srgbClr val="800000"/>
                </a:solidFill>
                <a:ln w="9525">
                  <a:noFill/>
                  <a:round/>
                </a:ln>
              </p:spPr>
              <p:txBody>
                <a:bodyPr/>
                <a:lstStyle/>
                <a:p>
                  <a:endParaRPr lang="en-CA"/>
                </a:p>
              </p:txBody>
            </p:sp>
            <p:sp>
              <p:nvSpPr>
                <p:cNvPr id="81" name="Freeform 79"/>
                <p:cNvSpPr/>
                <p:nvPr/>
              </p:nvSpPr>
              <p:spPr bwMode="auto">
                <a:xfrm>
                  <a:off x="2995" y="2487"/>
                  <a:ext cx="150" cy="152"/>
                </a:xfrm>
                <a:custGeom>
                  <a:avLst/>
                  <a:gdLst>
                    <a:gd name="T0" fmla="*/ 5 w 298"/>
                    <a:gd name="T1" fmla="*/ 2 h 305"/>
                    <a:gd name="T2" fmla="*/ 5 w 298"/>
                    <a:gd name="T3" fmla="*/ 4 h 305"/>
                    <a:gd name="T4" fmla="*/ 0 w 298"/>
                    <a:gd name="T5" fmla="*/ 2 h 305"/>
                    <a:gd name="T6" fmla="*/ 0 w 298"/>
                    <a:gd name="T7" fmla="*/ 0 h 305"/>
                    <a:gd name="T8" fmla="*/ 5 w 298"/>
                    <a:gd name="T9" fmla="*/ 2 h 305"/>
                    <a:gd name="T10" fmla="*/ 0 60000 65536"/>
                    <a:gd name="T11" fmla="*/ 0 60000 65536"/>
                    <a:gd name="T12" fmla="*/ 0 60000 65536"/>
                    <a:gd name="T13" fmla="*/ 0 60000 65536"/>
                    <a:gd name="T14" fmla="*/ 0 60000 65536"/>
                    <a:gd name="T15" fmla="*/ 0 w 298"/>
                    <a:gd name="T16" fmla="*/ 0 h 305"/>
                    <a:gd name="T17" fmla="*/ 298 w 298"/>
                    <a:gd name="T18" fmla="*/ 305 h 305"/>
                  </a:gdLst>
                  <a:ahLst/>
                  <a:cxnLst>
                    <a:cxn ang="T10">
                      <a:pos x="T0" y="T1"/>
                    </a:cxn>
                    <a:cxn ang="T11">
                      <a:pos x="T2" y="T3"/>
                    </a:cxn>
                    <a:cxn ang="T12">
                      <a:pos x="T4" y="T5"/>
                    </a:cxn>
                    <a:cxn ang="T13">
                      <a:pos x="T6" y="T7"/>
                    </a:cxn>
                    <a:cxn ang="T14">
                      <a:pos x="T8" y="T9"/>
                    </a:cxn>
                  </a:cxnLst>
                  <a:rect l="T15" t="T16" r="T17" b="T18"/>
                  <a:pathLst>
                    <a:path w="298" h="305">
                      <a:moveTo>
                        <a:pt x="298" y="151"/>
                      </a:moveTo>
                      <a:lnTo>
                        <a:pt x="298" y="305"/>
                      </a:lnTo>
                      <a:lnTo>
                        <a:pt x="0" y="155"/>
                      </a:lnTo>
                      <a:lnTo>
                        <a:pt x="0" y="0"/>
                      </a:lnTo>
                      <a:lnTo>
                        <a:pt x="298" y="151"/>
                      </a:lnTo>
                      <a:close/>
                    </a:path>
                  </a:pathLst>
                </a:custGeom>
                <a:solidFill>
                  <a:srgbClr val="800000"/>
                </a:solidFill>
                <a:ln w="9525">
                  <a:noFill/>
                  <a:round/>
                </a:ln>
              </p:spPr>
              <p:txBody>
                <a:bodyPr/>
                <a:lstStyle/>
                <a:p>
                  <a:endParaRPr lang="en-CA"/>
                </a:p>
              </p:txBody>
            </p:sp>
            <p:sp>
              <p:nvSpPr>
                <p:cNvPr id="82" name="Freeform 80"/>
                <p:cNvSpPr/>
                <p:nvPr/>
              </p:nvSpPr>
              <p:spPr bwMode="auto">
                <a:xfrm>
                  <a:off x="2839" y="2407"/>
                  <a:ext cx="149" cy="151"/>
                </a:xfrm>
                <a:custGeom>
                  <a:avLst/>
                  <a:gdLst>
                    <a:gd name="T0" fmla="*/ 5 w 297"/>
                    <a:gd name="T1" fmla="*/ 2 h 302"/>
                    <a:gd name="T2" fmla="*/ 5 w 297"/>
                    <a:gd name="T3" fmla="*/ 5 h 302"/>
                    <a:gd name="T4" fmla="*/ 0 w 297"/>
                    <a:gd name="T5" fmla="*/ 2 h 302"/>
                    <a:gd name="T6" fmla="*/ 0 w 297"/>
                    <a:gd name="T7" fmla="*/ 0 h 302"/>
                    <a:gd name="T8" fmla="*/ 5 w 297"/>
                    <a:gd name="T9" fmla="*/ 2 h 302"/>
                    <a:gd name="T10" fmla="*/ 0 60000 65536"/>
                    <a:gd name="T11" fmla="*/ 0 60000 65536"/>
                    <a:gd name="T12" fmla="*/ 0 60000 65536"/>
                    <a:gd name="T13" fmla="*/ 0 60000 65536"/>
                    <a:gd name="T14" fmla="*/ 0 60000 65536"/>
                    <a:gd name="T15" fmla="*/ 0 w 297"/>
                    <a:gd name="T16" fmla="*/ 0 h 302"/>
                    <a:gd name="T17" fmla="*/ 297 w 297"/>
                    <a:gd name="T18" fmla="*/ 302 h 302"/>
                  </a:gdLst>
                  <a:ahLst/>
                  <a:cxnLst>
                    <a:cxn ang="T10">
                      <a:pos x="T0" y="T1"/>
                    </a:cxn>
                    <a:cxn ang="T11">
                      <a:pos x="T2" y="T3"/>
                    </a:cxn>
                    <a:cxn ang="T12">
                      <a:pos x="T4" y="T5"/>
                    </a:cxn>
                    <a:cxn ang="T13">
                      <a:pos x="T6" y="T7"/>
                    </a:cxn>
                    <a:cxn ang="T14">
                      <a:pos x="T8" y="T9"/>
                    </a:cxn>
                  </a:cxnLst>
                  <a:rect l="T15" t="T16" r="T17" b="T18"/>
                  <a:pathLst>
                    <a:path w="297" h="302">
                      <a:moveTo>
                        <a:pt x="297" y="157"/>
                      </a:moveTo>
                      <a:lnTo>
                        <a:pt x="297" y="302"/>
                      </a:lnTo>
                      <a:lnTo>
                        <a:pt x="0" y="146"/>
                      </a:lnTo>
                      <a:lnTo>
                        <a:pt x="0" y="0"/>
                      </a:lnTo>
                      <a:lnTo>
                        <a:pt x="297" y="157"/>
                      </a:lnTo>
                      <a:close/>
                    </a:path>
                  </a:pathLst>
                </a:custGeom>
                <a:solidFill>
                  <a:srgbClr val="800000"/>
                </a:solidFill>
                <a:ln w="9525">
                  <a:noFill/>
                  <a:round/>
                </a:ln>
              </p:spPr>
              <p:txBody>
                <a:bodyPr/>
                <a:lstStyle/>
                <a:p>
                  <a:endParaRPr lang="en-CA"/>
                </a:p>
              </p:txBody>
            </p:sp>
            <p:sp>
              <p:nvSpPr>
                <p:cNvPr id="83" name="Freeform 81"/>
                <p:cNvSpPr/>
                <p:nvPr/>
              </p:nvSpPr>
              <p:spPr bwMode="auto">
                <a:xfrm>
                  <a:off x="2683" y="2326"/>
                  <a:ext cx="149" cy="149"/>
                </a:xfrm>
                <a:custGeom>
                  <a:avLst/>
                  <a:gdLst>
                    <a:gd name="T0" fmla="*/ 5 w 298"/>
                    <a:gd name="T1" fmla="*/ 2 h 300"/>
                    <a:gd name="T2" fmla="*/ 5 w 298"/>
                    <a:gd name="T3" fmla="*/ 4 h 300"/>
                    <a:gd name="T4" fmla="*/ 0 w 298"/>
                    <a:gd name="T5" fmla="*/ 2 h 300"/>
                    <a:gd name="T6" fmla="*/ 0 w 298"/>
                    <a:gd name="T7" fmla="*/ 0 h 300"/>
                    <a:gd name="T8" fmla="*/ 5 w 298"/>
                    <a:gd name="T9" fmla="*/ 2 h 300"/>
                    <a:gd name="T10" fmla="*/ 0 60000 65536"/>
                    <a:gd name="T11" fmla="*/ 0 60000 65536"/>
                    <a:gd name="T12" fmla="*/ 0 60000 65536"/>
                    <a:gd name="T13" fmla="*/ 0 60000 65536"/>
                    <a:gd name="T14" fmla="*/ 0 60000 65536"/>
                    <a:gd name="T15" fmla="*/ 0 w 298"/>
                    <a:gd name="T16" fmla="*/ 0 h 300"/>
                    <a:gd name="T17" fmla="*/ 298 w 298"/>
                    <a:gd name="T18" fmla="*/ 300 h 300"/>
                  </a:gdLst>
                  <a:ahLst/>
                  <a:cxnLst>
                    <a:cxn ang="T10">
                      <a:pos x="T0" y="T1"/>
                    </a:cxn>
                    <a:cxn ang="T11">
                      <a:pos x="T2" y="T3"/>
                    </a:cxn>
                    <a:cxn ang="T12">
                      <a:pos x="T4" y="T5"/>
                    </a:cxn>
                    <a:cxn ang="T13">
                      <a:pos x="T6" y="T7"/>
                    </a:cxn>
                    <a:cxn ang="T14">
                      <a:pos x="T8" y="T9"/>
                    </a:cxn>
                  </a:cxnLst>
                  <a:rect l="T15" t="T16" r="T17" b="T18"/>
                  <a:pathLst>
                    <a:path w="298" h="300">
                      <a:moveTo>
                        <a:pt x="298" y="154"/>
                      </a:moveTo>
                      <a:lnTo>
                        <a:pt x="298" y="300"/>
                      </a:lnTo>
                      <a:lnTo>
                        <a:pt x="0" y="146"/>
                      </a:lnTo>
                      <a:lnTo>
                        <a:pt x="0" y="0"/>
                      </a:lnTo>
                      <a:lnTo>
                        <a:pt x="298" y="154"/>
                      </a:lnTo>
                      <a:close/>
                    </a:path>
                  </a:pathLst>
                </a:custGeom>
                <a:solidFill>
                  <a:srgbClr val="800000"/>
                </a:solidFill>
                <a:ln w="9525">
                  <a:noFill/>
                  <a:round/>
                </a:ln>
              </p:spPr>
              <p:txBody>
                <a:bodyPr/>
                <a:lstStyle/>
                <a:p>
                  <a:endParaRPr lang="en-CA"/>
                </a:p>
              </p:txBody>
            </p:sp>
            <p:sp>
              <p:nvSpPr>
                <p:cNvPr id="84" name="Freeform 82"/>
                <p:cNvSpPr/>
                <p:nvPr/>
              </p:nvSpPr>
              <p:spPr bwMode="auto">
                <a:xfrm>
                  <a:off x="2602" y="2286"/>
                  <a:ext cx="74" cy="107"/>
                </a:xfrm>
                <a:custGeom>
                  <a:avLst/>
                  <a:gdLst>
                    <a:gd name="T0" fmla="*/ 3 w 147"/>
                    <a:gd name="T1" fmla="*/ 1 h 215"/>
                    <a:gd name="T2" fmla="*/ 3 w 147"/>
                    <a:gd name="T3" fmla="*/ 3 h 215"/>
                    <a:gd name="T4" fmla="*/ 0 w 147"/>
                    <a:gd name="T5" fmla="*/ 2 h 215"/>
                    <a:gd name="T6" fmla="*/ 0 w 147"/>
                    <a:gd name="T7" fmla="*/ 0 h 215"/>
                    <a:gd name="T8" fmla="*/ 3 w 147"/>
                    <a:gd name="T9" fmla="*/ 1 h 215"/>
                    <a:gd name="T10" fmla="*/ 0 60000 65536"/>
                    <a:gd name="T11" fmla="*/ 0 60000 65536"/>
                    <a:gd name="T12" fmla="*/ 0 60000 65536"/>
                    <a:gd name="T13" fmla="*/ 0 60000 65536"/>
                    <a:gd name="T14" fmla="*/ 0 60000 65536"/>
                    <a:gd name="T15" fmla="*/ 0 w 147"/>
                    <a:gd name="T16" fmla="*/ 0 h 215"/>
                    <a:gd name="T17" fmla="*/ 147 w 147"/>
                    <a:gd name="T18" fmla="*/ 215 h 215"/>
                  </a:gdLst>
                  <a:ahLst/>
                  <a:cxnLst>
                    <a:cxn ang="T10">
                      <a:pos x="T0" y="T1"/>
                    </a:cxn>
                    <a:cxn ang="T11">
                      <a:pos x="T2" y="T3"/>
                    </a:cxn>
                    <a:cxn ang="T12">
                      <a:pos x="T4" y="T5"/>
                    </a:cxn>
                    <a:cxn ang="T13">
                      <a:pos x="T6" y="T7"/>
                    </a:cxn>
                    <a:cxn ang="T14">
                      <a:pos x="T8" y="T9"/>
                    </a:cxn>
                  </a:cxnLst>
                  <a:rect l="T15" t="T16" r="T17" b="T18"/>
                  <a:pathLst>
                    <a:path w="147" h="215">
                      <a:moveTo>
                        <a:pt x="147" y="72"/>
                      </a:moveTo>
                      <a:lnTo>
                        <a:pt x="147" y="215"/>
                      </a:lnTo>
                      <a:lnTo>
                        <a:pt x="0" y="136"/>
                      </a:lnTo>
                      <a:lnTo>
                        <a:pt x="0" y="0"/>
                      </a:lnTo>
                      <a:lnTo>
                        <a:pt x="147" y="72"/>
                      </a:lnTo>
                      <a:close/>
                    </a:path>
                  </a:pathLst>
                </a:custGeom>
                <a:solidFill>
                  <a:srgbClr val="600000"/>
                </a:solidFill>
                <a:ln w="9525">
                  <a:noFill/>
                  <a:round/>
                </a:ln>
              </p:spPr>
              <p:txBody>
                <a:bodyPr/>
                <a:lstStyle/>
                <a:p>
                  <a:endParaRPr lang="en-CA"/>
                </a:p>
              </p:txBody>
            </p:sp>
            <p:sp>
              <p:nvSpPr>
                <p:cNvPr id="85" name="Freeform 83"/>
                <p:cNvSpPr/>
                <p:nvPr/>
              </p:nvSpPr>
              <p:spPr bwMode="auto">
                <a:xfrm>
                  <a:off x="3153" y="2765"/>
                  <a:ext cx="48" cy="99"/>
                </a:xfrm>
                <a:custGeom>
                  <a:avLst/>
                  <a:gdLst>
                    <a:gd name="T0" fmla="*/ 1 w 97"/>
                    <a:gd name="T1" fmla="*/ 1 h 198"/>
                    <a:gd name="T2" fmla="*/ 1 w 97"/>
                    <a:gd name="T3" fmla="*/ 3 h 198"/>
                    <a:gd name="T4" fmla="*/ 0 w 97"/>
                    <a:gd name="T5" fmla="*/ 3 h 198"/>
                    <a:gd name="T6" fmla="*/ 0 w 97"/>
                    <a:gd name="T7" fmla="*/ 0 h 198"/>
                    <a:gd name="T8" fmla="*/ 1 w 97"/>
                    <a:gd name="T9" fmla="*/ 1 h 198"/>
                    <a:gd name="T10" fmla="*/ 0 60000 65536"/>
                    <a:gd name="T11" fmla="*/ 0 60000 65536"/>
                    <a:gd name="T12" fmla="*/ 0 60000 65536"/>
                    <a:gd name="T13" fmla="*/ 0 60000 65536"/>
                    <a:gd name="T14" fmla="*/ 0 60000 65536"/>
                    <a:gd name="T15" fmla="*/ 0 w 97"/>
                    <a:gd name="T16" fmla="*/ 0 h 198"/>
                    <a:gd name="T17" fmla="*/ 97 w 97"/>
                    <a:gd name="T18" fmla="*/ 198 h 198"/>
                  </a:gdLst>
                  <a:ahLst/>
                  <a:cxnLst>
                    <a:cxn ang="T10">
                      <a:pos x="T0" y="T1"/>
                    </a:cxn>
                    <a:cxn ang="T11">
                      <a:pos x="T2" y="T3"/>
                    </a:cxn>
                    <a:cxn ang="T12">
                      <a:pos x="T4" y="T5"/>
                    </a:cxn>
                    <a:cxn ang="T13">
                      <a:pos x="T6" y="T7"/>
                    </a:cxn>
                    <a:cxn ang="T14">
                      <a:pos x="T8" y="T9"/>
                    </a:cxn>
                  </a:cxnLst>
                  <a:rect l="T15" t="T16" r="T17" b="T18"/>
                  <a:pathLst>
                    <a:path w="97" h="198">
                      <a:moveTo>
                        <a:pt x="97" y="43"/>
                      </a:moveTo>
                      <a:lnTo>
                        <a:pt x="97" y="198"/>
                      </a:lnTo>
                      <a:lnTo>
                        <a:pt x="0" y="137"/>
                      </a:lnTo>
                      <a:lnTo>
                        <a:pt x="0" y="0"/>
                      </a:lnTo>
                      <a:lnTo>
                        <a:pt x="97" y="43"/>
                      </a:lnTo>
                      <a:close/>
                    </a:path>
                  </a:pathLst>
                </a:custGeom>
                <a:solidFill>
                  <a:srgbClr val="800000"/>
                </a:solidFill>
                <a:ln w="9525">
                  <a:noFill/>
                  <a:round/>
                </a:ln>
              </p:spPr>
              <p:txBody>
                <a:bodyPr/>
                <a:lstStyle/>
                <a:p>
                  <a:endParaRPr lang="en-CA"/>
                </a:p>
              </p:txBody>
            </p:sp>
            <p:sp>
              <p:nvSpPr>
                <p:cNvPr id="86" name="Freeform 84"/>
                <p:cNvSpPr/>
                <p:nvPr/>
              </p:nvSpPr>
              <p:spPr bwMode="auto">
                <a:xfrm>
                  <a:off x="2995" y="2670"/>
                  <a:ext cx="150" cy="163"/>
                </a:xfrm>
                <a:custGeom>
                  <a:avLst/>
                  <a:gdLst>
                    <a:gd name="T0" fmla="*/ 5 w 298"/>
                    <a:gd name="T1" fmla="*/ 3 h 326"/>
                    <a:gd name="T2" fmla="*/ 5 w 298"/>
                    <a:gd name="T3" fmla="*/ 5 h 326"/>
                    <a:gd name="T4" fmla="*/ 0 w 298"/>
                    <a:gd name="T5" fmla="*/ 3 h 326"/>
                    <a:gd name="T6" fmla="*/ 0 w 298"/>
                    <a:gd name="T7" fmla="*/ 0 h 326"/>
                    <a:gd name="T8" fmla="*/ 5 w 298"/>
                    <a:gd name="T9" fmla="*/ 3 h 326"/>
                    <a:gd name="T10" fmla="*/ 0 60000 65536"/>
                    <a:gd name="T11" fmla="*/ 0 60000 65536"/>
                    <a:gd name="T12" fmla="*/ 0 60000 65536"/>
                    <a:gd name="T13" fmla="*/ 0 60000 65536"/>
                    <a:gd name="T14" fmla="*/ 0 60000 65536"/>
                    <a:gd name="T15" fmla="*/ 0 w 298"/>
                    <a:gd name="T16" fmla="*/ 0 h 326"/>
                    <a:gd name="T17" fmla="*/ 298 w 298"/>
                    <a:gd name="T18" fmla="*/ 326 h 326"/>
                  </a:gdLst>
                  <a:ahLst/>
                  <a:cxnLst>
                    <a:cxn ang="T10">
                      <a:pos x="T0" y="T1"/>
                    </a:cxn>
                    <a:cxn ang="T11">
                      <a:pos x="T2" y="T3"/>
                    </a:cxn>
                    <a:cxn ang="T12">
                      <a:pos x="T4" y="T5"/>
                    </a:cxn>
                    <a:cxn ang="T13">
                      <a:pos x="T6" y="T7"/>
                    </a:cxn>
                    <a:cxn ang="T14">
                      <a:pos x="T8" y="T9"/>
                    </a:cxn>
                  </a:cxnLst>
                  <a:rect l="T15" t="T16" r="T17" b="T18"/>
                  <a:pathLst>
                    <a:path w="298" h="326">
                      <a:moveTo>
                        <a:pt x="298" y="169"/>
                      </a:moveTo>
                      <a:lnTo>
                        <a:pt x="298" y="326"/>
                      </a:lnTo>
                      <a:lnTo>
                        <a:pt x="0" y="152"/>
                      </a:lnTo>
                      <a:lnTo>
                        <a:pt x="0" y="0"/>
                      </a:lnTo>
                      <a:lnTo>
                        <a:pt x="298" y="169"/>
                      </a:lnTo>
                      <a:close/>
                    </a:path>
                  </a:pathLst>
                </a:custGeom>
                <a:solidFill>
                  <a:srgbClr val="800000"/>
                </a:solidFill>
                <a:ln w="9525">
                  <a:noFill/>
                  <a:round/>
                </a:ln>
              </p:spPr>
              <p:txBody>
                <a:bodyPr/>
                <a:lstStyle/>
                <a:p>
                  <a:endParaRPr lang="en-CA"/>
                </a:p>
              </p:txBody>
            </p:sp>
            <p:sp>
              <p:nvSpPr>
                <p:cNvPr id="87" name="Freeform 85"/>
                <p:cNvSpPr/>
                <p:nvPr/>
              </p:nvSpPr>
              <p:spPr bwMode="auto">
                <a:xfrm>
                  <a:off x="2839" y="2582"/>
                  <a:ext cx="149" cy="159"/>
                </a:xfrm>
                <a:custGeom>
                  <a:avLst/>
                  <a:gdLst>
                    <a:gd name="T0" fmla="*/ 5 w 297"/>
                    <a:gd name="T1" fmla="*/ 3 h 317"/>
                    <a:gd name="T2" fmla="*/ 5 w 297"/>
                    <a:gd name="T3" fmla="*/ 5 h 317"/>
                    <a:gd name="T4" fmla="*/ 0 w 297"/>
                    <a:gd name="T5" fmla="*/ 3 h 317"/>
                    <a:gd name="T6" fmla="*/ 0 w 297"/>
                    <a:gd name="T7" fmla="*/ 0 h 317"/>
                    <a:gd name="T8" fmla="*/ 5 w 297"/>
                    <a:gd name="T9" fmla="*/ 3 h 317"/>
                    <a:gd name="T10" fmla="*/ 0 60000 65536"/>
                    <a:gd name="T11" fmla="*/ 0 60000 65536"/>
                    <a:gd name="T12" fmla="*/ 0 60000 65536"/>
                    <a:gd name="T13" fmla="*/ 0 60000 65536"/>
                    <a:gd name="T14" fmla="*/ 0 60000 65536"/>
                    <a:gd name="T15" fmla="*/ 0 w 297"/>
                    <a:gd name="T16" fmla="*/ 0 h 317"/>
                    <a:gd name="T17" fmla="*/ 297 w 297"/>
                    <a:gd name="T18" fmla="*/ 317 h 317"/>
                  </a:gdLst>
                  <a:ahLst/>
                  <a:cxnLst>
                    <a:cxn ang="T10">
                      <a:pos x="T0" y="T1"/>
                    </a:cxn>
                    <a:cxn ang="T11">
                      <a:pos x="T2" y="T3"/>
                    </a:cxn>
                    <a:cxn ang="T12">
                      <a:pos x="T4" y="T5"/>
                    </a:cxn>
                    <a:cxn ang="T13">
                      <a:pos x="T6" y="T7"/>
                    </a:cxn>
                    <a:cxn ang="T14">
                      <a:pos x="T8" y="T9"/>
                    </a:cxn>
                  </a:cxnLst>
                  <a:rect l="T15" t="T16" r="T17" b="T18"/>
                  <a:pathLst>
                    <a:path w="297" h="317">
                      <a:moveTo>
                        <a:pt x="297" y="169"/>
                      </a:moveTo>
                      <a:lnTo>
                        <a:pt x="297" y="317"/>
                      </a:lnTo>
                      <a:lnTo>
                        <a:pt x="0" y="144"/>
                      </a:lnTo>
                      <a:lnTo>
                        <a:pt x="0" y="0"/>
                      </a:lnTo>
                      <a:lnTo>
                        <a:pt x="297" y="169"/>
                      </a:lnTo>
                      <a:close/>
                    </a:path>
                  </a:pathLst>
                </a:custGeom>
                <a:solidFill>
                  <a:srgbClr val="800000"/>
                </a:solidFill>
                <a:ln w="9525">
                  <a:noFill/>
                  <a:round/>
                </a:ln>
              </p:spPr>
              <p:txBody>
                <a:bodyPr/>
                <a:lstStyle/>
                <a:p>
                  <a:endParaRPr lang="en-CA"/>
                </a:p>
              </p:txBody>
            </p:sp>
            <p:sp>
              <p:nvSpPr>
                <p:cNvPr id="88" name="Freeform 86"/>
                <p:cNvSpPr/>
                <p:nvPr/>
              </p:nvSpPr>
              <p:spPr bwMode="auto">
                <a:xfrm>
                  <a:off x="2681" y="2492"/>
                  <a:ext cx="151" cy="159"/>
                </a:xfrm>
                <a:custGeom>
                  <a:avLst/>
                  <a:gdLst>
                    <a:gd name="T0" fmla="*/ 5 w 301"/>
                    <a:gd name="T1" fmla="*/ 2 h 319"/>
                    <a:gd name="T2" fmla="*/ 5 w 301"/>
                    <a:gd name="T3" fmla="*/ 4 h 319"/>
                    <a:gd name="T4" fmla="*/ 0 w 301"/>
                    <a:gd name="T5" fmla="*/ 2 h 319"/>
                    <a:gd name="T6" fmla="*/ 0 w 301"/>
                    <a:gd name="T7" fmla="*/ 0 h 319"/>
                    <a:gd name="T8" fmla="*/ 5 w 301"/>
                    <a:gd name="T9" fmla="*/ 2 h 319"/>
                    <a:gd name="T10" fmla="*/ 0 60000 65536"/>
                    <a:gd name="T11" fmla="*/ 0 60000 65536"/>
                    <a:gd name="T12" fmla="*/ 0 60000 65536"/>
                    <a:gd name="T13" fmla="*/ 0 60000 65536"/>
                    <a:gd name="T14" fmla="*/ 0 60000 65536"/>
                    <a:gd name="T15" fmla="*/ 0 w 301"/>
                    <a:gd name="T16" fmla="*/ 0 h 319"/>
                    <a:gd name="T17" fmla="*/ 301 w 301"/>
                    <a:gd name="T18" fmla="*/ 319 h 319"/>
                  </a:gdLst>
                  <a:ahLst/>
                  <a:cxnLst>
                    <a:cxn ang="T10">
                      <a:pos x="T0" y="T1"/>
                    </a:cxn>
                    <a:cxn ang="T11">
                      <a:pos x="T2" y="T3"/>
                    </a:cxn>
                    <a:cxn ang="T12">
                      <a:pos x="T4" y="T5"/>
                    </a:cxn>
                    <a:cxn ang="T13">
                      <a:pos x="T6" y="T7"/>
                    </a:cxn>
                    <a:cxn ang="T14">
                      <a:pos x="T8" y="T9"/>
                    </a:cxn>
                  </a:cxnLst>
                  <a:rect l="T15" t="T16" r="T17" b="T18"/>
                  <a:pathLst>
                    <a:path w="301" h="319">
                      <a:moveTo>
                        <a:pt x="301" y="176"/>
                      </a:moveTo>
                      <a:lnTo>
                        <a:pt x="301" y="319"/>
                      </a:lnTo>
                      <a:lnTo>
                        <a:pt x="0" y="146"/>
                      </a:lnTo>
                      <a:lnTo>
                        <a:pt x="0" y="0"/>
                      </a:lnTo>
                      <a:lnTo>
                        <a:pt x="301" y="176"/>
                      </a:lnTo>
                      <a:close/>
                    </a:path>
                  </a:pathLst>
                </a:custGeom>
                <a:solidFill>
                  <a:srgbClr val="800000"/>
                </a:solidFill>
                <a:ln w="9525">
                  <a:noFill/>
                  <a:round/>
                </a:ln>
              </p:spPr>
              <p:txBody>
                <a:bodyPr/>
                <a:lstStyle/>
                <a:p>
                  <a:endParaRPr lang="en-CA"/>
                </a:p>
              </p:txBody>
            </p:sp>
            <p:sp>
              <p:nvSpPr>
                <p:cNvPr id="89" name="Freeform 87"/>
                <p:cNvSpPr/>
                <p:nvPr/>
              </p:nvSpPr>
              <p:spPr bwMode="auto">
                <a:xfrm>
                  <a:off x="2602" y="2451"/>
                  <a:ext cx="74" cy="110"/>
                </a:xfrm>
                <a:custGeom>
                  <a:avLst/>
                  <a:gdLst>
                    <a:gd name="T0" fmla="*/ 3 w 147"/>
                    <a:gd name="T1" fmla="*/ 2 h 220"/>
                    <a:gd name="T2" fmla="*/ 3 w 147"/>
                    <a:gd name="T3" fmla="*/ 3 h 220"/>
                    <a:gd name="T4" fmla="*/ 0 w 147"/>
                    <a:gd name="T5" fmla="*/ 3 h 220"/>
                    <a:gd name="T6" fmla="*/ 0 w 147"/>
                    <a:gd name="T7" fmla="*/ 0 h 220"/>
                    <a:gd name="T8" fmla="*/ 3 w 147"/>
                    <a:gd name="T9" fmla="*/ 2 h 220"/>
                    <a:gd name="T10" fmla="*/ 0 60000 65536"/>
                    <a:gd name="T11" fmla="*/ 0 60000 65536"/>
                    <a:gd name="T12" fmla="*/ 0 60000 65536"/>
                    <a:gd name="T13" fmla="*/ 0 60000 65536"/>
                    <a:gd name="T14" fmla="*/ 0 60000 65536"/>
                    <a:gd name="T15" fmla="*/ 0 w 147"/>
                    <a:gd name="T16" fmla="*/ 0 h 220"/>
                    <a:gd name="T17" fmla="*/ 147 w 147"/>
                    <a:gd name="T18" fmla="*/ 220 h 220"/>
                  </a:gdLst>
                  <a:ahLst/>
                  <a:cxnLst>
                    <a:cxn ang="T10">
                      <a:pos x="T0" y="T1"/>
                    </a:cxn>
                    <a:cxn ang="T11">
                      <a:pos x="T2" y="T3"/>
                    </a:cxn>
                    <a:cxn ang="T12">
                      <a:pos x="T4" y="T5"/>
                    </a:cxn>
                    <a:cxn ang="T13">
                      <a:pos x="T6" y="T7"/>
                    </a:cxn>
                    <a:cxn ang="T14">
                      <a:pos x="T8" y="T9"/>
                    </a:cxn>
                  </a:cxnLst>
                  <a:rect l="T15" t="T16" r="T17" b="T18"/>
                  <a:pathLst>
                    <a:path w="147" h="220">
                      <a:moveTo>
                        <a:pt x="147" y="76"/>
                      </a:moveTo>
                      <a:lnTo>
                        <a:pt x="147" y="220"/>
                      </a:lnTo>
                      <a:lnTo>
                        <a:pt x="0" y="133"/>
                      </a:lnTo>
                      <a:lnTo>
                        <a:pt x="0" y="0"/>
                      </a:lnTo>
                      <a:lnTo>
                        <a:pt x="147" y="76"/>
                      </a:lnTo>
                      <a:close/>
                    </a:path>
                  </a:pathLst>
                </a:custGeom>
                <a:solidFill>
                  <a:srgbClr val="800000"/>
                </a:solidFill>
                <a:ln w="9525">
                  <a:noFill/>
                  <a:round/>
                </a:ln>
              </p:spPr>
              <p:txBody>
                <a:bodyPr/>
                <a:lstStyle/>
                <a:p>
                  <a:endParaRPr lang="en-CA"/>
                </a:p>
              </p:txBody>
            </p:sp>
            <p:sp>
              <p:nvSpPr>
                <p:cNvPr id="90" name="Freeform 88"/>
                <p:cNvSpPr/>
                <p:nvPr/>
              </p:nvSpPr>
              <p:spPr bwMode="auto">
                <a:xfrm>
                  <a:off x="3155" y="2949"/>
                  <a:ext cx="46" cy="114"/>
                </a:xfrm>
                <a:custGeom>
                  <a:avLst/>
                  <a:gdLst>
                    <a:gd name="T0" fmla="*/ 1 w 94"/>
                    <a:gd name="T1" fmla="*/ 1 h 226"/>
                    <a:gd name="T2" fmla="*/ 1 w 94"/>
                    <a:gd name="T3" fmla="*/ 4 h 226"/>
                    <a:gd name="T4" fmla="*/ 0 w 94"/>
                    <a:gd name="T5" fmla="*/ 3 h 226"/>
                    <a:gd name="T6" fmla="*/ 0 w 94"/>
                    <a:gd name="T7" fmla="*/ 0 h 226"/>
                    <a:gd name="T8" fmla="*/ 1 w 94"/>
                    <a:gd name="T9" fmla="*/ 1 h 226"/>
                    <a:gd name="T10" fmla="*/ 0 60000 65536"/>
                    <a:gd name="T11" fmla="*/ 0 60000 65536"/>
                    <a:gd name="T12" fmla="*/ 0 60000 65536"/>
                    <a:gd name="T13" fmla="*/ 0 60000 65536"/>
                    <a:gd name="T14" fmla="*/ 0 60000 65536"/>
                    <a:gd name="T15" fmla="*/ 0 w 94"/>
                    <a:gd name="T16" fmla="*/ 0 h 226"/>
                    <a:gd name="T17" fmla="*/ 94 w 94"/>
                    <a:gd name="T18" fmla="*/ 226 h 226"/>
                  </a:gdLst>
                  <a:ahLst/>
                  <a:cxnLst>
                    <a:cxn ang="T10">
                      <a:pos x="T0" y="T1"/>
                    </a:cxn>
                    <a:cxn ang="T11">
                      <a:pos x="T2" y="T3"/>
                    </a:cxn>
                    <a:cxn ang="T12">
                      <a:pos x="T4" y="T5"/>
                    </a:cxn>
                    <a:cxn ang="T13">
                      <a:pos x="T6" y="T7"/>
                    </a:cxn>
                    <a:cxn ang="T14">
                      <a:pos x="T8" y="T9"/>
                    </a:cxn>
                  </a:cxnLst>
                  <a:rect l="T15" t="T16" r="T17" b="T18"/>
                  <a:pathLst>
                    <a:path w="94" h="226">
                      <a:moveTo>
                        <a:pt x="94" y="61"/>
                      </a:moveTo>
                      <a:lnTo>
                        <a:pt x="94" y="226"/>
                      </a:lnTo>
                      <a:lnTo>
                        <a:pt x="0" y="159"/>
                      </a:lnTo>
                      <a:lnTo>
                        <a:pt x="0" y="0"/>
                      </a:lnTo>
                      <a:lnTo>
                        <a:pt x="94" y="61"/>
                      </a:lnTo>
                      <a:close/>
                    </a:path>
                  </a:pathLst>
                </a:custGeom>
                <a:solidFill>
                  <a:srgbClr val="800000"/>
                </a:solidFill>
                <a:ln w="9525">
                  <a:noFill/>
                  <a:round/>
                </a:ln>
              </p:spPr>
              <p:txBody>
                <a:bodyPr/>
                <a:lstStyle/>
                <a:p>
                  <a:endParaRPr lang="en-CA"/>
                </a:p>
              </p:txBody>
            </p:sp>
            <p:sp>
              <p:nvSpPr>
                <p:cNvPr id="91" name="Freeform 89"/>
                <p:cNvSpPr/>
                <p:nvPr/>
              </p:nvSpPr>
              <p:spPr bwMode="auto">
                <a:xfrm>
                  <a:off x="2995" y="2854"/>
                  <a:ext cx="150" cy="169"/>
                </a:xfrm>
                <a:custGeom>
                  <a:avLst/>
                  <a:gdLst>
                    <a:gd name="T0" fmla="*/ 5 w 298"/>
                    <a:gd name="T1" fmla="*/ 3 h 338"/>
                    <a:gd name="T2" fmla="*/ 5 w 298"/>
                    <a:gd name="T3" fmla="*/ 5 h 338"/>
                    <a:gd name="T4" fmla="*/ 0 w 298"/>
                    <a:gd name="T5" fmla="*/ 3 h 338"/>
                    <a:gd name="T6" fmla="*/ 0 w 298"/>
                    <a:gd name="T7" fmla="*/ 0 h 338"/>
                    <a:gd name="T8" fmla="*/ 5 w 298"/>
                    <a:gd name="T9" fmla="*/ 3 h 338"/>
                    <a:gd name="T10" fmla="*/ 0 60000 65536"/>
                    <a:gd name="T11" fmla="*/ 0 60000 65536"/>
                    <a:gd name="T12" fmla="*/ 0 60000 65536"/>
                    <a:gd name="T13" fmla="*/ 0 60000 65536"/>
                    <a:gd name="T14" fmla="*/ 0 60000 65536"/>
                    <a:gd name="T15" fmla="*/ 0 w 298"/>
                    <a:gd name="T16" fmla="*/ 0 h 338"/>
                    <a:gd name="T17" fmla="*/ 298 w 298"/>
                    <a:gd name="T18" fmla="*/ 338 h 338"/>
                  </a:gdLst>
                  <a:ahLst/>
                  <a:cxnLst>
                    <a:cxn ang="T10">
                      <a:pos x="T0" y="T1"/>
                    </a:cxn>
                    <a:cxn ang="T11">
                      <a:pos x="T2" y="T3"/>
                    </a:cxn>
                    <a:cxn ang="T12">
                      <a:pos x="T4" y="T5"/>
                    </a:cxn>
                    <a:cxn ang="T13">
                      <a:pos x="T6" y="T7"/>
                    </a:cxn>
                    <a:cxn ang="T14">
                      <a:pos x="T8" y="T9"/>
                    </a:cxn>
                  </a:cxnLst>
                  <a:rect l="T15" t="T16" r="T17" b="T18"/>
                  <a:pathLst>
                    <a:path w="298" h="338">
                      <a:moveTo>
                        <a:pt x="298" y="182"/>
                      </a:moveTo>
                      <a:lnTo>
                        <a:pt x="298" y="338"/>
                      </a:lnTo>
                      <a:lnTo>
                        <a:pt x="0" y="152"/>
                      </a:lnTo>
                      <a:lnTo>
                        <a:pt x="0" y="0"/>
                      </a:lnTo>
                      <a:lnTo>
                        <a:pt x="298" y="182"/>
                      </a:lnTo>
                      <a:close/>
                    </a:path>
                  </a:pathLst>
                </a:custGeom>
                <a:solidFill>
                  <a:srgbClr val="800000"/>
                </a:solidFill>
                <a:ln w="9525">
                  <a:noFill/>
                  <a:round/>
                </a:ln>
              </p:spPr>
              <p:txBody>
                <a:bodyPr/>
                <a:lstStyle/>
                <a:p>
                  <a:endParaRPr lang="en-CA"/>
                </a:p>
              </p:txBody>
            </p:sp>
            <p:sp>
              <p:nvSpPr>
                <p:cNvPr id="92" name="Freeform 90"/>
                <p:cNvSpPr/>
                <p:nvPr/>
              </p:nvSpPr>
              <p:spPr bwMode="auto">
                <a:xfrm>
                  <a:off x="2839" y="2759"/>
                  <a:ext cx="149" cy="166"/>
                </a:xfrm>
                <a:custGeom>
                  <a:avLst/>
                  <a:gdLst>
                    <a:gd name="T0" fmla="*/ 5 w 297"/>
                    <a:gd name="T1" fmla="*/ 3 h 332"/>
                    <a:gd name="T2" fmla="*/ 5 w 297"/>
                    <a:gd name="T3" fmla="*/ 5 h 332"/>
                    <a:gd name="T4" fmla="*/ 0 w 297"/>
                    <a:gd name="T5" fmla="*/ 3 h 332"/>
                    <a:gd name="T6" fmla="*/ 0 w 297"/>
                    <a:gd name="T7" fmla="*/ 0 h 332"/>
                    <a:gd name="T8" fmla="*/ 5 w 297"/>
                    <a:gd name="T9" fmla="*/ 3 h 332"/>
                    <a:gd name="T10" fmla="*/ 0 60000 65536"/>
                    <a:gd name="T11" fmla="*/ 0 60000 65536"/>
                    <a:gd name="T12" fmla="*/ 0 60000 65536"/>
                    <a:gd name="T13" fmla="*/ 0 60000 65536"/>
                    <a:gd name="T14" fmla="*/ 0 60000 65536"/>
                    <a:gd name="T15" fmla="*/ 0 w 297"/>
                    <a:gd name="T16" fmla="*/ 0 h 332"/>
                    <a:gd name="T17" fmla="*/ 297 w 297"/>
                    <a:gd name="T18" fmla="*/ 332 h 332"/>
                  </a:gdLst>
                  <a:ahLst/>
                  <a:cxnLst>
                    <a:cxn ang="T10">
                      <a:pos x="T0" y="T1"/>
                    </a:cxn>
                    <a:cxn ang="T11">
                      <a:pos x="T2" y="T3"/>
                    </a:cxn>
                    <a:cxn ang="T12">
                      <a:pos x="T4" y="T5"/>
                    </a:cxn>
                    <a:cxn ang="T13">
                      <a:pos x="T6" y="T7"/>
                    </a:cxn>
                    <a:cxn ang="T14">
                      <a:pos x="T8" y="T9"/>
                    </a:cxn>
                  </a:cxnLst>
                  <a:rect l="T15" t="T16" r="T17" b="T18"/>
                  <a:pathLst>
                    <a:path w="297" h="332">
                      <a:moveTo>
                        <a:pt x="297" y="185"/>
                      </a:moveTo>
                      <a:lnTo>
                        <a:pt x="297" y="332"/>
                      </a:lnTo>
                      <a:lnTo>
                        <a:pt x="0" y="147"/>
                      </a:lnTo>
                      <a:lnTo>
                        <a:pt x="0" y="0"/>
                      </a:lnTo>
                      <a:lnTo>
                        <a:pt x="297" y="185"/>
                      </a:lnTo>
                      <a:close/>
                    </a:path>
                  </a:pathLst>
                </a:custGeom>
                <a:solidFill>
                  <a:srgbClr val="800000"/>
                </a:solidFill>
                <a:ln w="9525">
                  <a:noFill/>
                  <a:round/>
                </a:ln>
              </p:spPr>
              <p:txBody>
                <a:bodyPr/>
                <a:lstStyle/>
                <a:p>
                  <a:endParaRPr lang="en-CA"/>
                </a:p>
              </p:txBody>
            </p:sp>
            <p:sp>
              <p:nvSpPr>
                <p:cNvPr id="93" name="Freeform 91"/>
                <p:cNvSpPr/>
                <p:nvPr/>
              </p:nvSpPr>
              <p:spPr bwMode="auto">
                <a:xfrm>
                  <a:off x="2683" y="2665"/>
                  <a:ext cx="149" cy="162"/>
                </a:xfrm>
                <a:custGeom>
                  <a:avLst/>
                  <a:gdLst>
                    <a:gd name="T0" fmla="*/ 5 w 298"/>
                    <a:gd name="T1" fmla="*/ 3 h 324"/>
                    <a:gd name="T2" fmla="*/ 5 w 298"/>
                    <a:gd name="T3" fmla="*/ 5 h 324"/>
                    <a:gd name="T4" fmla="*/ 0 w 298"/>
                    <a:gd name="T5" fmla="*/ 3 h 324"/>
                    <a:gd name="T6" fmla="*/ 0 w 298"/>
                    <a:gd name="T7" fmla="*/ 0 h 324"/>
                    <a:gd name="T8" fmla="*/ 5 w 298"/>
                    <a:gd name="T9" fmla="*/ 3 h 324"/>
                    <a:gd name="T10" fmla="*/ 0 60000 65536"/>
                    <a:gd name="T11" fmla="*/ 0 60000 65536"/>
                    <a:gd name="T12" fmla="*/ 0 60000 65536"/>
                    <a:gd name="T13" fmla="*/ 0 60000 65536"/>
                    <a:gd name="T14" fmla="*/ 0 60000 65536"/>
                    <a:gd name="T15" fmla="*/ 0 w 298"/>
                    <a:gd name="T16" fmla="*/ 0 h 324"/>
                    <a:gd name="T17" fmla="*/ 298 w 298"/>
                    <a:gd name="T18" fmla="*/ 324 h 324"/>
                  </a:gdLst>
                  <a:ahLst/>
                  <a:cxnLst>
                    <a:cxn ang="T10">
                      <a:pos x="T0" y="T1"/>
                    </a:cxn>
                    <a:cxn ang="T11">
                      <a:pos x="T2" y="T3"/>
                    </a:cxn>
                    <a:cxn ang="T12">
                      <a:pos x="T4" y="T5"/>
                    </a:cxn>
                    <a:cxn ang="T13">
                      <a:pos x="T6" y="T7"/>
                    </a:cxn>
                    <a:cxn ang="T14">
                      <a:pos x="T8" y="T9"/>
                    </a:cxn>
                  </a:cxnLst>
                  <a:rect l="T15" t="T16" r="T17" b="T18"/>
                  <a:pathLst>
                    <a:path w="298" h="324">
                      <a:moveTo>
                        <a:pt x="298" y="179"/>
                      </a:moveTo>
                      <a:lnTo>
                        <a:pt x="298" y="324"/>
                      </a:lnTo>
                      <a:lnTo>
                        <a:pt x="0" y="146"/>
                      </a:lnTo>
                      <a:lnTo>
                        <a:pt x="0" y="0"/>
                      </a:lnTo>
                      <a:lnTo>
                        <a:pt x="298" y="179"/>
                      </a:lnTo>
                      <a:close/>
                    </a:path>
                  </a:pathLst>
                </a:custGeom>
                <a:solidFill>
                  <a:srgbClr val="200000"/>
                </a:solidFill>
                <a:ln w="9525">
                  <a:noFill/>
                  <a:round/>
                </a:ln>
              </p:spPr>
              <p:txBody>
                <a:bodyPr/>
                <a:lstStyle/>
                <a:p>
                  <a:endParaRPr lang="en-CA"/>
                </a:p>
              </p:txBody>
            </p:sp>
            <p:sp>
              <p:nvSpPr>
                <p:cNvPr id="94" name="Freeform 92"/>
                <p:cNvSpPr/>
                <p:nvPr/>
              </p:nvSpPr>
              <p:spPr bwMode="auto">
                <a:xfrm>
                  <a:off x="2602" y="2619"/>
                  <a:ext cx="74" cy="114"/>
                </a:xfrm>
                <a:custGeom>
                  <a:avLst/>
                  <a:gdLst>
                    <a:gd name="T0" fmla="*/ 3 w 147"/>
                    <a:gd name="T1" fmla="*/ 2 h 228"/>
                    <a:gd name="T2" fmla="*/ 3 w 147"/>
                    <a:gd name="T3" fmla="*/ 4 h 228"/>
                    <a:gd name="T4" fmla="*/ 0 w 147"/>
                    <a:gd name="T5" fmla="*/ 2 h 228"/>
                    <a:gd name="T6" fmla="*/ 0 w 147"/>
                    <a:gd name="T7" fmla="*/ 0 h 228"/>
                    <a:gd name="T8" fmla="*/ 3 w 147"/>
                    <a:gd name="T9" fmla="*/ 2 h 228"/>
                    <a:gd name="T10" fmla="*/ 0 60000 65536"/>
                    <a:gd name="T11" fmla="*/ 0 60000 65536"/>
                    <a:gd name="T12" fmla="*/ 0 60000 65536"/>
                    <a:gd name="T13" fmla="*/ 0 60000 65536"/>
                    <a:gd name="T14" fmla="*/ 0 60000 65536"/>
                    <a:gd name="T15" fmla="*/ 0 w 147"/>
                    <a:gd name="T16" fmla="*/ 0 h 228"/>
                    <a:gd name="T17" fmla="*/ 147 w 147"/>
                    <a:gd name="T18" fmla="*/ 228 h 228"/>
                  </a:gdLst>
                  <a:ahLst/>
                  <a:cxnLst>
                    <a:cxn ang="T10">
                      <a:pos x="T0" y="T1"/>
                    </a:cxn>
                    <a:cxn ang="T11">
                      <a:pos x="T2" y="T3"/>
                    </a:cxn>
                    <a:cxn ang="T12">
                      <a:pos x="T4" y="T5"/>
                    </a:cxn>
                    <a:cxn ang="T13">
                      <a:pos x="T6" y="T7"/>
                    </a:cxn>
                    <a:cxn ang="T14">
                      <a:pos x="T8" y="T9"/>
                    </a:cxn>
                  </a:cxnLst>
                  <a:rect l="T15" t="T16" r="T17" b="T18"/>
                  <a:pathLst>
                    <a:path w="147" h="228">
                      <a:moveTo>
                        <a:pt x="147" y="84"/>
                      </a:moveTo>
                      <a:lnTo>
                        <a:pt x="147" y="228"/>
                      </a:lnTo>
                      <a:lnTo>
                        <a:pt x="0" y="127"/>
                      </a:lnTo>
                      <a:lnTo>
                        <a:pt x="0" y="0"/>
                      </a:lnTo>
                      <a:lnTo>
                        <a:pt x="147" y="84"/>
                      </a:lnTo>
                      <a:close/>
                    </a:path>
                  </a:pathLst>
                </a:custGeom>
                <a:solidFill>
                  <a:srgbClr val="800000"/>
                </a:solidFill>
                <a:ln w="9525">
                  <a:noFill/>
                  <a:round/>
                </a:ln>
              </p:spPr>
              <p:txBody>
                <a:bodyPr/>
                <a:lstStyle/>
                <a:p>
                  <a:endParaRPr lang="en-CA"/>
                </a:p>
              </p:txBody>
            </p:sp>
            <p:sp>
              <p:nvSpPr>
                <p:cNvPr id="95" name="Freeform 93"/>
                <p:cNvSpPr/>
                <p:nvPr/>
              </p:nvSpPr>
              <p:spPr bwMode="auto">
                <a:xfrm>
                  <a:off x="2602" y="2700"/>
                  <a:ext cx="123" cy="142"/>
                </a:xfrm>
                <a:custGeom>
                  <a:avLst/>
                  <a:gdLst>
                    <a:gd name="T0" fmla="*/ 4 w 245"/>
                    <a:gd name="T1" fmla="*/ 2 h 285"/>
                    <a:gd name="T2" fmla="*/ 4 w 245"/>
                    <a:gd name="T3" fmla="*/ 4 h 285"/>
                    <a:gd name="T4" fmla="*/ 0 w 245"/>
                    <a:gd name="T5" fmla="*/ 2 h 285"/>
                    <a:gd name="T6" fmla="*/ 0 w 245"/>
                    <a:gd name="T7" fmla="*/ 0 h 285"/>
                    <a:gd name="T8" fmla="*/ 4 w 245"/>
                    <a:gd name="T9" fmla="*/ 2 h 285"/>
                    <a:gd name="T10" fmla="*/ 0 60000 65536"/>
                    <a:gd name="T11" fmla="*/ 0 60000 65536"/>
                    <a:gd name="T12" fmla="*/ 0 60000 65536"/>
                    <a:gd name="T13" fmla="*/ 0 60000 65536"/>
                    <a:gd name="T14" fmla="*/ 0 60000 65536"/>
                    <a:gd name="T15" fmla="*/ 0 w 245"/>
                    <a:gd name="T16" fmla="*/ 0 h 285"/>
                    <a:gd name="T17" fmla="*/ 245 w 245"/>
                    <a:gd name="T18" fmla="*/ 285 h 285"/>
                  </a:gdLst>
                  <a:ahLst/>
                  <a:cxnLst>
                    <a:cxn ang="T10">
                      <a:pos x="T0" y="T1"/>
                    </a:cxn>
                    <a:cxn ang="T11">
                      <a:pos x="T2" y="T3"/>
                    </a:cxn>
                    <a:cxn ang="T12">
                      <a:pos x="T4" y="T5"/>
                    </a:cxn>
                    <a:cxn ang="T13">
                      <a:pos x="T6" y="T7"/>
                    </a:cxn>
                    <a:cxn ang="T14">
                      <a:pos x="T8" y="T9"/>
                    </a:cxn>
                  </a:cxnLst>
                  <a:rect l="T15" t="T16" r="T17" b="T18"/>
                  <a:pathLst>
                    <a:path w="245" h="285">
                      <a:moveTo>
                        <a:pt x="245" y="155"/>
                      </a:moveTo>
                      <a:lnTo>
                        <a:pt x="245" y="285"/>
                      </a:lnTo>
                      <a:lnTo>
                        <a:pt x="0" y="139"/>
                      </a:lnTo>
                      <a:lnTo>
                        <a:pt x="0" y="0"/>
                      </a:lnTo>
                      <a:lnTo>
                        <a:pt x="245" y="155"/>
                      </a:lnTo>
                      <a:close/>
                    </a:path>
                  </a:pathLst>
                </a:custGeom>
                <a:solidFill>
                  <a:srgbClr val="800000"/>
                </a:solidFill>
                <a:ln w="9525">
                  <a:noFill/>
                  <a:round/>
                </a:ln>
              </p:spPr>
              <p:txBody>
                <a:bodyPr/>
                <a:lstStyle/>
                <a:p>
                  <a:endParaRPr lang="en-CA"/>
                </a:p>
              </p:txBody>
            </p:sp>
            <p:sp>
              <p:nvSpPr>
                <p:cNvPr id="96" name="Freeform 94"/>
                <p:cNvSpPr/>
                <p:nvPr/>
              </p:nvSpPr>
              <p:spPr bwMode="auto">
                <a:xfrm>
                  <a:off x="3034" y="2967"/>
                  <a:ext cx="167" cy="184"/>
                </a:xfrm>
                <a:custGeom>
                  <a:avLst/>
                  <a:gdLst>
                    <a:gd name="T0" fmla="*/ 5 w 335"/>
                    <a:gd name="T1" fmla="*/ 4 h 367"/>
                    <a:gd name="T2" fmla="*/ 5 w 335"/>
                    <a:gd name="T3" fmla="*/ 6 h 367"/>
                    <a:gd name="T4" fmla="*/ 0 w 335"/>
                    <a:gd name="T5" fmla="*/ 3 h 367"/>
                    <a:gd name="T6" fmla="*/ 0 w 335"/>
                    <a:gd name="T7" fmla="*/ 0 h 367"/>
                    <a:gd name="T8" fmla="*/ 5 w 335"/>
                    <a:gd name="T9" fmla="*/ 4 h 367"/>
                    <a:gd name="T10" fmla="*/ 0 60000 65536"/>
                    <a:gd name="T11" fmla="*/ 0 60000 65536"/>
                    <a:gd name="T12" fmla="*/ 0 60000 65536"/>
                    <a:gd name="T13" fmla="*/ 0 60000 65536"/>
                    <a:gd name="T14" fmla="*/ 0 60000 65536"/>
                    <a:gd name="T15" fmla="*/ 0 w 335"/>
                    <a:gd name="T16" fmla="*/ 0 h 367"/>
                    <a:gd name="T17" fmla="*/ 335 w 335"/>
                    <a:gd name="T18" fmla="*/ 367 h 367"/>
                  </a:gdLst>
                  <a:ahLst/>
                  <a:cxnLst>
                    <a:cxn ang="T10">
                      <a:pos x="T0" y="T1"/>
                    </a:cxn>
                    <a:cxn ang="T11">
                      <a:pos x="T2" y="T3"/>
                    </a:cxn>
                    <a:cxn ang="T12">
                      <a:pos x="T4" y="T5"/>
                    </a:cxn>
                    <a:cxn ang="T13">
                      <a:pos x="T6" y="T7"/>
                    </a:cxn>
                    <a:cxn ang="T14">
                      <a:pos x="T8" y="T9"/>
                    </a:cxn>
                  </a:cxnLst>
                  <a:rect l="T15" t="T16" r="T17" b="T18"/>
                  <a:pathLst>
                    <a:path w="335" h="367">
                      <a:moveTo>
                        <a:pt x="335" y="217"/>
                      </a:moveTo>
                      <a:lnTo>
                        <a:pt x="335" y="367"/>
                      </a:lnTo>
                      <a:lnTo>
                        <a:pt x="0" y="155"/>
                      </a:lnTo>
                      <a:lnTo>
                        <a:pt x="0" y="0"/>
                      </a:lnTo>
                      <a:lnTo>
                        <a:pt x="335" y="217"/>
                      </a:lnTo>
                      <a:close/>
                    </a:path>
                  </a:pathLst>
                </a:custGeom>
                <a:solidFill>
                  <a:srgbClr val="800000"/>
                </a:solidFill>
                <a:ln w="9525">
                  <a:noFill/>
                  <a:round/>
                </a:ln>
              </p:spPr>
              <p:txBody>
                <a:bodyPr/>
                <a:lstStyle/>
                <a:p>
                  <a:endParaRPr lang="en-CA"/>
                </a:p>
              </p:txBody>
            </p:sp>
            <p:sp>
              <p:nvSpPr>
                <p:cNvPr id="97" name="Freeform 95"/>
                <p:cNvSpPr/>
                <p:nvPr/>
              </p:nvSpPr>
              <p:spPr bwMode="auto">
                <a:xfrm>
                  <a:off x="2888" y="2877"/>
                  <a:ext cx="139" cy="164"/>
                </a:xfrm>
                <a:custGeom>
                  <a:avLst/>
                  <a:gdLst>
                    <a:gd name="T0" fmla="*/ 5 w 277"/>
                    <a:gd name="T1" fmla="*/ 2 h 329"/>
                    <a:gd name="T2" fmla="*/ 5 w 277"/>
                    <a:gd name="T3" fmla="*/ 5 h 329"/>
                    <a:gd name="T4" fmla="*/ 0 w 277"/>
                    <a:gd name="T5" fmla="*/ 2 h 329"/>
                    <a:gd name="T6" fmla="*/ 0 w 277"/>
                    <a:gd name="T7" fmla="*/ 0 h 329"/>
                    <a:gd name="T8" fmla="*/ 5 w 277"/>
                    <a:gd name="T9" fmla="*/ 2 h 329"/>
                    <a:gd name="T10" fmla="*/ 0 60000 65536"/>
                    <a:gd name="T11" fmla="*/ 0 60000 65536"/>
                    <a:gd name="T12" fmla="*/ 0 60000 65536"/>
                    <a:gd name="T13" fmla="*/ 0 60000 65536"/>
                    <a:gd name="T14" fmla="*/ 0 60000 65536"/>
                    <a:gd name="T15" fmla="*/ 0 w 277"/>
                    <a:gd name="T16" fmla="*/ 0 h 329"/>
                    <a:gd name="T17" fmla="*/ 277 w 277"/>
                    <a:gd name="T18" fmla="*/ 329 h 329"/>
                  </a:gdLst>
                  <a:ahLst/>
                  <a:cxnLst>
                    <a:cxn ang="T10">
                      <a:pos x="T0" y="T1"/>
                    </a:cxn>
                    <a:cxn ang="T11">
                      <a:pos x="T2" y="T3"/>
                    </a:cxn>
                    <a:cxn ang="T12">
                      <a:pos x="T4" y="T5"/>
                    </a:cxn>
                    <a:cxn ang="T13">
                      <a:pos x="T6" y="T7"/>
                    </a:cxn>
                    <a:cxn ang="T14">
                      <a:pos x="T8" y="T9"/>
                    </a:cxn>
                  </a:cxnLst>
                  <a:rect l="T15" t="T16" r="T17" b="T18"/>
                  <a:pathLst>
                    <a:path w="277" h="329">
                      <a:moveTo>
                        <a:pt x="277" y="174"/>
                      </a:moveTo>
                      <a:lnTo>
                        <a:pt x="277" y="329"/>
                      </a:lnTo>
                      <a:lnTo>
                        <a:pt x="0" y="151"/>
                      </a:lnTo>
                      <a:lnTo>
                        <a:pt x="0" y="0"/>
                      </a:lnTo>
                      <a:lnTo>
                        <a:pt x="277" y="174"/>
                      </a:lnTo>
                      <a:close/>
                    </a:path>
                  </a:pathLst>
                </a:custGeom>
                <a:solidFill>
                  <a:srgbClr val="800000"/>
                </a:solidFill>
                <a:ln w="9525">
                  <a:noFill/>
                  <a:round/>
                </a:ln>
              </p:spPr>
              <p:txBody>
                <a:bodyPr/>
                <a:lstStyle/>
                <a:p>
                  <a:endParaRPr lang="en-CA"/>
                </a:p>
              </p:txBody>
            </p:sp>
            <p:sp>
              <p:nvSpPr>
                <p:cNvPr id="98" name="Freeform 96"/>
                <p:cNvSpPr/>
                <p:nvPr/>
              </p:nvSpPr>
              <p:spPr bwMode="auto">
                <a:xfrm>
                  <a:off x="2734" y="2782"/>
                  <a:ext cx="145" cy="161"/>
                </a:xfrm>
                <a:custGeom>
                  <a:avLst/>
                  <a:gdLst>
                    <a:gd name="T0" fmla="*/ 4 w 291"/>
                    <a:gd name="T1" fmla="*/ 3 h 322"/>
                    <a:gd name="T2" fmla="*/ 4 w 291"/>
                    <a:gd name="T3" fmla="*/ 5 h 322"/>
                    <a:gd name="T4" fmla="*/ 0 w 291"/>
                    <a:gd name="T5" fmla="*/ 3 h 322"/>
                    <a:gd name="T6" fmla="*/ 0 w 291"/>
                    <a:gd name="T7" fmla="*/ 0 h 322"/>
                    <a:gd name="T8" fmla="*/ 4 w 291"/>
                    <a:gd name="T9" fmla="*/ 3 h 322"/>
                    <a:gd name="T10" fmla="*/ 0 60000 65536"/>
                    <a:gd name="T11" fmla="*/ 0 60000 65536"/>
                    <a:gd name="T12" fmla="*/ 0 60000 65536"/>
                    <a:gd name="T13" fmla="*/ 0 60000 65536"/>
                    <a:gd name="T14" fmla="*/ 0 60000 65536"/>
                    <a:gd name="T15" fmla="*/ 0 w 291"/>
                    <a:gd name="T16" fmla="*/ 0 h 322"/>
                    <a:gd name="T17" fmla="*/ 291 w 291"/>
                    <a:gd name="T18" fmla="*/ 322 h 322"/>
                  </a:gdLst>
                  <a:ahLst/>
                  <a:cxnLst>
                    <a:cxn ang="T10">
                      <a:pos x="T0" y="T1"/>
                    </a:cxn>
                    <a:cxn ang="T11">
                      <a:pos x="T2" y="T3"/>
                    </a:cxn>
                    <a:cxn ang="T12">
                      <a:pos x="T4" y="T5"/>
                    </a:cxn>
                    <a:cxn ang="T13">
                      <a:pos x="T6" y="T7"/>
                    </a:cxn>
                    <a:cxn ang="T14">
                      <a:pos x="T8" y="T9"/>
                    </a:cxn>
                  </a:cxnLst>
                  <a:rect l="T15" t="T16" r="T17" b="T18"/>
                  <a:pathLst>
                    <a:path w="291" h="322">
                      <a:moveTo>
                        <a:pt x="291" y="178"/>
                      </a:moveTo>
                      <a:lnTo>
                        <a:pt x="291" y="322"/>
                      </a:lnTo>
                      <a:lnTo>
                        <a:pt x="0" y="132"/>
                      </a:lnTo>
                      <a:lnTo>
                        <a:pt x="0" y="0"/>
                      </a:lnTo>
                      <a:lnTo>
                        <a:pt x="291" y="178"/>
                      </a:lnTo>
                      <a:close/>
                    </a:path>
                  </a:pathLst>
                </a:custGeom>
                <a:solidFill>
                  <a:srgbClr val="800000"/>
                </a:solidFill>
                <a:ln w="9525">
                  <a:noFill/>
                  <a:round/>
                </a:ln>
              </p:spPr>
              <p:txBody>
                <a:bodyPr/>
                <a:lstStyle/>
                <a:p>
                  <a:endParaRPr lang="en-CA"/>
                </a:p>
              </p:txBody>
            </p:sp>
            <p:sp>
              <p:nvSpPr>
                <p:cNvPr id="99" name="Freeform 97"/>
                <p:cNvSpPr/>
                <p:nvPr/>
              </p:nvSpPr>
              <p:spPr bwMode="auto">
                <a:xfrm>
                  <a:off x="2602" y="1710"/>
                  <a:ext cx="129" cy="115"/>
                </a:xfrm>
                <a:custGeom>
                  <a:avLst/>
                  <a:gdLst>
                    <a:gd name="T0" fmla="*/ 5 w 257"/>
                    <a:gd name="T1" fmla="*/ 2 h 230"/>
                    <a:gd name="T2" fmla="*/ 5 w 257"/>
                    <a:gd name="T3" fmla="*/ 4 h 230"/>
                    <a:gd name="T4" fmla="*/ 0 w 257"/>
                    <a:gd name="T5" fmla="*/ 3 h 230"/>
                    <a:gd name="T6" fmla="*/ 0 w 257"/>
                    <a:gd name="T7" fmla="*/ 0 h 230"/>
                    <a:gd name="T8" fmla="*/ 5 w 257"/>
                    <a:gd name="T9" fmla="*/ 2 h 230"/>
                    <a:gd name="T10" fmla="*/ 0 60000 65536"/>
                    <a:gd name="T11" fmla="*/ 0 60000 65536"/>
                    <a:gd name="T12" fmla="*/ 0 60000 65536"/>
                    <a:gd name="T13" fmla="*/ 0 60000 65536"/>
                    <a:gd name="T14" fmla="*/ 0 60000 65536"/>
                    <a:gd name="T15" fmla="*/ 0 w 257"/>
                    <a:gd name="T16" fmla="*/ 0 h 230"/>
                    <a:gd name="T17" fmla="*/ 257 w 257"/>
                    <a:gd name="T18" fmla="*/ 230 h 230"/>
                  </a:gdLst>
                  <a:ahLst/>
                  <a:cxnLst>
                    <a:cxn ang="T10">
                      <a:pos x="T0" y="T1"/>
                    </a:cxn>
                    <a:cxn ang="T11">
                      <a:pos x="T2" y="T3"/>
                    </a:cxn>
                    <a:cxn ang="T12">
                      <a:pos x="T4" y="T5"/>
                    </a:cxn>
                    <a:cxn ang="T13">
                      <a:pos x="T6" y="T7"/>
                    </a:cxn>
                    <a:cxn ang="T14">
                      <a:pos x="T8" y="T9"/>
                    </a:cxn>
                  </a:cxnLst>
                  <a:rect l="T15" t="T16" r="T17" b="T18"/>
                  <a:pathLst>
                    <a:path w="257" h="230">
                      <a:moveTo>
                        <a:pt x="257" y="91"/>
                      </a:moveTo>
                      <a:lnTo>
                        <a:pt x="257" y="230"/>
                      </a:lnTo>
                      <a:lnTo>
                        <a:pt x="0" y="139"/>
                      </a:lnTo>
                      <a:lnTo>
                        <a:pt x="0" y="0"/>
                      </a:lnTo>
                      <a:lnTo>
                        <a:pt x="257" y="91"/>
                      </a:lnTo>
                      <a:close/>
                    </a:path>
                  </a:pathLst>
                </a:custGeom>
                <a:solidFill>
                  <a:srgbClr val="800000"/>
                </a:solidFill>
                <a:ln w="9525">
                  <a:noFill/>
                  <a:round/>
                </a:ln>
              </p:spPr>
              <p:txBody>
                <a:bodyPr/>
                <a:lstStyle/>
                <a:p>
                  <a:endParaRPr lang="en-CA"/>
                </a:p>
              </p:txBody>
            </p:sp>
            <p:sp>
              <p:nvSpPr>
                <p:cNvPr id="100" name="Freeform 98"/>
                <p:cNvSpPr/>
                <p:nvPr/>
              </p:nvSpPr>
              <p:spPr bwMode="auto">
                <a:xfrm>
                  <a:off x="2894" y="1809"/>
                  <a:ext cx="139" cy="129"/>
                </a:xfrm>
                <a:custGeom>
                  <a:avLst/>
                  <a:gdLst>
                    <a:gd name="T0" fmla="*/ 4 w 279"/>
                    <a:gd name="T1" fmla="*/ 2 h 256"/>
                    <a:gd name="T2" fmla="*/ 4 w 279"/>
                    <a:gd name="T3" fmla="*/ 5 h 256"/>
                    <a:gd name="T4" fmla="*/ 0 w 279"/>
                    <a:gd name="T5" fmla="*/ 3 h 256"/>
                    <a:gd name="T6" fmla="*/ 0 w 279"/>
                    <a:gd name="T7" fmla="*/ 0 h 256"/>
                    <a:gd name="T8" fmla="*/ 4 w 279"/>
                    <a:gd name="T9" fmla="*/ 2 h 256"/>
                    <a:gd name="T10" fmla="*/ 0 60000 65536"/>
                    <a:gd name="T11" fmla="*/ 0 60000 65536"/>
                    <a:gd name="T12" fmla="*/ 0 60000 65536"/>
                    <a:gd name="T13" fmla="*/ 0 60000 65536"/>
                    <a:gd name="T14" fmla="*/ 0 60000 65536"/>
                    <a:gd name="T15" fmla="*/ 0 w 279"/>
                    <a:gd name="T16" fmla="*/ 0 h 256"/>
                    <a:gd name="T17" fmla="*/ 279 w 279"/>
                    <a:gd name="T18" fmla="*/ 256 h 256"/>
                  </a:gdLst>
                  <a:ahLst/>
                  <a:cxnLst>
                    <a:cxn ang="T10">
                      <a:pos x="T0" y="T1"/>
                    </a:cxn>
                    <a:cxn ang="T11">
                      <a:pos x="T2" y="T3"/>
                    </a:cxn>
                    <a:cxn ang="T12">
                      <a:pos x="T4" y="T5"/>
                    </a:cxn>
                    <a:cxn ang="T13">
                      <a:pos x="T6" y="T7"/>
                    </a:cxn>
                    <a:cxn ang="T14">
                      <a:pos x="T8" y="T9"/>
                    </a:cxn>
                  </a:cxnLst>
                  <a:rect l="T15" t="T16" r="T17" b="T18"/>
                  <a:pathLst>
                    <a:path w="279" h="256">
                      <a:moveTo>
                        <a:pt x="279" y="99"/>
                      </a:moveTo>
                      <a:lnTo>
                        <a:pt x="279" y="256"/>
                      </a:lnTo>
                      <a:lnTo>
                        <a:pt x="0" y="153"/>
                      </a:lnTo>
                      <a:lnTo>
                        <a:pt x="0" y="0"/>
                      </a:lnTo>
                      <a:lnTo>
                        <a:pt x="279" y="99"/>
                      </a:lnTo>
                      <a:close/>
                    </a:path>
                  </a:pathLst>
                </a:custGeom>
                <a:solidFill>
                  <a:srgbClr val="800000"/>
                </a:solidFill>
                <a:ln w="9525">
                  <a:noFill/>
                  <a:round/>
                </a:ln>
              </p:spPr>
              <p:txBody>
                <a:bodyPr/>
                <a:lstStyle/>
                <a:p>
                  <a:endParaRPr lang="en-CA"/>
                </a:p>
              </p:txBody>
            </p:sp>
            <p:sp>
              <p:nvSpPr>
                <p:cNvPr id="101" name="Freeform 99"/>
                <p:cNvSpPr/>
                <p:nvPr/>
              </p:nvSpPr>
              <p:spPr bwMode="auto">
                <a:xfrm>
                  <a:off x="2739" y="1757"/>
                  <a:ext cx="147" cy="124"/>
                </a:xfrm>
                <a:custGeom>
                  <a:avLst/>
                  <a:gdLst>
                    <a:gd name="T0" fmla="*/ 5 w 294"/>
                    <a:gd name="T1" fmla="*/ 1 h 249"/>
                    <a:gd name="T2" fmla="*/ 5 w 294"/>
                    <a:gd name="T3" fmla="*/ 3 h 249"/>
                    <a:gd name="T4" fmla="*/ 0 w 294"/>
                    <a:gd name="T5" fmla="*/ 2 h 249"/>
                    <a:gd name="T6" fmla="*/ 0 w 294"/>
                    <a:gd name="T7" fmla="*/ 0 h 249"/>
                    <a:gd name="T8" fmla="*/ 5 w 294"/>
                    <a:gd name="T9" fmla="*/ 1 h 249"/>
                    <a:gd name="T10" fmla="*/ 0 60000 65536"/>
                    <a:gd name="T11" fmla="*/ 0 60000 65536"/>
                    <a:gd name="T12" fmla="*/ 0 60000 65536"/>
                    <a:gd name="T13" fmla="*/ 0 60000 65536"/>
                    <a:gd name="T14" fmla="*/ 0 60000 65536"/>
                    <a:gd name="T15" fmla="*/ 0 w 294"/>
                    <a:gd name="T16" fmla="*/ 0 h 249"/>
                    <a:gd name="T17" fmla="*/ 294 w 294"/>
                    <a:gd name="T18" fmla="*/ 249 h 249"/>
                  </a:gdLst>
                  <a:ahLst/>
                  <a:cxnLst>
                    <a:cxn ang="T10">
                      <a:pos x="T0" y="T1"/>
                    </a:cxn>
                    <a:cxn ang="T11">
                      <a:pos x="T2" y="T3"/>
                    </a:cxn>
                    <a:cxn ang="T12">
                      <a:pos x="T4" y="T5"/>
                    </a:cxn>
                    <a:cxn ang="T13">
                      <a:pos x="T6" y="T7"/>
                    </a:cxn>
                    <a:cxn ang="T14">
                      <a:pos x="T8" y="T9"/>
                    </a:cxn>
                  </a:cxnLst>
                  <a:rect l="T15" t="T16" r="T17" b="T18"/>
                  <a:pathLst>
                    <a:path w="294" h="249">
                      <a:moveTo>
                        <a:pt x="294" y="105"/>
                      </a:moveTo>
                      <a:lnTo>
                        <a:pt x="294" y="249"/>
                      </a:lnTo>
                      <a:lnTo>
                        <a:pt x="0" y="146"/>
                      </a:lnTo>
                      <a:lnTo>
                        <a:pt x="0" y="0"/>
                      </a:lnTo>
                      <a:lnTo>
                        <a:pt x="294" y="105"/>
                      </a:lnTo>
                      <a:close/>
                    </a:path>
                  </a:pathLst>
                </a:custGeom>
                <a:solidFill>
                  <a:srgbClr val="800000"/>
                </a:solidFill>
                <a:ln w="9525">
                  <a:noFill/>
                  <a:round/>
                </a:ln>
              </p:spPr>
              <p:txBody>
                <a:bodyPr/>
                <a:lstStyle/>
                <a:p>
                  <a:endParaRPr lang="en-CA"/>
                </a:p>
              </p:txBody>
            </p:sp>
            <p:sp>
              <p:nvSpPr>
                <p:cNvPr id="102" name="Freeform 100"/>
                <p:cNvSpPr/>
                <p:nvPr/>
              </p:nvSpPr>
              <p:spPr bwMode="auto">
                <a:xfrm>
                  <a:off x="2602" y="1874"/>
                  <a:ext cx="129" cy="122"/>
                </a:xfrm>
                <a:custGeom>
                  <a:avLst/>
                  <a:gdLst>
                    <a:gd name="T0" fmla="*/ 5 w 257"/>
                    <a:gd name="T1" fmla="*/ 1 h 245"/>
                    <a:gd name="T2" fmla="*/ 5 w 257"/>
                    <a:gd name="T3" fmla="*/ 3 h 245"/>
                    <a:gd name="T4" fmla="*/ 0 w 257"/>
                    <a:gd name="T5" fmla="*/ 2 h 245"/>
                    <a:gd name="T6" fmla="*/ 0 w 257"/>
                    <a:gd name="T7" fmla="*/ 0 h 245"/>
                    <a:gd name="T8" fmla="*/ 5 w 257"/>
                    <a:gd name="T9" fmla="*/ 1 h 245"/>
                    <a:gd name="T10" fmla="*/ 0 60000 65536"/>
                    <a:gd name="T11" fmla="*/ 0 60000 65536"/>
                    <a:gd name="T12" fmla="*/ 0 60000 65536"/>
                    <a:gd name="T13" fmla="*/ 0 60000 65536"/>
                    <a:gd name="T14" fmla="*/ 0 60000 65536"/>
                    <a:gd name="T15" fmla="*/ 0 w 257"/>
                    <a:gd name="T16" fmla="*/ 0 h 245"/>
                    <a:gd name="T17" fmla="*/ 257 w 257"/>
                    <a:gd name="T18" fmla="*/ 245 h 245"/>
                  </a:gdLst>
                  <a:ahLst/>
                  <a:cxnLst>
                    <a:cxn ang="T10">
                      <a:pos x="T0" y="T1"/>
                    </a:cxn>
                    <a:cxn ang="T11">
                      <a:pos x="T2" y="T3"/>
                    </a:cxn>
                    <a:cxn ang="T12">
                      <a:pos x="T4" y="T5"/>
                    </a:cxn>
                    <a:cxn ang="T13">
                      <a:pos x="T6" y="T7"/>
                    </a:cxn>
                    <a:cxn ang="T14">
                      <a:pos x="T8" y="T9"/>
                    </a:cxn>
                  </a:cxnLst>
                  <a:rect l="T15" t="T16" r="T17" b="T18"/>
                  <a:pathLst>
                    <a:path w="257" h="245">
                      <a:moveTo>
                        <a:pt x="257" y="107"/>
                      </a:moveTo>
                      <a:lnTo>
                        <a:pt x="257" y="245"/>
                      </a:lnTo>
                      <a:lnTo>
                        <a:pt x="0" y="138"/>
                      </a:lnTo>
                      <a:lnTo>
                        <a:pt x="0" y="0"/>
                      </a:lnTo>
                      <a:lnTo>
                        <a:pt x="257" y="107"/>
                      </a:lnTo>
                      <a:close/>
                    </a:path>
                  </a:pathLst>
                </a:custGeom>
                <a:solidFill>
                  <a:srgbClr val="800000"/>
                </a:solidFill>
                <a:ln w="9525">
                  <a:noFill/>
                  <a:round/>
                </a:ln>
              </p:spPr>
              <p:txBody>
                <a:bodyPr/>
                <a:lstStyle/>
                <a:p>
                  <a:endParaRPr lang="en-CA"/>
                </a:p>
              </p:txBody>
            </p:sp>
            <p:sp>
              <p:nvSpPr>
                <p:cNvPr id="103" name="Freeform 101"/>
                <p:cNvSpPr/>
                <p:nvPr/>
              </p:nvSpPr>
              <p:spPr bwMode="auto">
                <a:xfrm>
                  <a:off x="3040" y="2048"/>
                  <a:ext cx="163" cy="146"/>
                </a:xfrm>
                <a:custGeom>
                  <a:avLst/>
                  <a:gdLst>
                    <a:gd name="T0" fmla="*/ 5 w 327"/>
                    <a:gd name="T1" fmla="*/ 3 h 291"/>
                    <a:gd name="T2" fmla="*/ 5 w 327"/>
                    <a:gd name="T3" fmla="*/ 5 h 291"/>
                    <a:gd name="T4" fmla="*/ 0 w 327"/>
                    <a:gd name="T5" fmla="*/ 3 h 291"/>
                    <a:gd name="T6" fmla="*/ 0 w 327"/>
                    <a:gd name="T7" fmla="*/ 0 h 291"/>
                    <a:gd name="T8" fmla="*/ 5 w 327"/>
                    <a:gd name="T9" fmla="*/ 3 h 291"/>
                    <a:gd name="T10" fmla="*/ 0 60000 65536"/>
                    <a:gd name="T11" fmla="*/ 0 60000 65536"/>
                    <a:gd name="T12" fmla="*/ 0 60000 65536"/>
                    <a:gd name="T13" fmla="*/ 0 60000 65536"/>
                    <a:gd name="T14" fmla="*/ 0 60000 65536"/>
                    <a:gd name="T15" fmla="*/ 0 w 327"/>
                    <a:gd name="T16" fmla="*/ 0 h 291"/>
                    <a:gd name="T17" fmla="*/ 327 w 327"/>
                    <a:gd name="T18" fmla="*/ 291 h 291"/>
                  </a:gdLst>
                  <a:ahLst/>
                  <a:cxnLst>
                    <a:cxn ang="T10">
                      <a:pos x="T0" y="T1"/>
                    </a:cxn>
                    <a:cxn ang="T11">
                      <a:pos x="T2" y="T3"/>
                    </a:cxn>
                    <a:cxn ang="T12">
                      <a:pos x="T4" y="T5"/>
                    </a:cxn>
                    <a:cxn ang="T13">
                      <a:pos x="T6" y="T7"/>
                    </a:cxn>
                    <a:cxn ang="T14">
                      <a:pos x="T8" y="T9"/>
                    </a:cxn>
                  </a:cxnLst>
                  <a:rect l="T15" t="T16" r="T17" b="T18"/>
                  <a:pathLst>
                    <a:path w="327" h="291">
                      <a:moveTo>
                        <a:pt x="327" y="131"/>
                      </a:moveTo>
                      <a:lnTo>
                        <a:pt x="327" y="291"/>
                      </a:lnTo>
                      <a:lnTo>
                        <a:pt x="1" y="154"/>
                      </a:lnTo>
                      <a:lnTo>
                        <a:pt x="0" y="0"/>
                      </a:lnTo>
                      <a:lnTo>
                        <a:pt x="327" y="131"/>
                      </a:lnTo>
                      <a:close/>
                    </a:path>
                  </a:pathLst>
                </a:custGeom>
                <a:solidFill>
                  <a:srgbClr val="800000"/>
                </a:solidFill>
                <a:ln w="9525">
                  <a:noFill/>
                  <a:round/>
                </a:ln>
              </p:spPr>
              <p:txBody>
                <a:bodyPr/>
                <a:lstStyle/>
                <a:p>
                  <a:endParaRPr lang="en-CA"/>
                </a:p>
              </p:txBody>
            </p:sp>
            <p:sp>
              <p:nvSpPr>
                <p:cNvPr id="104" name="Freeform 102"/>
                <p:cNvSpPr/>
                <p:nvPr/>
              </p:nvSpPr>
              <p:spPr bwMode="auto">
                <a:xfrm>
                  <a:off x="2894" y="1990"/>
                  <a:ext cx="139" cy="132"/>
                </a:xfrm>
                <a:custGeom>
                  <a:avLst/>
                  <a:gdLst>
                    <a:gd name="T0" fmla="*/ 4 w 279"/>
                    <a:gd name="T1" fmla="*/ 1 h 265"/>
                    <a:gd name="T2" fmla="*/ 4 w 279"/>
                    <a:gd name="T3" fmla="*/ 4 h 265"/>
                    <a:gd name="T4" fmla="*/ 0 w 279"/>
                    <a:gd name="T5" fmla="*/ 2 h 265"/>
                    <a:gd name="T6" fmla="*/ 0 w 279"/>
                    <a:gd name="T7" fmla="*/ 0 h 265"/>
                    <a:gd name="T8" fmla="*/ 4 w 279"/>
                    <a:gd name="T9" fmla="*/ 1 h 265"/>
                    <a:gd name="T10" fmla="*/ 0 60000 65536"/>
                    <a:gd name="T11" fmla="*/ 0 60000 65536"/>
                    <a:gd name="T12" fmla="*/ 0 60000 65536"/>
                    <a:gd name="T13" fmla="*/ 0 60000 65536"/>
                    <a:gd name="T14" fmla="*/ 0 60000 65536"/>
                    <a:gd name="T15" fmla="*/ 0 w 279"/>
                    <a:gd name="T16" fmla="*/ 0 h 265"/>
                    <a:gd name="T17" fmla="*/ 279 w 279"/>
                    <a:gd name="T18" fmla="*/ 265 h 265"/>
                  </a:gdLst>
                  <a:ahLst/>
                  <a:cxnLst>
                    <a:cxn ang="T10">
                      <a:pos x="T0" y="T1"/>
                    </a:cxn>
                    <a:cxn ang="T11">
                      <a:pos x="T2" y="T3"/>
                    </a:cxn>
                    <a:cxn ang="T12">
                      <a:pos x="T4" y="T5"/>
                    </a:cxn>
                    <a:cxn ang="T13">
                      <a:pos x="T6" y="T7"/>
                    </a:cxn>
                    <a:cxn ang="T14">
                      <a:pos x="T8" y="T9"/>
                    </a:cxn>
                  </a:cxnLst>
                  <a:rect l="T15" t="T16" r="T17" b="T18"/>
                  <a:pathLst>
                    <a:path w="279" h="265">
                      <a:moveTo>
                        <a:pt x="279" y="108"/>
                      </a:moveTo>
                      <a:lnTo>
                        <a:pt x="279" y="265"/>
                      </a:lnTo>
                      <a:lnTo>
                        <a:pt x="0" y="151"/>
                      </a:lnTo>
                      <a:lnTo>
                        <a:pt x="0" y="0"/>
                      </a:lnTo>
                      <a:lnTo>
                        <a:pt x="279" y="108"/>
                      </a:lnTo>
                      <a:close/>
                    </a:path>
                  </a:pathLst>
                </a:custGeom>
                <a:solidFill>
                  <a:srgbClr val="800000"/>
                </a:solidFill>
                <a:ln w="9525">
                  <a:noFill/>
                  <a:round/>
                </a:ln>
              </p:spPr>
              <p:txBody>
                <a:bodyPr/>
                <a:lstStyle/>
                <a:p>
                  <a:endParaRPr lang="en-CA"/>
                </a:p>
              </p:txBody>
            </p:sp>
            <p:sp>
              <p:nvSpPr>
                <p:cNvPr id="105" name="Freeform 103"/>
                <p:cNvSpPr/>
                <p:nvPr/>
              </p:nvSpPr>
              <p:spPr bwMode="auto">
                <a:xfrm>
                  <a:off x="2739" y="1930"/>
                  <a:ext cx="147" cy="131"/>
                </a:xfrm>
                <a:custGeom>
                  <a:avLst/>
                  <a:gdLst>
                    <a:gd name="T0" fmla="*/ 5 w 294"/>
                    <a:gd name="T1" fmla="*/ 1 h 264"/>
                    <a:gd name="T2" fmla="*/ 5 w 294"/>
                    <a:gd name="T3" fmla="*/ 4 h 264"/>
                    <a:gd name="T4" fmla="*/ 0 w 294"/>
                    <a:gd name="T5" fmla="*/ 2 h 264"/>
                    <a:gd name="T6" fmla="*/ 0 w 294"/>
                    <a:gd name="T7" fmla="*/ 0 h 264"/>
                    <a:gd name="T8" fmla="*/ 5 w 294"/>
                    <a:gd name="T9" fmla="*/ 1 h 264"/>
                    <a:gd name="T10" fmla="*/ 0 60000 65536"/>
                    <a:gd name="T11" fmla="*/ 0 60000 65536"/>
                    <a:gd name="T12" fmla="*/ 0 60000 65536"/>
                    <a:gd name="T13" fmla="*/ 0 60000 65536"/>
                    <a:gd name="T14" fmla="*/ 0 60000 65536"/>
                    <a:gd name="T15" fmla="*/ 0 w 294"/>
                    <a:gd name="T16" fmla="*/ 0 h 264"/>
                    <a:gd name="T17" fmla="*/ 294 w 294"/>
                    <a:gd name="T18" fmla="*/ 264 h 264"/>
                  </a:gdLst>
                  <a:ahLst/>
                  <a:cxnLst>
                    <a:cxn ang="T10">
                      <a:pos x="T0" y="T1"/>
                    </a:cxn>
                    <a:cxn ang="T11">
                      <a:pos x="T2" y="T3"/>
                    </a:cxn>
                    <a:cxn ang="T12">
                      <a:pos x="T4" y="T5"/>
                    </a:cxn>
                    <a:cxn ang="T13">
                      <a:pos x="T6" y="T7"/>
                    </a:cxn>
                    <a:cxn ang="T14">
                      <a:pos x="T8" y="T9"/>
                    </a:cxn>
                  </a:cxnLst>
                  <a:rect l="T15" t="T16" r="T17" b="T18"/>
                  <a:pathLst>
                    <a:path w="294" h="264">
                      <a:moveTo>
                        <a:pt x="294" y="118"/>
                      </a:moveTo>
                      <a:lnTo>
                        <a:pt x="294" y="264"/>
                      </a:lnTo>
                      <a:lnTo>
                        <a:pt x="0" y="139"/>
                      </a:lnTo>
                      <a:lnTo>
                        <a:pt x="0" y="0"/>
                      </a:lnTo>
                      <a:lnTo>
                        <a:pt x="294" y="118"/>
                      </a:lnTo>
                      <a:close/>
                    </a:path>
                  </a:pathLst>
                </a:custGeom>
                <a:solidFill>
                  <a:srgbClr val="800000"/>
                </a:solidFill>
                <a:ln w="9525">
                  <a:noFill/>
                  <a:round/>
                </a:ln>
              </p:spPr>
              <p:txBody>
                <a:bodyPr/>
                <a:lstStyle/>
                <a:p>
                  <a:endParaRPr lang="en-CA"/>
                </a:p>
              </p:txBody>
            </p:sp>
            <p:sp>
              <p:nvSpPr>
                <p:cNvPr id="106" name="Freeform 104"/>
                <p:cNvSpPr/>
                <p:nvPr/>
              </p:nvSpPr>
              <p:spPr bwMode="auto">
                <a:xfrm>
                  <a:off x="2602" y="2039"/>
                  <a:ext cx="129" cy="127"/>
                </a:xfrm>
                <a:custGeom>
                  <a:avLst/>
                  <a:gdLst>
                    <a:gd name="T0" fmla="*/ 5 w 257"/>
                    <a:gd name="T1" fmla="*/ 1 h 255"/>
                    <a:gd name="T2" fmla="*/ 5 w 257"/>
                    <a:gd name="T3" fmla="*/ 3 h 255"/>
                    <a:gd name="T4" fmla="*/ 0 w 257"/>
                    <a:gd name="T5" fmla="*/ 2 h 255"/>
                    <a:gd name="T6" fmla="*/ 0 w 257"/>
                    <a:gd name="T7" fmla="*/ 0 h 255"/>
                    <a:gd name="T8" fmla="*/ 5 w 257"/>
                    <a:gd name="T9" fmla="*/ 1 h 255"/>
                    <a:gd name="T10" fmla="*/ 0 60000 65536"/>
                    <a:gd name="T11" fmla="*/ 0 60000 65536"/>
                    <a:gd name="T12" fmla="*/ 0 60000 65536"/>
                    <a:gd name="T13" fmla="*/ 0 60000 65536"/>
                    <a:gd name="T14" fmla="*/ 0 60000 65536"/>
                    <a:gd name="T15" fmla="*/ 0 w 257"/>
                    <a:gd name="T16" fmla="*/ 0 h 255"/>
                    <a:gd name="T17" fmla="*/ 257 w 257"/>
                    <a:gd name="T18" fmla="*/ 255 h 255"/>
                  </a:gdLst>
                  <a:ahLst/>
                  <a:cxnLst>
                    <a:cxn ang="T10">
                      <a:pos x="T0" y="T1"/>
                    </a:cxn>
                    <a:cxn ang="T11">
                      <a:pos x="T2" y="T3"/>
                    </a:cxn>
                    <a:cxn ang="T12">
                      <a:pos x="T4" y="T5"/>
                    </a:cxn>
                    <a:cxn ang="T13">
                      <a:pos x="T6" y="T7"/>
                    </a:cxn>
                    <a:cxn ang="T14">
                      <a:pos x="T8" y="T9"/>
                    </a:cxn>
                  </a:cxnLst>
                  <a:rect l="T15" t="T16" r="T17" b="T18"/>
                  <a:pathLst>
                    <a:path w="257" h="255">
                      <a:moveTo>
                        <a:pt x="257" y="118"/>
                      </a:moveTo>
                      <a:lnTo>
                        <a:pt x="257" y="255"/>
                      </a:lnTo>
                      <a:lnTo>
                        <a:pt x="0" y="138"/>
                      </a:lnTo>
                      <a:lnTo>
                        <a:pt x="0" y="0"/>
                      </a:lnTo>
                      <a:lnTo>
                        <a:pt x="257" y="118"/>
                      </a:lnTo>
                      <a:close/>
                    </a:path>
                  </a:pathLst>
                </a:custGeom>
                <a:solidFill>
                  <a:srgbClr val="800000"/>
                </a:solidFill>
                <a:ln w="9525">
                  <a:noFill/>
                  <a:round/>
                </a:ln>
              </p:spPr>
              <p:txBody>
                <a:bodyPr/>
                <a:lstStyle/>
                <a:p>
                  <a:endParaRPr lang="en-CA"/>
                </a:p>
              </p:txBody>
            </p:sp>
            <p:sp>
              <p:nvSpPr>
                <p:cNvPr id="107" name="Freeform 105"/>
                <p:cNvSpPr/>
                <p:nvPr/>
              </p:nvSpPr>
              <p:spPr bwMode="auto">
                <a:xfrm>
                  <a:off x="2894" y="2168"/>
                  <a:ext cx="139" cy="139"/>
                </a:xfrm>
                <a:custGeom>
                  <a:avLst/>
                  <a:gdLst>
                    <a:gd name="T0" fmla="*/ 4 w 279"/>
                    <a:gd name="T1" fmla="*/ 1 h 279"/>
                    <a:gd name="T2" fmla="*/ 4 w 279"/>
                    <a:gd name="T3" fmla="*/ 4 h 279"/>
                    <a:gd name="T4" fmla="*/ 0 w 279"/>
                    <a:gd name="T5" fmla="*/ 2 h 279"/>
                    <a:gd name="T6" fmla="*/ 0 w 279"/>
                    <a:gd name="T7" fmla="*/ 0 h 279"/>
                    <a:gd name="T8" fmla="*/ 4 w 279"/>
                    <a:gd name="T9" fmla="*/ 1 h 279"/>
                    <a:gd name="T10" fmla="*/ 0 60000 65536"/>
                    <a:gd name="T11" fmla="*/ 0 60000 65536"/>
                    <a:gd name="T12" fmla="*/ 0 60000 65536"/>
                    <a:gd name="T13" fmla="*/ 0 60000 65536"/>
                    <a:gd name="T14" fmla="*/ 0 60000 65536"/>
                    <a:gd name="T15" fmla="*/ 0 w 279"/>
                    <a:gd name="T16" fmla="*/ 0 h 279"/>
                    <a:gd name="T17" fmla="*/ 279 w 279"/>
                    <a:gd name="T18" fmla="*/ 279 h 279"/>
                  </a:gdLst>
                  <a:ahLst/>
                  <a:cxnLst>
                    <a:cxn ang="T10">
                      <a:pos x="T0" y="T1"/>
                    </a:cxn>
                    <a:cxn ang="T11">
                      <a:pos x="T2" y="T3"/>
                    </a:cxn>
                    <a:cxn ang="T12">
                      <a:pos x="T4" y="T5"/>
                    </a:cxn>
                    <a:cxn ang="T13">
                      <a:pos x="T6" y="T7"/>
                    </a:cxn>
                    <a:cxn ang="T14">
                      <a:pos x="T8" y="T9"/>
                    </a:cxn>
                  </a:cxnLst>
                  <a:rect l="T15" t="T16" r="T17" b="T18"/>
                  <a:pathLst>
                    <a:path w="279" h="279">
                      <a:moveTo>
                        <a:pt x="279" y="120"/>
                      </a:moveTo>
                      <a:lnTo>
                        <a:pt x="279" y="279"/>
                      </a:lnTo>
                      <a:lnTo>
                        <a:pt x="0" y="153"/>
                      </a:lnTo>
                      <a:lnTo>
                        <a:pt x="0" y="0"/>
                      </a:lnTo>
                      <a:lnTo>
                        <a:pt x="279" y="120"/>
                      </a:lnTo>
                      <a:close/>
                    </a:path>
                  </a:pathLst>
                </a:custGeom>
                <a:solidFill>
                  <a:srgbClr val="800000"/>
                </a:solidFill>
                <a:ln w="9525">
                  <a:noFill/>
                  <a:round/>
                </a:ln>
              </p:spPr>
              <p:txBody>
                <a:bodyPr/>
                <a:lstStyle/>
                <a:p>
                  <a:endParaRPr lang="en-CA"/>
                </a:p>
              </p:txBody>
            </p:sp>
            <p:sp>
              <p:nvSpPr>
                <p:cNvPr id="108" name="Freeform 106"/>
                <p:cNvSpPr/>
                <p:nvPr/>
              </p:nvSpPr>
              <p:spPr bwMode="auto">
                <a:xfrm>
                  <a:off x="2739" y="2100"/>
                  <a:ext cx="147" cy="138"/>
                </a:xfrm>
                <a:custGeom>
                  <a:avLst/>
                  <a:gdLst>
                    <a:gd name="T0" fmla="*/ 5 w 294"/>
                    <a:gd name="T1" fmla="*/ 2 h 276"/>
                    <a:gd name="T2" fmla="*/ 5 w 294"/>
                    <a:gd name="T3" fmla="*/ 4 h 276"/>
                    <a:gd name="T4" fmla="*/ 0 w 294"/>
                    <a:gd name="T5" fmla="*/ 2 h 276"/>
                    <a:gd name="T6" fmla="*/ 0 w 294"/>
                    <a:gd name="T7" fmla="*/ 0 h 276"/>
                    <a:gd name="T8" fmla="*/ 5 w 294"/>
                    <a:gd name="T9" fmla="*/ 2 h 276"/>
                    <a:gd name="T10" fmla="*/ 0 60000 65536"/>
                    <a:gd name="T11" fmla="*/ 0 60000 65536"/>
                    <a:gd name="T12" fmla="*/ 0 60000 65536"/>
                    <a:gd name="T13" fmla="*/ 0 60000 65536"/>
                    <a:gd name="T14" fmla="*/ 0 60000 65536"/>
                    <a:gd name="T15" fmla="*/ 0 w 294"/>
                    <a:gd name="T16" fmla="*/ 0 h 276"/>
                    <a:gd name="T17" fmla="*/ 294 w 294"/>
                    <a:gd name="T18" fmla="*/ 276 h 276"/>
                  </a:gdLst>
                  <a:ahLst/>
                  <a:cxnLst>
                    <a:cxn ang="T10">
                      <a:pos x="T0" y="T1"/>
                    </a:cxn>
                    <a:cxn ang="T11">
                      <a:pos x="T2" y="T3"/>
                    </a:cxn>
                    <a:cxn ang="T12">
                      <a:pos x="T4" y="T5"/>
                    </a:cxn>
                    <a:cxn ang="T13">
                      <a:pos x="T6" y="T7"/>
                    </a:cxn>
                    <a:cxn ang="T14">
                      <a:pos x="T8" y="T9"/>
                    </a:cxn>
                  </a:cxnLst>
                  <a:rect l="T15" t="T16" r="T17" b="T18"/>
                  <a:pathLst>
                    <a:path w="294" h="276">
                      <a:moveTo>
                        <a:pt x="294" y="130"/>
                      </a:moveTo>
                      <a:lnTo>
                        <a:pt x="294" y="276"/>
                      </a:lnTo>
                      <a:lnTo>
                        <a:pt x="0" y="143"/>
                      </a:lnTo>
                      <a:lnTo>
                        <a:pt x="0" y="0"/>
                      </a:lnTo>
                      <a:lnTo>
                        <a:pt x="294" y="130"/>
                      </a:lnTo>
                      <a:close/>
                    </a:path>
                  </a:pathLst>
                </a:custGeom>
                <a:solidFill>
                  <a:srgbClr val="800000"/>
                </a:solidFill>
                <a:ln w="9525">
                  <a:noFill/>
                  <a:round/>
                </a:ln>
              </p:spPr>
              <p:txBody>
                <a:bodyPr/>
                <a:lstStyle/>
                <a:p>
                  <a:endParaRPr lang="en-CA"/>
                </a:p>
              </p:txBody>
            </p:sp>
            <p:sp>
              <p:nvSpPr>
                <p:cNvPr id="109" name="Freeform 107"/>
                <p:cNvSpPr/>
                <p:nvPr/>
              </p:nvSpPr>
              <p:spPr bwMode="auto">
                <a:xfrm>
                  <a:off x="2602" y="2204"/>
                  <a:ext cx="123" cy="130"/>
                </a:xfrm>
                <a:custGeom>
                  <a:avLst/>
                  <a:gdLst>
                    <a:gd name="T0" fmla="*/ 4 w 245"/>
                    <a:gd name="T1" fmla="*/ 1 h 260"/>
                    <a:gd name="T2" fmla="*/ 4 w 245"/>
                    <a:gd name="T3" fmla="*/ 4 h 260"/>
                    <a:gd name="T4" fmla="*/ 0 w 245"/>
                    <a:gd name="T5" fmla="*/ 2 h 260"/>
                    <a:gd name="T6" fmla="*/ 0 w 245"/>
                    <a:gd name="T7" fmla="*/ 0 h 260"/>
                    <a:gd name="T8" fmla="*/ 4 w 245"/>
                    <a:gd name="T9" fmla="*/ 1 h 260"/>
                    <a:gd name="T10" fmla="*/ 0 60000 65536"/>
                    <a:gd name="T11" fmla="*/ 0 60000 65536"/>
                    <a:gd name="T12" fmla="*/ 0 60000 65536"/>
                    <a:gd name="T13" fmla="*/ 0 60000 65536"/>
                    <a:gd name="T14" fmla="*/ 0 60000 65536"/>
                    <a:gd name="T15" fmla="*/ 0 w 245"/>
                    <a:gd name="T16" fmla="*/ 0 h 260"/>
                    <a:gd name="T17" fmla="*/ 245 w 245"/>
                    <a:gd name="T18" fmla="*/ 260 h 260"/>
                  </a:gdLst>
                  <a:ahLst/>
                  <a:cxnLst>
                    <a:cxn ang="T10">
                      <a:pos x="T0" y="T1"/>
                    </a:cxn>
                    <a:cxn ang="T11">
                      <a:pos x="T2" y="T3"/>
                    </a:cxn>
                    <a:cxn ang="T12">
                      <a:pos x="T4" y="T5"/>
                    </a:cxn>
                    <a:cxn ang="T13">
                      <a:pos x="T6" y="T7"/>
                    </a:cxn>
                    <a:cxn ang="T14">
                      <a:pos x="T8" y="T9"/>
                    </a:cxn>
                  </a:cxnLst>
                  <a:rect l="T15" t="T16" r="T17" b="T18"/>
                  <a:pathLst>
                    <a:path w="245" h="260">
                      <a:moveTo>
                        <a:pt x="245" y="121"/>
                      </a:moveTo>
                      <a:lnTo>
                        <a:pt x="245" y="260"/>
                      </a:lnTo>
                      <a:lnTo>
                        <a:pt x="0" y="139"/>
                      </a:lnTo>
                      <a:lnTo>
                        <a:pt x="0" y="0"/>
                      </a:lnTo>
                      <a:lnTo>
                        <a:pt x="245" y="121"/>
                      </a:lnTo>
                      <a:close/>
                    </a:path>
                  </a:pathLst>
                </a:custGeom>
                <a:solidFill>
                  <a:srgbClr val="800000"/>
                </a:solidFill>
                <a:ln w="9525">
                  <a:noFill/>
                  <a:round/>
                </a:ln>
              </p:spPr>
              <p:txBody>
                <a:bodyPr/>
                <a:lstStyle/>
                <a:p>
                  <a:endParaRPr lang="en-CA"/>
                </a:p>
              </p:txBody>
            </p:sp>
            <p:sp>
              <p:nvSpPr>
                <p:cNvPr id="110" name="Freeform 108"/>
                <p:cNvSpPr/>
                <p:nvPr/>
              </p:nvSpPr>
              <p:spPr bwMode="auto">
                <a:xfrm>
                  <a:off x="3034" y="2413"/>
                  <a:ext cx="169" cy="163"/>
                </a:xfrm>
                <a:custGeom>
                  <a:avLst/>
                  <a:gdLst>
                    <a:gd name="T0" fmla="*/ 5 w 338"/>
                    <a:gd name="T1" fmla="*/ 3 h 324"/>
                    <a:gd name="T2" fmla="*/ 5 w 338"/>
                    <a:gd name="T3" fmla="*/ 6 h 324"/>
                    <a:gd name="T4" fmla="*/ 0 w 338"/>
                    <a:gd name="T5" fmla="*/ 3 h 324"/>
                    <a:gd name="T6" fmla="*/ 0 w 338"/>
                    <a:gd name="T7" fmla="*/ 0 h 324"/>
                    <a:gd name="T8" fmla="*/ 5 w 338"/>
                    <a:gd name="T9" fmla="*/ 3 h 324"/>
                    <a:gd name="T10" fmla="*/ 0 60000 65536"/>
                    <a:gd name="T11" fmla="*/ 0 60000 65536"/>
                    <a:gd name="T12" fmla="*/ 0 60000 65536"/>
                    <a:gd name="T13" fmla="*/ 0 60000 65536"/>
                    <a:gd name="T14" fmla="*/ 0 60000 65536"/>
                    <a:gd name="T15" fmla="*/ 0 w 338"/>
                    <a:gd name="T16" fmla="*/ 0 h 324"/>
                    <a:gd name="T17" fmla="*/ 338 w 338"/>
                    <a:gd name="T18" fmla="*/ 324 h 324"/>
                  </a:gdLst>
                  <a:ahLst/>
                  <a:cxnLst>
                    <a:cxn ang="T10">
                      <a:pos x="T0" y="T1"/>
                    </a:cxn>
                    <a:cxn ang="T11">
                      <a:pos x="T2" y="T3"/>
                    </a:cxn>
                    <a:cxn ang="T12">
                      <a:pos x="T4" y="T5"/>
                    </a:cxn>
                    <a:cxn ang="T13">
                      <a:pos x="T6" y="T7"/>
                    </a:cxn>
                    <a:cxn ang="T14">
                      <a:pos x="T8" y="T9"/>
                    </a:cxn>
                  </a:cxnLst>
                  <a:rect l="T15" t="T16" r="T17" b="T18"/>
                  <a:pathLst>
                    <a:path w="338" h="324">
                      <a:moveTo>
                        <a:pt x="338" y="164"/>
                      </a:moveTo>
                      <a:lnTo>
                        <a:pt x="338" y="324"/>
                      </a:lnTo>
                      <a:lnTo>
                        <a:pt x="0" y="160"/>
                      </a:lnTo>
                      <a:lnTo>
                        <a:pt x="0" y="0"/>
                      </a:lnTo>
                      <a:lnTo>
                        <a:pt x="338" y="164"/>
                      </a:lnTo>
                      <a:close/>
                    </a:path>
                  </a:pathLst>
                </a:custGeom>
                <a:solidFill>
                  <a:srgbClr val="400000"/>
                </a:solidFill>
                <a:ln w="9525">
                  <a:noFill/>
                  <a:round/>
                </a:ln>
              </p:spPr>
              <p:txBody>
                <a:bodyPr/>
                <a:lstStyle/>
                <a:p>
                  <a:endParaRPr lang="en-CA"/>
                </a:p>
              </p:txBody>
            </p:sp>
            <p:sp>
              <p:nvSpPr>
                <p:cNvPr id="111" name="Freeform 109"/>
                <p:cNvSpPr/>
                <p:nvPr/>
              </p:nvSpPr>
              <p:spPr bwMode="auto">
                <a:xfrm>
                  <a:off x="2888" y="2343"/>
                  <a:ext cx="139" cy="147"/>
                </a:xfrm>
                <a:custGeom>
                  <a:avLst/>
                  <a:gdLst>
                    <a:gd name="T0" fmla="*/ 5 w 277"/>
                    <a:gd name="T1" fmla="*/ 2 h 294"/>
                    <a:gd name="T2" fmla="*/ 5 w 277"/>
                    <a:gd name="T3" fmla="*/ 5 h 294"/>
                    <a:gd name="T4" fmla="*/ 0 w 277"/>
                    <a:gd name="T5" fmla="*/ 2 h 294"/>
                    <a:gd name="T6" fmla="*/ 0 w 277"/>
                    <a:gd name="T7" fmla="*/ 0 h 294"/>
                    <a:gd name="T8" fmla="*/ 5 w 277"/>
                    <a:gd name="T9" fmla="*/ 2 h 294"/>
                    <a:gd name="T10" fmla="*/ 0 60000 65536"/>
                    <a:gd name="T11" fmla="*/ 0 60000 65536"/>
                    <a:gd name="T12" fmla="*/ 0 60000 65536"/>
                    <a:gd name="T13" fmla="*/ 0 60000 65536"/>
                    <a:gd name="T14" fmla="*/ 0 60000 65536"/>
                    <a:gd name="T15" fmla="*/ 0 w 277"/>
                    <a:gd name="T16" fmla="*/ 0 h 294"/>
                    <a:gd name="T17" fmla="*/ 277 w 277"/>
                    <a:gd name="T18" fmla="*/ 294 h 294"/>
                  </a:gdLst>
                  <a:ahLst/>
                  <a:cxnLst>
                    <a:cxn ang="T10">
                      <a:pos x="T0" y="T1"/>
                    </a:cxn>
                    <a:cxn ang="T11">
                      <a:pos x="T2" y="T3"/>
                    </a:cxn>
                    <a:cxn ang="T12">
                      <a:pos x="T4" y="T5"/>
                    </a:cxn>
                    <a:cxn ang="T13">
                      <a:pos x="T6" y="T7"/>
                    </a:cxn>
                    <a:cxn ang="T14">
                      <a:pos x="T8" y="T9"/>
                    </a:cxn>
                  </a:cxnLst>
                  <a:rect l="T15" t="T16" r="T17" b="T18"/>
                  <a:pathLst>
                    <a:path w="277" h="294">
                      <a:moveTo>
                        <a:pt x="277" y="133"/>
                      </a:moveTo>
                      <a:lnTo>
                        <a:pt x="277" y="294"/>
                      </a:lnTo>
                      <a:lnTo>
                        <a:pt x="0" y="151"/>
                      </a:lnTo>
                      <a:lnTo>
                        <a:pt x="0" y="0"/>
                      </a:lnTo>
                      <a:lnTo>
                        <a:pt x="277" y="133"/>
                      </a:lnTo>
                      <a:close/>
                    </a:path>
                  </a:pathLst>
                </a:custGeom>
                <a:solidFill>
                  <a:srgbClr val="800000"/>
                </a:solidFill>
                <a:ln w="9525">
                  <a:noFill/>
                  <a:round/>
                </a:ln>
              </p:spPr>
              <p:txBody>
                <a:bodyPr/>
                <a:lstStyle/>
                <a:p>
                  <a:endParaRPr lang="en-CA"/>
                </a:p>
              </p:txBody>
            </p:sp>
            <p:sp>
              <p:nvSpPr>
                <p:cNvPr id="112" name="Freeform 110"/>
                <p:cNvSpPr/>
                <p:nvPr/>
              </p:nvSpPr>
              <p:spPr bwMode="auto">
                <a:xfrm>
                  <a:off x="2734" y="2268"/>
                  <a:ext cx="145" cy="143"/>
                </a:xfrm>
                <a:custGeom>
                  <a:avLst/>
                  <a:gdLst>
                    <a:gd name="T0" fmla="*/ 4 w 291"/>
                    <a:gd name="T1" fmla="*/ 2 h 287"/>
                    <a:gd name="T2" fmla="*/ 4 w 291"/>
                    <a:gd name="T3" fmla="*/ 4 h 287"/>
                    <a:gd name="T4" fmla="*/ 0 w 291"/>
                    <a:gd name="T5" fmla="*/ 2 h 287"/>
                    <a:gd name="T6" fmla="*/ 0 w 291"/>
                    <a:gd name="T7" fmla="*/ 0 h 287"/>
                    <a:gd name="T8" fmla="*/ 4 w 291"/>
                    <a:gd name="T9" fmla="*/ 2 h 287"/>
                    <a:gd name="T10" fmla="*/ 0 60000 65536"/>
                    <a:gd name="T11" fmla="*/ 0 60000 65536"/>
                    <a:gd name="T12" fmla="*/ 0 60000 65536"/>
                    <a:gd name="T13" fmla="*/ 0 60000 65536"/>
                    <a:gd name="T14" fmla="*/ 0 60000 65536"/>
                    <a:gd name="T15" fmla="*/ 0 w 291"/>
                    <a:gd name="T16" fmla="*/ 0 h 287"/>
                    <a:gd name="T17" fmla="*/ 291 w 291"/>
                    <a:gd name="T18" fmla="*/ 287 h 287"/>
                  </a:gdLst>
                  <a:ahLst/>
                  <a:cxnLst>
                    <a:cxn ang="T10">
                      <a:pos x="T0" y="T1"/>
                    </a:cxn>
                    <a:cxn ang="T11">
                      <a:pos x="T2" y="T3"/>
                    </a:cxn>
                    <a:cxn ang="T12">
                      <a:pos x="T4" y="T5"/>
                    </a:cxn>
                    <a:cxn ang="T13">
                      <a:pos x="T6" y="T7"/>
                    </a:cxn>
                    <a:cxn ang="T14">
                      <a:pos x="T8" y="T9"/>
                    </a:cxn>
                  </a:cxnLst>
                  <a:rect l="T15" t="T16" r="T17" b="T18"/>
                  <a:pathLst>
                    <a:path w="291" h="287">
                      <a:moveTo>
                        <a:pt x="291" y="143"/>
                      </a:moveTo>
                      <a:lnTo>
                        <a:pt x="291" y="287"/>
                      </a:lnTo>
                      <a:lnTo>
                        <a:pt x="0" y="148"/>
                      </a:lnTo>
                      <a:lnTo>
                        <a:pt x="0" y="0"/>
                      </a:lnTo>
                      <a:lnTo>
                        <a:pt x="291" y="143"/>
                      </a:lnTo>
                      <a:close/>
                    </a:path>
                  </a:pathLst>
                </a:custGeom>
                <a:solidFill>
                  <a:srgbClr val="600000"/>
                </a:solidFill>
                <a:ln w="9525">
                  <a:noFill/>
                  <a:round/>
                </a:ln>
              </p:spPr>
              <p:txBody>
                <a:bodyPr/>
                <a:lstStyle/>
                <a:p>
                  <a:endParaRPr lang="en-CA"/>
                </a:p>
              </p:txBody>
            </p:sp>
            <p:sp>
              <p:nvSpPr>
                <p:cNvPr id="113" name="Freeform 111"/>
                <p:cNvSpPr/>
                <p:nvPr/>
              </p:nvSpPr>
              <p:spPr bwMode="auto">
                <a:xfrm>
                  <a:off x="2602" y="2369"/>
                  <a:ext cx="123" cy="133"/>
                </a:xfrm>
                <a:custGeom>
                  <a:avLst/>
                  <a:gdLst>
                    <a:gd name="T0" fmla="*/ 4 w 245"/>
                    <a:gd name="T1" fmla="*/ 1 h 267"/>
                    <a:gd name="T2" fmla="*/ 4 w 245"/>
                    <a:gd name="T3" fmla="*/ 4 h 267"/>
                    <a:gd name="T4" fmla="*/ 0 w 245"/>
                    <a:gd name="T5" fmla="*/ 2 h 267"/>
                    <a:gd name="T6" fmla="*/ 0 w 245"/>
                    <a:gd name="T7" fmla="*/ 0 h 267"/>
                    <a:gd name="T8" fmla="*/ 4 w 245"/>
                    <a:gd name="T9" fmla="*/ 1 h 267"/>
                    <a:gd name="T10" fmla="*/ 0 60000 65536"/>
                    <a:gd name="T11" fmla="*/ 0 60000 65536"/>
                    <a:gd name="T12" fmla="*/ 0 60000 65536"/>
                    <a:gd name="T13" fmla="*/ 0 60000 65536"/>
                    <a:gd name="T14" fmla="*/ 0 60000 65536"/>
                    <a:gd name="T15" fmla="*/ 0 w 245"/>
                    <a:gd name="T16" fmla="*/ 0 h 267"/>
                    <a:gd name="T17" fmla="*/ 245 w 245"/>
                    <a:gd name="T18" fmla="*/ 267 h 267"/>
                  </a:gdLst>
                  <a:ahLst/>
                  <a:cxnLst>
                    <a:cxn ang="T10">
                      <a:pos x="T0" y="T1"/>
                    </a:cxn>
                    <a:cxn ang="T11">
                      <a:pos x="T2" y="T3"/>
                    </a:cxn>
                    <a:cxn ang="T12">
                      <a:pos x="T4" y="T5"/>
                    </a:cxn>
                    <a:cxn ang="T13">
                      <a:pos x="T6" y="T7"/>
                    </a:cxn>
                    <a:cxn ang="T14">
                      <a:pos x="T8" y="T9"/>
                    </a:cxn>
                  </a:cxnLst>
                  <a:rect l="T15" t="T16" r="T17" b="T18"/>
                  <a:pathLst>
                    <a:path w="245" h="267">
                      <a:moveTo>
                        <a:pt x="245" y="127"/>
                      </a:moveTo>
                      <a:lnTo>
                        <a:pt x="245" y="267"/>
                      </a:lnTo>
                      <a:lnTo>
                        <a:pt x="0" y="137"/>
                      </a:lnTo>
                      <a:lnTo>
                        <a:pt x="0" y="0"/>
                      </a:lnTo>
                      <a:lnTo>
                        <a:pt x="245" y="127"/>
                      </a:lnTo>
                      <a:close/>
                    </a:path>
                  </a:pathLst>
                </a:custGeom>
                <a:solidFill>
                  <a:srgbClr val="800000"/>
                </a:solidFill>
                <a:ln w="9525">
                  <a:noFill/>
                  <a:round/>
                </a:ln>
              </p:spPr>
              <p:txBody>
                <a:bodyPr/>
                <a:lstStyle/>
                <a:p>
                  <a:endParaRPr lang="en-CA"/>
                </a:p>
              </p:txBody>
            </p:sp>
            <p:sp>
              <p:nvSpPr>
                <p:cNvPr id="114" name="Freeform 112"/>
                <p:cNvSpPr/>
                <p:nvPr/>
              </p:nvSpPr>
              <p:spPr bwMode="auto">
                <a:xfrm>
                  <a:off x="3034" y="2597"/>
                  <a:ext cx="169" cy="168"/>
                </a:xfrm>
                <a:custGeom>
                  <a:avLst/>
                  <a:gdLst>
                    <a:gd name="T0" fmla="*/ 5 w 338"/>
                    <a:gd name="T1" fmla="*/ 3 h 336"/>
                    <a:gd name="T2" fmla="*/ 5 w 338"/>
                    <a:gd name="T3" fmla="*/ 5 h 336"/>
                    <a:gd name="T4" fmla="*/ 0 w 338"/>
                    <a:gd name="T5" fmla="*/ 3 h 336"/>
                    <a:gd name="T6" fmla="*/ 0 w 338"/>
                    <a:gd name="T7" fmla="*/ 0 h 336"/>
                    <a:gd name="T8" fmla="*/ 5 w 338"/>
                    <a:gd name="T9" fmla="*/ 3 h 336"/>
                    <a:gd name="T10" fmla="*/ 0 60000 65536"/>
                    <a:gd name="T11" fmla="*/ 0 60000 65536"/>
                    <a:gd name="T12" fmla="*/ 0 60000 65536"/>
                    <a:gd name="T13" fmla="*/ 0 60000 65536"/>
                    <a:gd name="T14" fmla="*/ 0 60000 65536"/>
                    <a:gd name="T15" fmla="*/ 0 w 338"/>
                    <a:gd name="T16" fmla="*/ 0 h 336"/>
                    <a:gd name="T17" fmla="*/ 338 w 338"/>
                    <a:gd name="T18" fmla="*/ 336 h 336"/>
                  </a:gdLst>
                  <a:ahLst/>
                  <a:cxnLst>
                    <a:cxn ang="T10">
                      <a:pos x="T0" y="T1"/>
                    </a:cxn>
                    <a:cxn ang="T11">
                      <a:pos x="T2" y="T3"/>
                    </a:cxn>
                    <a:cxn ang="T12">
                      <a:pos x="T4" y="T5"/>
                    </a:cxn>
                    <a:cxn ang="T13">
                      <a:pos x="T6" y="T7"/>
                    </a:cxn>
                    <a:cxn ang="T14">
                      <a:pos x="T8" y="T9"/>
                    </a:cxn>
                  </a:cxnLst>
                  <a:rect l="T15" t="T16" r="T17" b="T18"/>
                  <a:pathLst>
                    <a:path w="338" h="336">
                      <a:moveTo>
                        <a:pt x="338" y="185"/>
                      </a:moveTo>
                      <a:lnTo>
                        <a:pt x="338" y="336"/>
                      </a:lnTo>
                      <a:lnTo>
                        <a:pt x="0" y="158"/>
                      </a:lnTo>
                      <a:lnTo>
                        <a:pt x="0" y="0"/>
                      </a:lnTo>
                      <a:lnTo>
                        <a:pt x="338" y="185"/>
                      </a:lnTo>
                      <a:close/>
                    </a:path>
                  </a:pathLst>
                </a:custGeom>
                <a:solidFill>
                  <a:srgbClr val="800000"/>
                </a:solidFill>
                <a:ln w="9525">
                  <a:noFill/>
                  <a:round/>
                </a:ln>
              </p:spPr>
              <p:txBody>
                <a:bodyPr/>
                <a:lstStyle/>
                <a:p>
                  <a:endParaRPr lang="en-CA"/>
                </a:p>
              </p:txBody>
            </p:sp>
            <p:sp>
              <p:nvSpPr>
                <p:cNvPr id="115" name="Freeform 113"/>
                <p:cNvSpPr/>
                <p:nvPr/>
              </p:nvSpPr>
              <p:spPr bwMode="auto">
                <a:xfrm>
                  <a:off x="2888" y="2519"/>
                  <a:ext cx="139" cy="154"/>
                </a:xfrm>
                <a:custGeom>
                  <a:avLst/>
                  <a:gdLst>
                    <a:gd name="T0" fmla="*/ 5 w 277"/>
                    <a:gd name="T1" fmla="*/ 2 h 308"/>
                    <a:gd name="T2" fmla="*/ 5 w 277"/>
                    <a:gd name="T3" fmla="*/ 5 h 308"/>
                    <a:gd name="T4" fmla="*/ 0 w 277"/>
                    <a:gd name="T5" fmla="*/ 2 h 308"/>
                    <a:gd name="T6" fmla="*/ 0 w 277"/>
                    <a:gd name="T7" fmla="*/ 0 h 308"/>
                    <a:gd name="T8" fmla="*/ 5 w 277"/>
                    <a:gd name="T9" fmla="*/ 2 h 308"/>
                    <a:gd name="T10" fmla="*/ 0 60000 65536"/>
                    <a:gd name="T11" fmla="*/ 0 60000 65536"/>
                    <a:gd name="T12" fmla="*/ 0 60000 65536"/>
                    <a:gd name="T13" fmla="*/ 0 60000 65536"/>
                    <a:gd name="T14" fmla="*/ 0 60000 65536"/>
                    <a:gd name="T15" fmla="*/ 0 w 277"/>
                    <a:gd name="T16" fmla="*/ 0 h 308"/>
                    <a:gd name="T17" fmla="*/ 277 w 277"/>
                    <a:gd name="T18" fmla="*/ 308 h 308"/>
                  </a:gdLst>
                  <a:ahLst/>
                  <a:cxnLst>
                    <a:cxn ang="T10">
                      <a:pos x="T0" y="T1"/>
                    </a:cxn>
                    <a:cxn ang="T11">
                      <a:pos x="T2" y="T3"/>
                    </a:cxn>
                    <a:cxn ang="T12">
                      <a:pos x="T4" y="T5"/>
                    </a:cxn>
                    <a:cxn ang="T13">
                      <a:pos x="T6" y="T7"/>
                    </a:cxn>
                    <a:cxn ang="T14">
                      <a:pos x="T8" y="T9"/>
                    </a:cxn>
                  </a:cxnLst>
                  <a:rect l="T15" t="T16" r="T17" b="T18"/>
                  <a:pathLst>
                    <a:path w="277" h="308">
                      <a:moveTo>
                        <a:pt x="277" y="151"/>
                      </a:moveTo>
                      <a:lnTo>
                        <a:pt x="277" y="308"/>
                      </a:lnTo>
                      <a:lnTo>
                        <a:pt x="0" y="152"/>
                      </a:lnTo>
                      <a:lnTo>
                        <a:pt x="0" y="0"/>
                      </a:lnTo>
                      <a:lnTo>
                        <a:pt x="277" y="151"/>
                      </a:lnTo>
                      <a:close/>
                    </a:path>
                  </a:pathLst>
                </a:custGeom>
                <a:solidFill>
                  <a:srgbClr val="600000"/>
                </a:solidFill>
                <a:ln w="9525">
                  <a:noFill/>
                  <a:round/>
                </a:ln>
              </p:spPr>
              <p:txBody>
                <a:bodyPr/>
                <a:lstStyle/>
                <a:p>
                  <a:endParaRPr lang="en-CA"/>
                </a:p>
              </p:txBody>
            </p:sp>
            <p:sp>
              <p:nvSpPr>
                <p:cNvPr id="116" name="Freeform 114"/>
                <p:cNvSpPr/>
                <p:nvPr/>
              </p:nvSpPr>
              <p:spPr bwMode="auto">
                <a:xfrm>
                  <a:off x="2734" y="2438"/>
                  <a:ext cx="145" cy="153"/>
                </a:xfrm>
                <a:custGeom>
                  <a:avLst/>
                  <a:gdLst>
                    <a:gd name="T0" fmla="*/ 4 w 291"/>
                    <a:gd name="T1" fmla="*/ 2 h 306"/>
                    <a:gd name="T2" fmla="*/ 4 w 291"/>
                    <a:gd name="T3" fmla="*/ 5 h 306"/>
                    <a:gd name="T4" fmla="*/ 0 w 291"/>
                    <a:gd name="T5" fmla="*/ 2 h 306"/>
                    <a:gd name="T6" fmla="*/ 0 w 291"/>
                    <a:gd name="T7" fmla="*/ 0 h 306"/>
                    <a:gd name="T8" fmla="*/ 4 w 291"/>
                    <a:gd name="T9" fmla="*/ 2 h 306"/>
                    <a:gd name="T10" fmla="*/ 0 60000 65536"/>
                    <a:gd name="T11" fmla="*/ 0 60000 65536"/>
                    <a:gd name="T12" fmla="*/ 0 60000 65536"/>
                    <a:gd name="T13" fmla="*/ 0 60000 65536"/>
                    <a:gd name="T14" fmla="*/ 0 60000 65536"/>
                    <a:gd name="T15" fmla="*/ 0 w 291"/>
                    <a:gd name="T16" fmla="*/ 0 h 306"/>
                    <a:gd name="T17" fmla="*/ 291 w 291"/>
                    <a:gd name="T18" fmla="*/ 306 h 306"/>
                  </a:gdLst>
                  <a:ahLst/>
                  <a:cxnLst>
                    <a:cxn ang="T10">
                      <a:pos x="T0" y="T1"/>
                    </a:cxn>
                    <a:cxn ang="T11">
                      <a:pos x="T2" y="T3"/>
                    </a:cxn>
                    <a:cxn ang="T12">
                      <a:pos x="T4" y="T5"/>
                    </a:cxn>
                    <a:cxn ang="T13">
                      <a:pos x="T6" y="T7"/>
                    </a:cxn>
                    <a:cxn ang="T14">
                      <a:pos x="T8" y="T9"/>
                    </a:cxn>
                  </a:cxnLst>
                  <a:rect l="T15" t="T16" r="T17" b="T18"/>
                  <a:pathLst>
                    <a:path w="291" h="306">
                      <a:moveTo>
                        <a:pt x="291" y="158"/>
                      </a:moveTo>
                      <a:lnTo>
                        <a:pt x="291" y="306"/>
                      </a:lnTo>
                      <a:lnTo>
                        <a:pt x="0" y="146"/>
                      </a:lnTo>
                      <a:lnTo>
                        <a:pt x="0" y="0"/>
                      </a:lnTo>
                      <a:lnTo>
                        <a:pt x="291" y="158"/>
                      </a:lnTo>
                      <a:close/>
                    </a:path>
                  </a:pathLst>
                </a:custGeom>
                <a:solidFill>
                  <a:srgbClr val="800000"/>
                </a:solidFill>
                <a:ln w="9525">
                  <a:noFill/>
                  <a:round/>
                </a:ln>
              </p:spPr>
              <p:txBody>
                <a:bodyPr/>
                <a:lstStyle/>
                <a:p>
                  <a:endParaRPr lang="en-CA"/>
                </a:p>
              </p:txBody>
            </p:sp>
            <p:sp>
              <p:nvSpPr>
                <p:cNvPr id="117" name="Freeform 115"/>
                <p:cNvSpPr/>
                <p:nvPr/>
              </p:nvSpPr>
              <p:spPr bwMode="auto">
                <a:xfrm>
                  <a:off x="2602" y="2531"/>
                  <a:ext cx="123" cy="147"/>
                </a:xfrm>
                <a:custGeom>
                  <a:avLst/>
                  <a:gdLst>
                    <a:gd name="T0" fmla="*/ 4 w 245"/>
                    <a:gd name="T1" fmla="*/ 3 h 293"/>
                    <a:gd name="T2" fmla="*/ 4 w 245"/>
                    <a:gd name="T3" fmla="*/ 5 h 293"/>
                    <a:gd name="T4" fmla="*/ 0 w 245"/>
                    <a:gd name="T5" fmla="*/ 3 h 293"/>
                    <a:gd name="T6" fmla="*/ 0 w 245"/>
                    <a:gd name="T7" fmla="*/ 0 h 293"/>
                    <a:gd name="T8" fmla="*/ 4 w 245"/>
                    <a:gd name="T9" fmla="*/ 3 h 293"/>
                    <a:gd name="T10" fmla="*/ 0 60000 65536"/>
                    <a:gd name="T11" fmla="*/ 0 60000 65536"/>
                    <a:gd name="T12" fmla="*/ 0 60000 65536"/>
                    <a:gd name="T13" fmla="*/ 0 60000 65536"/>
                    <a:gd name="T14" fmla="*/ 0 60000 65536"/>
                    <a:gd name="T15" fmla="*/ 0 w 245"/>
                    <a:gd name="T16" fmla="*/ 0 h 293"/>
                    <a:gd name="T17" fmla="*/ 245 w 245"/>
                    <a:gd name="T18" fmla="*/ 293 h 293"/>
                  </a:gdLst>
                  <a:ahLst/>
                  <a:cxnLst>
                    <a:cxn ang="T10">
                      <a:pos x="T0" y="T1"/>
                    </a:cxn>
                    <a:cxn ang="T11">
                      <a:pos x="T2" y="T3"/>
                    </a:cxn>
                    <a:cxn ang="T12">
                      <a:pos x="T4" y="T5"/>
                    </a:cxn>
                    <a:cxn ang="T13">
                      <a:pos x="T6" y="T7"/>
                    </a:cxn>
                    <a:cxn ang="T14">
                      <a:pos x="T8" y="T9"/>
                    </a:cxn>
                  </a:cxnLst>
                  <a:rect l="T15" t="T16" r="T17" b="T18"/>
                  <a:pathLst>
                    <a:path w="245" h="293">
                      <a:moveTo>
                        <a:pt x="245" y="155"/>
                      </a:moveTo>
                      <a:lnTo>
                        <a:pt x="245" y="293"/>
                      </a:lnTo>
                      <a:lnTo>
                        <a:pt x="0" y="148"/>
                      </a:lnTo>
                      <a:lnTo>
                        <a:pt x="0" y="0"/>
                      </a:lnTo>
                      <a:lnTo>
                        <a:pt x="245" y="155"/>
                      </a:lnTo>
                      <a:close/>
                    </a:path>
                  </a:pathLst>
                </a:custGeom>
                <a:solidFill>
                  <a:srgbClr val="800000"/>
                </a:solidFill>
                <a:ln w="9525">
                  <a:noFill/>
                  <a:round/>
                </a:ln>
              </p:spPr>
              <p:txBody>
                <a:bodyPr/>
                <a:lstStyle/>
                <a:p>
                  <a:endParaRPr lang="en-CA"/>
                </a:p>
              </p:txBody>
            </p:sp>
            <p:sp>
              <p:nvSpPr>
                <p:cNvPr id="118" name="Freeform 116"/>
                <p:cNvSpPr/>
                <p:nvPr/>
              </p:nvSpPr>
              <p:spPr bwMode="auto">
                <a:xfrm>
                  <a:off x="3034" y="2783"/>
                  <a:ext cx="169" cy="179"/>
                </a:xfrm>
                <a:custGeom>
                  <a:avLst/>
                  <a:gdLst>
                    <a:gd name="T0" fmla="*/ 5 w 338"/>
                    <a:gd name="T1" fmla="*/ 3 h 359"/>
                    <a:gd name="T2" fmla="*/ 5 w 338"/>
                    <a:gd name="T3" fmla="*/ 5 h 359"/>
                    <a:gd name="T4" fmla="*/ 0 w 338"/>
                    <a:gd name="T5" fmla="*/ 2 h 359"/>
                    <a:gd name="T6" fmla="*/ 0 w 338"/>
                    <a:gd name="T7" fmla="*/ 0 h 359"/>
                    <a:gd name="T8" fmla="*/ 5 w 338"/>
                    <a:gd name="T9" fmla="*/ 3 h 359"/>
                    <a:gd name="T10" fmla="*/ 0 60000 65536"/>
                    <a:gd name="T11" fmla="*/ 0 60000 65536"/>
                    <a:gd name="T12" fmla="*/ 0 60000 65536"/>
                    <a:gd name="T13" fmla="*/ 0 60000 65536"/>
                    <a:gd name="T14" fmla="*/ 0 60000 65536"/>
                    <a:gd name="T15" fmla="*/ 0 w 338"/>
                    <a:gd name="T16" fmla="*/ 0 h 359"/>
                    <a:gd name="T17" fmla="*/ 338 w 338"/>
                    <a:gd name="T18" fmla="*/ 359 h 359"/>
                  </a:gdLst>
                  <a:ahLst/>
                  <a:cxnLst>
                    <a:cxn ang="T10">
                      <a:pos x="T0" y="T1"/>
                    </a:cxn>
                    <a:cxn ang="T11">
                      <a:pos x="T2" y="T3"/>
                    </a:cxn>
                    <a:cxn ang="T12">
                      <a:pos x="T4" y="T5"/>
                    </a:cxn>
                    <a:cxn ang="T13">
                      <a:pos x="T6" y="T7"/>
                    </a:cxn>
                    <a:cxn ang="T14">
                      <a:pos x="T8" y="T9"/>
                    </a:cxn>
                  </a:cxnLst>
                  <a:rect l="T15" t="T16" r="T17" b="T18"/>
                  <a:pathLst>
                    <a:path w="338" h="359">
                      <a:moveTo>
                        <a:pt x="338" y="199"/>
                      </a:moveTo>
                      <a:lnTo>
                        <a:pt x="338" y="359"/>
                      </a:lnTo>
                      <a:lnTo>
                        <a:pt x="0" y="161"/>
                      </a:lnTo>
                      <a:lnTo>
                        <a:pt x="0" y="0"/>
                      </a:lnTo>
                      <a:lnTo>
                        <a:pt x="338" y="199"/>
                      </a:lnTo>
                      <a:close/>
                    </a:path>
                  </a:pathLst>
                </a:custGeom>
                <a:solidFill>
                  <a:srgbClr val="800000"/>
                </a:solidFill>
                <a:ln w="9525">
                  <a:noFill/>
                  <a:round/>
                </a:ln>
              </p:spPr>
              <p:txBody>
                <a:bodyPr/>
                <a:lstStyle/>
                <a:p>
                  <a:endParaRPr lang="en-CA"/>
                </a:p>
              </p:txBody>
            </p:sp>
            <p:sp>
              <p:nvSpPr>
                <p:cNvPr id="119" name="Freeform 117"/>
                <p:cNvSpPr/>
                <p:nvPr/>
              </p:nvSpPr>
              <p:spPr bwMode="auto">
                <a:xfrm>
                  <a:off x="2888" y="2700"/>
                  <a:ext cx="139" cy="159"/>
                </a:xfrm>
                <a:custGeom>
                  <a:avLst/>
                  <a:gdLst>
                    <a:gd name="T0" fmla="*/ 5 w 277"/>
                    <a:gd name="T1" fmla="*/ 2 h 318"/>
                    <a:gd name="T2" fmla="*/ 5 w 277"/>
                    <a:gd name="T3" fmla="*/ 5 h 318"/>
                    <a:gd name="T4" fmla="*/ 0 w 277"/>
                    <a:gd name="T5" fmla="*/ 2 h 318"/>
                    <a:gd name="T6" fmla="*/ 0 w 277"/>
                    <a:gd name="T7" fmla="*/ 0 h 318"/>
                    <a:gd name="T8" fmla="*/ 5 w 277"/>
                    <a:gd name="T9" fmla="*/ 2 h 318"/>
                    <a:gd name="T10" fmla="*/ 0 60000 65536"/>
                    <a:gd name="T11" fmla="*/ 0 60000 65536"/>
                    <a:gd name="T12" fmla="*/ 0 60000 65536"/>
                    <a:gd name="T13" fmla="*/ 0 60000 65536"/>
                    <a:gd name="T14" fmla="*/ 0 60000 65536"/>
                    <a:gd name="T15" fmla="*/ 0 w 277"/>
                    <a:gd name="T16" fmla="*/ 0 h 318"/>
                    <a:gd name="T17" fmla="*/ 277 w 277"/>
                    <a:gd name="T18" fmla="*/ 318 h 318"/>
                  </a:gdLst>
                  <a:ahLst/>
                  <a:cxnLst>
                    <a:cxn ang="T10">
                      <a:pos x="T0" y="T1"/>
                    </a:cxn>
                    <a:cxn ang="T11">
                      <a:pos x="T2" y="T3"/>
                    </a:cxn>
                    <a:cxn ang="T12">
                      <a:pos x="T4" y="T5"/>
                    </a:cxn>
                    <a:cxn ang="T13">
                      <a:pos x="T6" y="T7"/>
                    </a:cxn>
                    <a:cxn ang="T14">
                      <a:pos x="T8" y="T9"/>
                    </a:cxn>
                  </a:cxnLst>
                  <a:rect l="T15" t="T16" r="T17" b="T18"/>
                  <a:pathLst>
                    <a:path w="277" h="318">
                      <a:moveTo>
                        <a:pt x="277" y="160"/>
                      </a:moveTo>
                      <a:lnTo>
                        <a:pt x="277" y="318"/>
                      </a:lnTo>
                      <a:lnTo>
                        <a:pt x="0" y="152"/>
                      </a:lnTo>
                      <a:lnTo>
                        <a:pt x="0" y="0"/>
                      </a:lnTo>
                      <a:lnTo>
                        <a:pt x="277" y="160"/>
                      </a:lnTo>
                      <a:close/>
                    </a:path>
                  </a:pathLst>
                </a:custGeom>
                <a:solidFill>
                  <a:srgbClr val="600000"/>
                </a:solidFill>
                <a:ln w="9525">
                  <a:noFill/>
                  <a:round/>
                </a:ln>
              </p:spPr>
              <p:txBody>
                <a:bodyPr/>
                <a:lstStyle/>
                <a:p>
                  <a:endParaRPr lang="en-CA"/>
                </a:p>
              </p:txBody>
            </p:sp>
            <p:sp>
              <p:nvSpPr>
                <p:cNvPr id="120" name="Freeform 118"/>
                <p:cNvSpPr/>
                <p:nvPr/>
              </p:nvSpPr>
              <p:spPr bwMode="auto">
                <a:xfrm>
                  <a:off x="2734" y="2612"/>
                  <a:ext cx="145" cy="159"/>
                </a:xfrm>
                <a:custGeom>
                  <a:avLst/>
                  <a:gdLst>
                    <a:gd name="T0" fmla="*/ 4 w 291"/>
                    <a:gd name="T1" fmla="*/ 2 h 319"/>
                    <a:gd name="T2" fmla="*/ 4 w 291"/>
                    <a:gd name="T3" fmla="*/ 4 h 319"/>
                    <a:gd name="T4" fmla="*/ 0 w 291"/>
                    <a:gd name="T5" fmla="*/ 2 h 319"/>
                    <a:gd name="T6" fmla="*/ 0 w 291"/>
                    <a:gd name="T7" fmla="*/ 0 h 319"/>
                    <a:gd name="T8" fmla="*/ 4 w 291"/>
                    <a:gd name="T9" fmla="*/ 2 h 319"/>
                    <a:gd name="T10" fmla="*/ 0 60000 65536"/>
                    <a:gd name="T11" fmla="*/ 0 60000 65536"/>
                    <a:gd name="T12" fmla="*/ 0 60000 65536"/>
                    <a:gd name="T13" fmla="*/ 0 60000 65536"/>
                    <a:gd name="T14" fmla="*/ 0 60000 65536"/>
                    <a:gd name="T15" fmla="*/ 0 w 291"/>
                    <a:gd name="T16" fmla="*/ 0 h 319"/>
                    <a:gd name="T17" fmla="*/ 291 w 291"/>
                    <a:gd name="T18" fmla="*/ 319 h 319"/>
                  </a:gdLst>
                  <a:ahLst/>
                  <a:cxnLst>
                    <a:cxn ang="T10">
                      <a:pos x="T0" y="T1"/>
                    </a:cxn>
                    <a:cxn ang="T11">
                      <a:pos x="T2" y="T3"/>
                    </a:cxn>
                    <a:cxn ang="T12">
                      <a:pos x="T4" y="T5"/>
                    </a:cxn>
                    <a:cxn ang="T13">
                      <a:pos x="T6" y="T7"/>
                    </a:cxn>
                    <a:cxn ang="T14">
                      <a:pos x="T8" y="T9"/>
                    </a:cxn>
                  </a:cxnLst>
                  <a:rect l="T15" t="T16" r="T17" b="T18"/>
                  <a:pathLst>
                    <a:path w="291" h="319">
                      <a:moveTo>
                        <a:pt x="291" y="174"/>
                      </a:moveTo>
                      <a:lnTo>
                        <a:pt x="291" y="319"/>
                      </a:lnTo>
                      <a:lnTo>
                        <a:pt x="0" y="146"/>
                      </a:lnTo>
                      <a:lnTo>
                        <a:pt x="0" y="0"/>
                      </a:lnTo>
                      <a:lnTo>
                        <a:pt x="291" y="174"/>
                      </a:lnTo>
                      <a:close/>
                    </a:path>
                  </a:pathLst>
                </a:custGeom>
                <a:solidFill>
                  <a:srgbClr val="800000"/>
                </a:solidFill>
                <a:ln w="9525">
                  <a:noFill/>
                  <a:round/>
                </a:ln>
              </p:spPr>
              <p:txBody>
                <a:bodyPr/>
                <a:lstStyle/>
                <a:p>
                  <a:endParaRPr lang="en-CA"/>
                </a:p>
              </p:txBody>
            </p:sp>
            <p:sp>
              <p:nvSpPr>
                <p:cNvPr id="121" name="Freeform 119"/>
                <p:cNvSpPr/>
                <p:nvPr/>
              </p:nvSpPr>
              <p:spPr bwMode="auto">
                <a:xfrm>
                  <a:off x="3040" y="1861"/>
                  <a:ext cx="161" cy="138"/>
                </a:xfrm>
                <a:custGeom>
                  <a:avLst/>
                  <a:gdLst>
                    <a:gd name="T0" fmla="*/ 5 w 323"/>
                    <a:gd name="T1" fmla="*/ 1 h 276"/>
                    <a:gd name="T2" fmla="*/ 5 w 323"/>
                    <a:gd name="T3" fmla="*/ 4 h 276"/>
                    <a:gd name="T4" fmla="*/ 0 w 323"/>
                    <a:gd name="T5" fmla="*/ 2 h 276"/>
                    <a:gd name="T6" fmla="*/ 0 w 323"/>
                    <a:gd name="T7" fmla="*/ 0 h 276"/>
                    <a:gd name="T8" fmla="*/ 5 w 323"/>
                    <a:gd name="T9" fmla="*/ 1 h 276"/>
                    <a:gd name="T10" fmla="*/ 0 60000 65536"/>
                    <a:gd name="T11" fmla="*/ 0 60000 65536"/>
                    <a:gd name="T12" fmla="*/ 0 60000 65536"/>
                    <a:gd name="T13" fmla="*/ 0 60000 65536"/>
                    <a:gd name="T14" fmla="*/ 0 60000 65536"/>
                    <a:gd name="T15" fmla="*/ 0 w 323"/>
                    <a:gd name="T16" fmla="*/ 0 h 276"/>
                    <a:gd name="T17" fmla="*/ 323 w 323"/>
                    <a:gd name="T18" fmla="*/ 276 h 276"/>
                  </a:gdLst>
                  <a:ahLst/>
                  <a:cxnLst>
                    <a:cxn ang="T10">
                      <a:pos x="T0" y="T1"/>
                    </a:cxn>
                    <a:cxn ang="T11">
                      <a:pos x="T2" y="T3"/>
                    </a:cxn>
                    <a:cxn ang="T12">
                      <a:pos x="T4" y="T5"/>
                    </a:cxn>
                    <a:cxn ang="T13">
                      <a:pos x="T6" y="T7"/>
                    </a:cxn>
                    <a:cxn ang="T14">
                      <a:pos x="T8" y="T9"/>
                    </a:cxn>
                  </a:cxnLst>
                  <a:rect l="T15" t="T16" r="T17" b="T18"/>
                  <a:pathLst>
                    <a:path w="323" h="276">
                      <a:moveTo>
                        <a:pt x="323" y="112"/>
                      </a:moveTo>
                      <a:lnTo>
                        <a:pt x="323" y="276"/>
                      </a:lnTo>
                      <a:lnTo>
                        <a:pt x="0" y="158"/>
                      </a:lnTo>
                      <a:lnTo>
                        <a:pt x="0" y="0"/>
                      </a:lnTo>
                      <a:lnTo>
                        <a:pt x="323" y="112"/>
                      </a:lnTo>
                      <a:close/>
                    </a:path>
                  </a:pathLst>
                </a:custGeom>
                <a:solidFill>
                  <a:srgbClr val="800000"/>
                </a:solidFill>
                <a:ln w="9525">
                  <a:noFill/>
                  <a:round/>
                </a:ln>
              </p:spPr>
              <p:txBody>
                <a:bodyPr/>
                <a:lstStyle/>
                <a:p>
                  <a:endParaRPr lang="en-CA"/>
                </a:p>
              </p:txBody>
            </p:sp>
            <p:sp>
              <p:nvSpPr>
                <p:cNvPr id="122" name="Freeform 120"/>
                <p:cNvSpPr/>
                <p:nvPr/>
              </p:nvSpPr>
              <p:spPr bwMode="auto">
                <a:xfrm>
                  <a:off x="3153" y="1997"/>
                  <a:ext cx="50" cy="99"/>
                </a:xfrm>
                <a:custGeom>
                  <a:avLst/>
                  <a:gdLst>
                    <a:gd name="T0" fmla="*/ 2 w 100"/>
                    <a:gd name="T1" fmla="*/ 1 h 198"/>
                    <a:gd name="T2" fmla="*/ 2 w 100"/>
                    <a:gd name="T3" fmla="*/ 3 h 198"/>
                    <a:gd name="T4" fmla="*/ 0 w 100"/>
                    <a:gd name="T5" fmla="*/ 3 h 198"/>
                    <a:gd name="T6" fmla="*/ 0 w 100"/>
                    <a:gd name="T7" fmla="*/ 0 h 198"/>
                    <a:gd name="T8" fmla="*/ 2 w 100"/>
                    <a:gd name="T9" fmla="*/ 1 h 198"/>
                    <a:gd name="T10" fmla="*/ 0 60000 65536"/>
                    <a:gd name="T11" fmla="*/ 0 60000 65536"/>
                    <a:gd name="T12" fmla="*/ 0 60000 65536"/>
                    <a:gd name="T13" fmla="*/ 0 60000 65536"/>
                    <a:gd name="T14" fmla="*/ 0 60000 65536"/>
                    <a:gd name="T15" fmla="*/ 0 w 100"/>
                    <a:gd name="T16" fmla="*/ 0 h 198"/>
                    <a:gd name="T17" fmla="*/ 100 w 100"/>
                    <a:gd name="T18" fmla="*/ 198 h 198"/>
                  </a:gdLst>
                  <a:ahLst/>
                  <a:cxnLst>
                    <a:cxn ang="T10">
                      <a:pos x="T0" y="T1"/>
                    </a:cxn>
                    <a:cxn ang="T11">
                      <a:pos x="T2" y="T3"/>
                    </a:cxn>
                    <a:cxn ang="T12">
                      <a:pos x="T4" y="T5"/>
                    </a:cxn>
                    <a:cxn ang="T13">
                      <a:pos x="T6" y="T7"/>
                    </a:cxn>
                    <a:cxn ang="T14">
                      <a:pos x="T8" y="T9"/>
                    </a:cxn>
                  </a:cxnLst>
                  <a:rect l="T15" t="T16" r="T17" b="T18"/>
                  <a:pathLst>
                    <a:path w="100" h="198">
                      <a:moveTo>
                        <a:pt x="100" y="43"/>
                      </a:moveTo>
                      <a:lnTo>
                        <a:pt x="100" y="198"/>
                      </a:lnTo>
                      <a:lnTo>
                        <a:pt x="0" y="156"/>
                      </a:lnTo>
                      <a:lnTo>
                        <a:pt x="0" y="0"/>
                      </a:lnTo>
                      <a:lnTo>
                        <a:pt x="100" y="43"/>
                      </a:lnTo>
                      <a:close/>
                    </a:path>
                  </a:pathLst>
                </a:custGeom>
                <a:solidFill>
                  <a:srgbClr val="800000"/>
                </a:solidFill>
                <a:ln w="9525">
                  <a:noFill/>
                  <a:round/>
                </a:ln>
              </p:spPr>
              <p:txBody>
                <a:bodyPr/>
                <a:lstStyle/>
                <a:p>
                  <a:endParaRPr lang="en-CA"/>
                </a:p>
              </p:txBody>
            </p:sp>
            <p:sp>
              <p:nvSpPr>
                <p:cNvPr id="123" name="Freeform 121"/>
                <p:cNvSpPr/>
                <p:nvPr/>
              </p:nvSpPr>
              <p:spPr bwMode="auto">
                <a:xfrm>
                  <a:off x="3040" y="2231"/>
                  <a:ext cx="161" cy="152"/>
                </a:xfrm>
                <a:custGeom>
                  <a:avLst/>
                  <a:gdLst>
                    <a:gd name="T0" fmla="*/ 5 w 323"/>
                    <a:gd name="T1" fmla="*/ 2 h 304"/>
                    <a:gd name="T2" fmla="*/ 5 w 323"/>
                    <a:gd name="T3" fmla="*/ 5 h 304"/>
                    <a:gd name="T4" fmla="*/ 0 w 323"/>
                    <a:gd name="T5" fmla="*/ 2 h 304"/>
                    <a:gd name="T6" fmla="*/ 0 w 323"/>
                    <a:gd name="T7" fmla="*/ 0 h 304"/>
                    <a:gd name="T8" fmla="*/ 5 w 323"/>
                    <a:gd name="T9" fmla="*/ 2 h 304"/>
                    <a:gd name="T10" fmla="*/ 0 60000 65536"/>
                    <a:gd name="T11" fmla="*/ 0 60000 65536"/>
                    <a:gd name="T12" fmla="*/ 0 60000 65536"/>
                    <a:gd name="T13" fmla="*/ 0 60000 65536"/>
                    <a:gd name="T14" fmla="*/ 0 60000 65536"/>
                    <a:gd name="T15" fmla="*/ 0 w 323"/>
                    <a:gd name="T16" fmla="*/ 0 h 304"/>
                    <a:gd name="T17" fmla="*/ 323 w 323"/>
                    <a:gd name="T18" fmla="*/ 304 h 304"/>
                  </a:gdLst>
                  <a:ahLst/>
                  <a:cxnLst>
                    <a:cxn ang="T10">
                      <a:pos x="T0" y="T1"/>
                    </a:cxn>
                    <a:cxn ang="T11">
                      <a:pos x="T2" y="T3"/>
                    </a:cxn>
                    <a:cxn ang="T12">
                      <a:pos x="T4" y="T5"/>
                    </a:cxn>
                    <a:cxn ang="T13">
                      <a:pos x="T6" y="T7"/>
                    </a:cxn>
                    <a:cxn ang="T14">
                      <a:pos x="T8" y="T9"/>
                    </a:cxn>
                  </a:cxnLst>
                  <a:rect l="T15" t="T16" r="T17" b="T18"/>
                  <a:pathLst>
                    <a:path w="323" h="304">
                      <a:moveTo>
                        <a:pt x="323" y="141"/>
                      </a:moveTo>
                      <a:lnTo>
                        <a:pt x="323" y="304"/>
                      </a:lnTo>
                      <a:lnTo>
                        <a:pt x="0" y="159"/>
                      </a:lnTo>
                      <a:lnTo>
                        <a:pt x="0" y="0"/>
                      </a:lnTo>
                      <a:lnTo>
                        <a:pt x="323" y="141"/>
                      </a:lnTo>
                      <a:close/>
                    </a:path>
                  </a:pathLst>
                </a:custGeom>
                <a:solidFill>
                  <a:srgbClr val="800000"/>
                </a:solidFill>
                <a:ln w="9525">
                  <a:noFill/>
                  <a:round/>
                </a:ln>
              </p:spPr>
              <p:txBody>
                <a:bodyPr/>
                <a:lstStyle/>
                <a:p>
                  <a:endParaRPr lang="en-CA"/>
                </a:p>
              </p:txBody>
            </p:sp>
            <p:sp>
              <p:nvSpPr>
                <p:cNvPr id="124" name="Rectangle 122"/>
                <p:cNvSpPr>
                  <a:spLocks noChangeArrowheads="1"/>
                </p:cNvSpPr>
                <p:nvPr/>
              </p:nvSpPr>
              <p:spPr bwMode="auto">
                <a:xfrm>
                  <a:off x="3201" y="2689"/>
                  <a:ext cx="81" cy="84"/>
                </a:xfrm>
                <a:prstGeom prst="rect">
                  <a:avLst/>
                </a:prstGeom>
                <a:solidFill>
                  <a:srgbClr val="600000"/>
                </a:solidFill>
                <a:ln w="9525">
                  <a:noFill/>
                  <a:miter lim="800000"/>
                </a:ln>
              </p:spPr>
              <p:txBody>
                <a:bodyPr/>
                <a:lstStyle/>
                <a:p>
                  <a:endParaRPr lang="en-CA"/>
                </a:p>
              </p:txBody>
            </p:sp>
          </p:grpSp>
          <p:grpSp>
            <p:nvGrpSpPr>
              <p:cNvPr id="13" name="Group 123"/>
              <p:cNvGrpSpPr/>
              <p:nvPr/>
            </p:nvGrpSpPr>
            <p:grpSpPr bwMode="auto">
              <a:xfrm>
                <a:off x="2496" y="1489"/>
                <a:ext cx="1187" cy="338"/>
                <a:chOff x="2496" y="1489"/>
                <a:chExt cx="1187" cy="338"/>
              </a:xfrm>
            </p:grpSpPr>
            <p:sp>
              <p:nvSpPr>
                <p:cNvPr id="14" name="Freeform 124"/>
                <p:cNvSpPr/>
                <p:nvPr/>
              </p:nvSpPr>
              <p:spPr bwMode="auto">
                <a:xfrm>
                  <a:off x="2496" y="1489"/>
                  <a:ext cx="1187" cy="199"/>
                </a:xfrm>
                <a:custGeom>
                  <a:avLst/>
                  <a:gdLst>
                    <a:gd name="T0" fmla="*/ 0 w 2374"/>
                    <a:gd name="T1" fmla="*/ 0 h 399"/>
                    <a:gd name="T2" fmla="*/ 15 w 2374"/>
                    <a:gd name="T3" fmla="*/ 0 h 399"/>
                    <a:gd name="T4" fmla="*/ 37 w 2374"/>
                    <a:gd name="T5" fmla="*/ 5 h 399"/>
                    <a:gd name="T6" fmla="*/ 22 w 2374"/>
                    <a:gd name="T7" fmla="*/ 6 h 399"/>
                    <a:gd name="T8" fmla="*/ 0 w 2374"/>
                    <a:gd name="T9" fmla="*/ 0 h 399"/>
                    <a:gd name="T10" fmla="*/ 0 60000 65536"/>
                    <a:gd name="T11" fmla="*/ 0 60000 65536"/>
                    <a:gd name="T12" fmla="*/ 0 60000 65536"/>
                    <a:gd name="T13" fmla="*/ 0 60000 65536"/>
                    <a:gd name="T14" fmla="*/ 0 60000 65536"/>
                    <a:gd name="T15" fmla="*/ 0 w 2374"/>
                    <a:gd name="T16" fmla="*/ 0 h 399"/>
                    <a:gd name="T17" fmla="*/ 2374 w 2374"/>
                    <a:gd name="T18" fmla="*/ 399 h 399"/>
                  </a:gdLst>
                  <a:ahLst/>
                  <a:cxnLst>
                    <a:cxn ang="T10">
                      <a:pos x="T0" y="T1"/>
                    </a:cxn>
                    <a:cxn ang="T11">
                      <a:pos x="T2" y="T3"/>
                    </a:cxn>
                    <a:cxn ang="T12">
                      <a:pos x="T4" y="T5"/>
                    </a:cxn>
                    <a:cxn ang="T13">
                      <a:pos x="T6" y="T7"/>
                    </a:cxn>
                    <a:cxn ang="T14">
                      <a:pos x="T8" y="T9"/>
                    </a:cxn>
                  </a:cxnLst>
                  <a:rect l="T15" t="T16" r="T17" b="T18"/>
                  <a:pathLst>
                    <a:path w="2374" h="399">
                      <a:moveTo>
                        <a:pt x="0" y="0"/>
                      </a:moveTo>
                      <a:lnTo>
                        <a:pt x="1021" y="30"/>
                      </a:lnTo>
                      <a:lnTo>
                        <a:pt x="2374" y="383"/>
                      </a:lnTo>
                      <a:lnTo>
                        <a:pt x="1433" y="399"/>
                      </a:lnTo>
                      <a:lnTo>
                        <a:pt x="0" y="0"/>
                      </a:lnTo>
                      <a:close/>
                    </a:path>
                  </a:pathLst>
                </a:custGeom>
                <a:solidFill>
                  <a:srgbClr val="C0C0C0"/>
                </a:solidFill>
                <a:ln w="9525">
                  <a:noFill/>
                  <a:round/>
                </a:ln>
              </p:spPr>
              <p:txBody>
                <a:bodyPr/>
                <a:lstStyle/>
                <a:p>
                  <a:endParaRPr lang="en-CA"/>
                </a:p>
              </p:txBody>
            </p:sp>
            <p:sp>
              <p:nvSpPr>
                <p:cNvPr id="15" name="Freeform 125"/>
                <p:cNvSpPr/>
                <p:nvPr/>
              </p:nvSpPr>
              <p:spPr bwMode="auto">
                <a:xfrm>
                  <a:off x="3219" y="1676"/>
                  <a:ext cx="461" cy="151"/>
                </a:xfrm>
                <a:custGeom>
                  <a:avLst/>
                  <a:gdLst>
                    <a:gd name="T0" fmla="*/ 1 w 922"/>
                    <a:gd name="T1" fmla="*/ 1 h 302"/>
                    <a:gd name="T2" fmla="*/ 14 w 922"/>
                    <a:gd name="T3" fmla="*/ 0 h 302"/>
                    <a:gd name="T4" fmla="*/ 14 w 922"/>
                    <a:gd name="T5" fmla="*/ 5 h 302"/>
                    <a:gd name="T6" fmla="*/ 0 w 922"/>
                    <a:gd name="T7" fmla="*/ 5 h 302"/>
                    <a:gd name="T8" fmla="*/ 1 w 922"/>
                    <a:gd name="T9" fmla="*/ 1 h 302"/>
                    <a:gd name="T10" fmla="*/ 0 60000 65536"/>
                    <a:gd name="T11" fmla="*/ 0 60000 65536"/>
                    <a:gd name="T12" fmla="*/ 0 60000 65536"/>
                    <a:gd name="T13" fmla="*/ 0 60000 65536"/>
                    <a:gd name="T14" fmla="*/ 0 60000 65536"/>
                    <a:gd name="T15" fmla="*/ 0 w 922"/>
                    <a:gd name="T16" fmla="*/ 0 h 302"/>
                    <a:gd name="T17" fmla="*/ 922 w 922"/>
                    <a:gd name="T18" fmla="*/ 302 h 302"/>
                  </a:gdLst>
                  <a:ahLst/>
                  <a:cxnLst>
                    <a:cxn ang="T10">
                      <a:pos x="T0" y="T1"/>
                    </a:cxn>
                    <a:cxn ang="T11">
                      <a:pos x="T2" y="T3"/>
                    </a:cxn>
                    <a:cxn ang="T12">
                      <a:pos x="T4" y="T5"/>
                    </a:cxn>
                    <a:cxn ang="T13">
                      <a:pos x="T6" y="T7"/>
                    </a:cxn>
                    <a:cxn ang="T14">
                      <a:pos x="T8" y="T9"/>
                    </a:cxn>
                  </a:cxnLst>
                  <a:rect l="T15" t="T16" r="T17" b="T18"/>
                  <a:pathLst>
                    <a:path w="922" h="302">
                      <a:moveTo>
                        <a:pt x="8" y="1"/>
                      </a:moveTo>
                      <a:lnTo>
                        <a:pt x="922" y="0"/>
                      </a:lnTo>
                      <a:lnTo>
                        <a:pt x="922" y="302"/>
                      </a:lnTo>
                      <a:lnTo>
                        <a:pt x="0" y="302"/>
                      </a:lnTo>
                      <a:lnTo>
                        <a:pt x="8" y="1"/>
                      </a:lnTo>
                      <a:close/>
                    </a:path>
                  </a:pathLst>
                </a:custGeom>
                <a:solidFill>
                  <a:srgbClr val="E0E0E0"/>
                </a:solidFill>
                <a:ln w="9525">
                  <a:noFill/>
                  <a:round/>
                </a:ln>
              </p:spPr>
              <p:txBody>
                <a:bodyPr/>
                <a:lstStyle/>
                <a:p>
                  <a:endParaRPr lang="en-CA"/>
                </a:p>
              </p:txBody>
            </p:sp>
            <p:sp>
              <p:nvSpPr>
                <p:cNvPr id="16" name="Freeform 126"/>
                <p:cNvSpPr/>
                <p:nvPr/>
              </p:nvSpPr>
              <p:spPr bwMode="auto">
                <a:xfrm>
                  <a:off x="2502" y="1489"/>
                  <a:ext cx="733" cy="337"/>
                </a:xfrm>
                <a:custGeom>
                  <a:avLst/>
                  <a:gdLst>
                    <a:gd name="T0" fmla="*/ 0 w 1466"/>
                    <a:gd name="T1" fmla="*/ 0 h 675"/>
                    <a:gd name="T2" fmla="*/ 0 w 1466"/>
                    <a:gd name="T3" fmla="*/ 3 h 675"/>
                    <a:gd name="T4" fmla="*/ 23 w 1466"/>
                    <a:gd name="T5" fmla="*/ 10 h 675"/>
                    <a:gd name="T6" fmla="*/ 23 w 1466"/>
                    <a:gd name="T7" fmla="*/ 5 h 675"/>
                    <a:gd name="T8" fmla="*/ 0 w 1466"/>
                    <a:gd name="T9" fmla="*/ 0 h 675"/>
                    <a:gd name="T10" fmla="*/ 0 60000 65536"/>
                    <a:gd name="T11" fmla="*/ 0 60000 65536"/>
                    <a:gd name="T12" fmla="*/ 0 60000 65536"/>
                    <a:gd name="T13" fmla="*/ 0 60000 65536"/>
                    <a:gd name="T14" fmla="*/ 0 60000 65536"/>
                    <a:gd name="T15" fmla="*/ 0 w 1466"/>
                    <a:gd name="T16" fmla="*/ 0 h 675"/>
                    <a:gd name="T17" fmla="*/ 1466 w 1466"/>
                    <a:gd name="T18" fmla="*/ 675 h 675"/>
                  </a:gdLst>
                  <a:ahLst/>
                  <a:cxnLst>
                    <a:cxn ang="T10">
                      <a:pos x="T0" y="T1"/>
                    </a:cxn>
                    <a:cxn ang="T11">
                      <a:pos x="T2" y="T3"/>
                    </a:cxn>
                    <a:cxn ang="T12">
                      <a:pos x="T4" y="T5"/>
                    </a:cxn>
                    <a:cxn ang="T13">
                      <a:pos x="T6" y="T7"/>
                    </a:cxn>
                    <a:cxn ang="T14">
                      <a:pos x="T8" y="T9"/>
                    </a:cxn>
                  </a:cxnLst>
                  <a:rect l="T15" t="T16" r="T17" b="T18"/>
                  <a:pathLst>
                    <a:path w="1466" h="675">
                      <a:moveTo>
                        <a:pt x="0" y="0"/>
                      </a:moveTo>
                      <a:lnTo>
                        <a:pt x="0" y="227"/>
                      </a:lnTo>
                      <a:lnTo>
                        <a:pt x="1466" y="675"/>
                      </a:lnTo>
                      <a:lnTo>
                        <a:pt x="1466" y="374"/>
                      </a:lnTo>
                      <a:lnTo>
                        <a:pt x="0" y="0"/>
                      </a:lnTo>
                      <a:close/>
                    </a:path>
                  </a:pathLst>
                </a:custGeom>
                <a:solidFill>
                  <a:srgbClr val="A0A0A0"/>
                </a:solidFill>
                <a:ln w="9525">
                  <a:noFill/>
                  <a:round/>
                </a:ln>
              </p:spPr>
              <p:txBody>
                <a:bodyPr/>
                <a:lstStyle/>
                <a:p>
                  <a:endParaRPr lang="en-CA"/>
                </a:p>
              </p:txBody>
            </p:sp>
          </p:grpSp>
        </p:grpSp>
        <p:sp>
          <p:nvSpPr>
            <p:cNvPr id="11" name="Rectangle 3"/>
            <p:cNvSpPr txBox="1">
              <a:spLocks noChangeArrowheads="1"/>
            </p:cNvSpPr>
            <p:nvPr/>
          </p:nvSpPr>
          <p:spPr bwMode="auto">
            <a:xfrm>
              <a:off x="1343025" y="5200584"/>
              <a:ext cx="1800225" cy="636654"/>
            </a:xfrm>
            <a:prstGeom prst="rect">
              <a:avLst/>
            </a:prstGeom>
            <a:noFill/>
            <a:ln w="9525">
              <a:noFill/>
              <a:miter lim="800000"/>
            </a:ln>
            <a:effectLst/>
          </p:spPr>
          <p:txBody>
            <a:bodyPr/>
            <a:lstStyle/>
            <a:p>
              <a:pPr marL="342900" indent="-342900" algn="l">
                <a:spcBef>
                  <a:spcPct val="20000"/>
                </a:spcBef>
                <a:buClr>
                  <a:schemeClr val="accent2"/>
                </a:buClr>
                <a:buSzPct val="85000"/>
                <a:buFont typeface="ZapfDingbats"/>
                <a:buNone/>
                <a:defRPr/>
              </a:pPr>
              <a:r>
                <a:rPr lang="en-US" sz="1800" b="1" kern="0" dirty="0">
                  <a:effectLst>
                    <a:outerShdw blurRad="38100" dist="38100" dir="2700000" algn="tl">
                      <a:srgbClr val="C0C0C0"/>
                    </a:outerShdw>
                  </a:effectLst>
                  <a:latin typeface="Times New Roman" panose="02020603050405020304" pitchFamily="18" charset="0"/>
                  <a:cs typeface="Times New Roman" panose="02020603050405020304" pitchFamily="18" charset="0"/>
                </a:rPr>
                <a:t>Firewall logs</a:t>
              </a:r>
              <a:r>
                <a:rPr lang="en-US" sz="2800" kern="0" dirty="0">
                  <a:latin typeface="Times New Roman" panose="02020603050405020304" pitchFamily="18" charset="0"/>
                  <a:cs typeface="Times New Roman" panose="02020603050405020304" pitchFamily="18" charset="0"/>
                </a:rPr>
                <a:t> </a:t>
              </a:r>
              <a:endParaRPr lang="en-US" sz="2800" kern="0" dirty="0">
                <a:latin typeface="Times New Roman" panose="02020603050405020304" pitchFamily="18" charset="0"/>
                <a:cs typeface="Times New Roman" panose="02020603050405020304" pitchFamily="18" charset="0"/>
              </a:endParaRPr>
            </a:p>
          </p:txBody>
        </p:sp>
      </p:grpSp>
      <p:grpSp>
        <p:nvGrpSpPr>
          <p:cNvPr id="125" name="Group 128"/>
          <p:cNvGrpSpPr/>
          <p:nvPr/>
        </p:nvGrpSpPr>
        <p:grpSpPr bwMode="auto">
          <a:xfrm>
            <a:off x="6145213" y="2351088"/>
            <a:ext cx="2046287" cy="1611312"/>
            <a:chOff x="6367463" y="2693988"/>
            <a:chExt cx="1493057" cy="1611313"/>
          </a:xfrm>
        </p:grpSpPr>
        <p:pic>
          <p:nvPicPr>
            <p:cNvPr id="126" name="Picture 10" descr="http://tbn0.google.com/images?q=tbn:ophbsYRTBE14NM:http://www.nwg.net/images/Anti-Virus.gif">
              <a:hlinkClick r:id="rId2"/>
            </p:cNvPr>
            <p:cNvPicPr>
              <a:picLocks noChangeAspect="1" noChangeArrowheads="1"/>
            </p:cNvPicPr>
            <p:nvPr/>
          </p:nvPicPr>
          <p:blipFill>
            <a:blip r:embed="rId3" cstate="print"/>
            <a:srcRect/>
            <a:stretch>
              <a:fillRect/>
            </a:stretch>
          </p:blipFill>
          <p:spPr bwMode="auto">
            <a:xfrm>
              <a:off x="6568040" y="2693988"/>
              <a:ext cx="1167397" cy="1352550"/>
            </a:xfrm>
            <a:prstGeom prst="rect">
              <a:avLst/>
            </a:prstGeom>
            <a:noFill/>
            <a:ln w="9525">
              <a:noFill/>
              <a:miter lim="800000"/>
              <a:headEnd/>
              <a:tailEnd/>
            </a:ln>
          </p:spPr>
        </p:pic>
        <p:sp>
          <p:nvSpPr>
            <p:cNvPr id="127" name="Rectangle 3"/>
            <p:cNvSpPr txBox="1">
              <a:spLocks noChangeArrowheads="1"/>
            </p:cNvSpPr>
            <p:nvPr/>
          </p:nvSpPr>
          <p:spPr bwMode="auto">
            <a:xfrm>
              <a:off x="6367463" y="3790951"/>
              <a:ext cx="1493057" cy="514350"/>
            </a:xfrm>
            <a:prstGeom prst="rect">
              <a:avLst/>
            </a:prstGeom>
            <a:noFill/>
            <a:ln w="9525">
              <a:noFill/>
              <a:miter lim="800000"/>
            </a:ln>
            <a:effectLst/>
          </p:spPr>
          <p:txBody>
            <a:bodyPr/>
            <a:lstStyle/>
            <a:p>
              <a:pPr marL="342900" indent="-342900">
                <a:spcBef>
                  <a:spcPct val="20000"/>
                </a:spcBef>
                <a:buClr>
                  <a:schemeClr val="accent2"/>
                </a:buClr>
                <a:buSzPct val="85000"/>
                <a:buFont typeface="ZapfDingbats"/>
                <a:buNone/>
                <a:defRPr/>
              </a:pPr>
              <a:r>
                <a:rPr lang="en-US" sz="1800" b="1" kern="0" dirty="0">
                  <a:effectLst>
                    <a:outerShdw blurRad="38100" dist="38100" dir="2700000" algn="tl">
                      <a:srgbClr val="C0C0C0"/>
                    </a:outerShdw>
                  </a:effectLst>
                  <a:latin typeface="Times New Roman" panose="02020603050405020304" pitchFamily="18" charset="0"/>
                  <a:cs typeface="Times New Roman" panose="02020603050405020304" pitchFamily="18" charset="0"/>
                </a:rPr>
                <a:t>Anti-virus alerts</a:t>
              </a:r>
              <a:r>
                <a:rPr lang="en-US" sz="1800" kern="0" dirty="0">
                  <a:latin typeface="Times New Roman" panose="02020603050405020304" pitchFamily="18" charset="0"/>
                  <a:cs typeface="Times New Roman" panose="02020603050405020304" pitchFamily="18" charset="0"/>
                </a:rPr>
                <a:t> </a:t>
              </a:r>
              <a:endParaRPr lang="en-US" sz="1800" kern="0" dirty="0">
                <a:latin typeface="Times New Roman" panose="02020603050405020304" pitchFamily="18" charset="0"/>
                <a:cs typeface="Times New Roman" panose="02020603050405020304" pitchFamily="18" charset="0"/>
              </a:endParaRPr>
            </a:p>
          </p:txBody>
        </p:sp>
      </p:grpSp>
      <p:sp>
        <p:nvSpPr>
          <p:cNvPr id="128" name="TextBox 127"/>
          <p:cNvSpPr txBox="1"/>
          <p:nvPr/>
        </p:nvSpPr>
        <p:spPr>
          <a:xfrm>
            <a:off x="4324350" y="5162550"/>
            <a:ext cx="668338" cy="523875"/>
          </a:xfrm>
          <a:prstGeom prst="rect">
            <a:avLst/>
          </a:prstGeom>
          <a:noFill/>
        </p:spPr>
        <p:txBody>
          <a:bodyPr wrap="none">
            <a:spAutoFit/>
          </a:bodyPr>
          <a:lstStyle/>
          <a:p>
            <a:pPr>
              <a:defRPr/>
            </a:pPr>
            <a:r>
              <a:rPr lang="en-US" sz="2800" b="1" dirty="0">
                <a:effectLst>
                  <a:outerShdw blurRad="38100" dist="38100" dir="2700000" algn="tl">
                    <a:srgbClr val="000000">
                      <a:alpha val="43137"/>
                    </a:srgbClr>
                  </a:outerShdw>
                </a:effectLst>
              </a:rPr>
              <a:t>……</a:t>
            </a:r>
            <a:endParaRPr lang="en-CA" sz="2800" b="1" dirty="0">
              <a:effectLst>
                <a:outerShdw blurRad="38100" dist="38100" dir="2700000" algn="tl">
                  <a:srgbClr val="000000">
                    <a:alpha val="43137"/>
                  </a:srgbClr>
                </a:outerShdw>
              </a:effectLst>
            </a:endParaRPr>
          </a:p>
        </p:txBody>
      </p:sp>
      <p:grpSp>
        <p:nvGrpSpPr>
          <p:cNvPr id="129" name="Group 130"/>
          <p:cNvGrpSpPr/>
          <p:nvPr/>
        </p:nvGrpSpPr>
        <p:grpSpPr bwMode="auto">
          <a:xfrm>
            <a:off x="5695949" y="4233864"/>
            <a:ext cx="2770951" cy="1412319"/>
            <a:chOff x="5695950" y="4233862"/>
            <a:chExt cx="2771269" cy="1411764"/>
          </a:xfrm>
        </p:grpSpPr>
        <p:pic>
          <p:nvPicPr>
            <p:cNvPr id="130" name="Picture 7" descr="http://tbn0.google.com/images?q=tbn:tehZ1DAz1zkKNM:http://www.dean.clas.uconn.edu/csg/images/RD/client-step09-full.png">
              <a:hlinkClick r:id="rId4"/>
            </p:cNvPr>
            <p:cNvPicPr>
              <a:picLocks noChangeAspect="1" noChangeArrowheads="1"/>
            </p:cNvPicPr>
            <p:nvPr/>
          </p:nvPicPr>
          <p:blipFill>
            <a:blip r:embed="rId5" cstate="print"/>
            <a:srcRect/>
            <a:stretch>
              <a:fillRect/>
            </a:stretch>
          </p:blipFill>
          <p:spPr bwMode="auto">
            <a:xfrm>
              <a:off x="6575425" y="4233862"/>
              <a:ext cx="1314450" cy="990601"/>
            </a:xfrm>
            <a:prstGeom prst="rect">
              <a:avLst/>
            </a:prstGeom>
            <a:noFill/>
            <a:ln w="9525">
              <a:noFill/>
              <a:miter lim="800000"/>
              <a:headEnd/>
              <a:tailEnd/>
            </a:ln>
          </p:spPr>
        </p:pic>
        <p:sp>
          <p:nvSpPr>
            <p:cNvPr id="131" name="TextBox 130"/>
            <p:cNvSpPr txBox="1"/>
            <p:nvPr/>
          </p:nvSpPr>
          <p:spPr>
            <a:xfrm>
              <a:off x="5695950" y="5276439"/>
              <a:ext cx="2771269" cy="369187"/>
            </a:xfrm>
            <a:prstGeom prst="rect">
              <a:avLst/>
            </a:prstGeom>
            <a:noFill/>
          </p:spPr>
          <p:txBody>
            <a:bodyPr wrap="none">
              <a:spAutoFit/>
            </a:bodyPr>
            <a:lstStyle/>
            <a:p>
              <a:pPr>
                <a:defRPr/>
              </a:pP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Authentication server logs</a:t>
              </a:r>
              <a:endParaRPr lang="en-CA"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132" name="Line 159"/>
          <p:cNvSpPr>
            <a:spLocks noChangeShapeType="1"/>
          </p:cNvSpPr>
          <p:nvPr/>
        </p:nvSpPr>
        <p:spPr bwMode="auto">
          <a:xfrm rot="5400000" flipV="1">
            <a:off x="2867025" y="2828925"/>
            <a:ext cx="342900" cy="1466850"/>
          </a:xfrm>
          <a:prstGeom prst="line">
            <a:avLst/>
          </a:prstGeom>
          <a:noFill/>
          <a:ln w="57150">
            <a:solidFill>
              <a:srgbClr val="FF0000"/>
            </a:solidFill>
            <a:round/>
            <a:tailEnd type="triangle" w="med" len="med"/>
          </a:ln>
        </p:spPr>
        <p:txBody>
          <a:bodyPr/>
          <a:lstStyle/>
          <a:p>
            <a:endParaRPr lang="en-CA"/>
          </a:p>
        </p:txBody>
      </p:sp>
      <p:sp>
        <p:nvSpPr>
          <p:cNvPr id="133" name="Line 159"/>
          <p:cNvSpPr>
            <a:spLocks noChangeShapeType="1"/>
          </p:cNvSpPr>
          <p:nvPr/>
        </p:nvSpPr>
        <p:spPr bwMode="auto">
          <a:xfrm rot="5400000" flipH="1" flipV="1">
            <a:off x="2924175" y="3990975"/>
            <a:ext cx="419100" cy="1162050"/>
          </a:xfrm>
          <a:prstGeom prst="line">
            <a:avLst/>
          </a:prstGeom>
          <a:noFill/>
          <a:ln w="57150">
            <a:solidFill>
              <a:srgbClr val="FF0000"/>
            </a:solidFill>
            <a:round/>
            <a:tailEnd type="triangle" w="med" len="med"/>
          </a:ln>
        </p:spPr>
        <p:txBody>
          <a:bodyPr/>
          <a:lstStyle/>
          <a:p>
            <a:endParaRPr lang="en-CA"/>
          </a:p>
        </p:txBody>
      </p:sp>
      <p:sp>
        <p:nvSpPr>
          <p:cNvPr id="134" name="Line 159"/>
          <p:cNvSpPr>
            <a:spLocks noChangeShapeType="1"/>
          </p:cNvSpPr>
          <p:nvPr/>
        </p:nvSpPr>
        <p:spPr bwMode="auto">
          <a:xfrm rot="5400000">
            <a:off x="5419725" y="2905125"/>
            <a:ext cx="438150" cy="914400"/>
          </a:xfrm>
          <a:prstGeom prst="line">
            <a:avLst/>
          </a:prstGeom>
          <a:noFill/>
          <a:ln w="57150">
            <a:solidFill>
              <a:srgbClr val="FF0000"/>
            </a:solidFill>
            <a:round/>
            <a:tailEnd type="triangle" w="med" len="med"/>
          </a:ln>
        </p:spPr>
        <p:txBody>
          <a:bodyPr/>
          <a:lstStyle/>
          <a:p>
            <a:endParaRPr lang="en-CA"/>
          </a:p>
        </p:txBody>
      </p:sp>
      <p:sp>
        <p:nvSpPr>
          <p:cNvPr id="135" name="Line 159"/>
          <p:cNvSpPr>
            <a:spLocks noChangeShapeType="1"/>
          </p:cNvSpPr>
          <p:nvPr/>
        </p:nvSpPr>
        <p:spPr bwMode="auto">
          <a:xfrm rot="5400000" flipH="1">
            <a:off x="5600700" y="4076700"/>
            <a:ext cx="400050" cy="1238250"/>
          </a:xfrm>
          <a:prstGeom prst="line">
            <a:avLst/>
          </a:prstGeom>
          <a:noFill/>
          <a:ln w="57150">
            <a:solidFill>
              <a:srgbClr val="FF0000"/>
            </a:solidFill>
            <a:round/>
            <a:tailEnd type="triangle" w="med" len="med"/>
          </a:ln>
        </p:spPr>
        <p:txBody>
          <a:bodyPr/>
          <a:lstStyle/>
          <a:p>
            <a:endParaRPr lang="en-CA"/>
          </a:p>
        </p:txBody>
      </p:sp>
      <p:pic>
        <p:nvPicPr>
          <p:cNvPr id="6146" name="Picture 2" descr="http://keenbim.files.wordpress.com/2010/04/rack-serv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11407" y="3390900"/>
            <a:ext cx="1289243" cy="12763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onlineceucredit.com/images/best-practic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5220" y="9525"/>
            <a:ext cx="1630680" cy="1085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671040" y="568860"/>
            <a:ext cx="7807680" cy="1146360"/>
          </a:xfrm>
        </p:spPr>
        <p:txBody>
          <a:bodyPr/>
          <a:lstStyle/>
          <a:p>
            <a:pPr algn="ctr">
              <a:tabLst>
                <a:tab pos="656590" algn="l"/>
                <a:tab pos="1313180" algn="l"/>
                <a:tab pos="1969770" algn="l"/>
                <a:tab pos="2626360" algn="l"/>
                <a:tab pos="3282950" algn="l"/>
                <a:tab pos="3939540" algn="l"/>
                <a:tab pos="4596130" algn="l"/>
                <a:tab pos="5252720" algn="l"/>
                <a:tab pos="5909310" algn="l"/>
                <a:tab pos="6565900" algn="l"/>
                <a:tab pos="7223125" algn="l"/>
              </a:tabLst>
            </a:pPr>
            <a:r>
              <a:rPr lang="en-GB"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Why Centralized Logging?</a:t>
            </a:r>
            <a:endParaRPr lang="en-GB"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194" name="Rectangle 2"/>
          <p:cNvSpPr>
            <a:spLocks noGrp="1" noChangeArrowheads="1"/>
          </p:cNvSpPr>
          <p:nvPr>
            <p:ph type="body" idx="1"/>
          </p:nvPr>
        </p:nvSpPr>
        <p:spPr>
          <a:xfrm>
            <a:off x="593550" y="1828800"/>
            <a:ext cx="8169450" cy="4556502"/>
          </a:xfrm>
        </p:spPr>
        <p:txBody>
          <a:bodyPr/>
          <a:lstStyle/>
          <a:p>
            <a:pPr>
              <a:buFont typeface="Wingdings" panose="05000000000000000000" pitchFamily="2" charset="2"/>
              <a:buChar char="q"/>
              <a:tabLst>
                <a:tab pos="656590" algn="l"/>
                <a:tab pos="1313180" algn="l"/>
                <a:tab pos="1969770" algn="l"/>
                <a:tab pos="2626360" algn="l"/>
                <a:tab pos="3282950" algn="l"/>
                <a:tab pos="3939540" algn="l"/>
                <a:tab pos="4596130" algn="l"/>
                <a:tab pos="5252720" algn="l"/>
                <a:tab pos="5909310" algn="l"/>
                <a:tab pos="6565900" algn="l"/>
                <a:tab pos="7223125" algn="l"/>
              </a:tabLst>
            </a:pPr>
            <a:r>
              <a:rPr lang="en-US" dirty="0">
                <a:latin typeface="Times New Roman" panose="02020603050405020304" pitchFamily="18" charset="0"/>
                <a:cs typeface="Times New Roman" panose="02020603050405020304" pitchFamily="18" charset="0"/>
              </a:rPr>
              <a:t>Allows logs for many systems to be checked on a single system</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tabLst>
                <a:tab pos="656590" algn="l"/>
                <a:tab pos="1313180" algn="l"/>
                <a:tab pos="1969770" algn="l"/>
                <a:tab pos="2626360" algn="l"/>
                <a:tab pos="3282950" algn="l"/>
                <a:tab pos="3939540" algn="l"/>
                <a:tab pos="4596130" algn="l"/>
                <a:tab pos="5252720" algn="l"/>
                <a:tab pos="5909310" algn="l"/>
                <a:tab pos="6565900" algn="l"/>
                <a:tab pos="7223125" algn="l"/>
              </a:tabLst>
            </a:pPr>
            <a:r>
              <a:rPr lang="en-US" dirty="0">
                <a:latin typeface="Times New Roman" panose="02020603050405020304" pitchFamily="18" charset="0"/>
                <a:cs typeface="Times New Roman" panose="02020603050405020304" pitchFamily="18" charset="0"/>
              </a:rPr>
              <a:t>No need to log into multiple systems to figure out what is happening</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tabLst>
                <a:tab pos="656590" algn="l"/>
                <a:tab pos="1313180" algn="l"/>
                <a:tab pos="1969770" algn="l"/>
                <a:tab pos="2626360" algn="l"/>
                <a:tab pos="3282950" algn="l"/>
                <a:tab pos="3939540" algn="l"/>
                <a:tab pos="4596130" algn="l"/>
                <a:tab pos="5252720" algn="l"/>
                <a:tab pos="5909310" algn="l"/>
                <a:tab pos="6565900" algn="l"/>
                <a:tab pos="7223125" algn="l"/>
              </a:tabLst>
            </a:pPr>
            <a:r>
              <a:rPr lang="en-US" dirty="0">
                <a:latin typeface="Times New Roman" panose="02020603050405020304" pitchFamily="18" charset="0"/>
                <a:cs typeface="Times New Roman" panose="02020603050405020304" pitchFamily="18" charset="0"/>
              </a:rPr>
              <a:t>Allows for more powerful data mining on log files</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tabLst>
                <a:tab pos="656590" algn="l"/>
                <a:tab pos="1313180" algn="l"/>
                <a:tab pos="1969770" algn="l"/>
                <a:tab pos="2626360" algn="l"/>
                <a:tab pos="3282950" algn="l"/>
                <a:tab pos="3939540" algn="l"/>
                <a:tab pos="4596130" algn="l"/>
                <a:tab pos="5252720" algn="l"/>
                <a:tab pos="5909310" algn="l"/>
                <a:tab pos="6565900" algn="l"/>
                <a:tab pos="7223125" algn="l"/>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Provide trail when compromised</a:t>
            </a:r>
            <a:endPar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q"/>
              <a:tabLst>
                <a:tab pos="656590" algn="l"/>
                <a:tab pos="1313180" algn="l"/>
                <a:tab pos="1969770" algn="l"/>
                <a:tab pos="2626360" algn="l"/>
                <a:tab pos="3282950" algn="l"/>
                <a:tab pos="3939540" algn="l"/>
                <a:tab pos="4596130" algn="l"/>
                <a:tab pos="5252720" algn="l"/>
                <a:tab pos="5909310" algn="l"/>
                <a:tab pos="6565900" algn="l"/>
                <a:tab pos="7223125" algn="l"/>
              </a:tabLst>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Most importantly, more secure</a:t>
            </a:r>
            <a:endParaRPr lang="en-GB"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pic>
        <p:nvPicPr>
          <p:cNvPr id="5122" name="Picture 2" descr="http://blog.seattletimes.nwsource.com/brierdudley/D400%20home%20server.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10400" y="5525412"/>
            <a:ext cx="1213770" cy="11801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2"/>
          <a:stretch>
            <a:fillRect/>
          </a:stretch>
        </p:blipFill>
        <p:spPr>
          <a:xfrm>
            <a:off x="8001000" y="4926114"/>
            <a:ext cx="762000" cy="768743"/>
          </a:xfrm>
          <a:prstGeom prst="rect">
            <a:avLst/>
          </a:prstGeom>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rot="-64403">
            <a:off x="2512002" y="159235"/>
            <a:ext cx="746125" cy="1752600"/>
            <a:chOff x="2496" y="1489"/>
            <a:chExt cx="1187" cy="1774"/>
          </a:xfrm>
        </p:grpSpPr>
        <p:grpSp>
          <p:nvGrpSpPr>
            <p:cNvPr id="3" name="Group 4"/>
            <p:cNvGrpSpPr/>
            <p:nvPr/>
          </p:nvGrpSpPr>
          <p:grpSpPr bwMode="auto">
            <a:xfrm>
              <a:off x="2602" y="1618"/>
              <a:ext cx="975" cy="1645"/>
              <a:chOff x="2602" y="1618"/>
              <a:chExt cx="975" cy="1645"/>
            </a:xfrm>
          </p:grpSpPr>
          <p:sp>
            <p:nvSpPr>
              <p:cNvPr id="19481" name="Rectangle 5"/>
              <p:cNvSpPr>
                <a:spLocks noChangeArrowheads="1"/>
              </p:cNvSpPr>
              <p:nvPr/>
            </p:nvSpPr>
            <p:spPr bwMode="auto">
              <a:xfrm>
                <a:off x="3203" y="1803"/>
                <a:ext cx="360" cy="1460"/>
              </a:xfrm>
              <a:prstGeom prst="rect">
                <a:avLst/>
              </a:prstGeom>
              <a:solidFill>
                <a:srgbClr val="E0E0E0"/>
              </a:solidFill>
              <a:ln w="9525">
                <a:noFill/>
                <a:miter lim="800000"/>
              </a:ln>
            </p:spPr>
            <p:txBody>
              <a:bodyPr/>
              <a:lstStyle/>
              <a:p>
                <a:endParaRPr lang="en-CA"/>
              </a:p>
            </p:txBody>
          </p:sp>
          <p:sp>
            <p:nvSpPr>
              <p:cNvPr id="19482" name="Freeform 6"/>
              <p:cNvSpPr/>
              <p:nvPr/>
            </p:nvSpPr>
            <p:spPr bwMode="auto">
              <a:xfrm>
                <a:off x="2615" y="1618"/>
                <a:ext cx="588" cy="1644"/>
              </a:xfrm>
              <a:custGeom>
                <a:avLst/>
                <a:gdLst>
                  <a:gd name="T0" fmla="*/ 0 w 1174"/>
                  <a:gd name="T1" fmla="*/ 313 h 3287"/>
                  <a:gd name="T2" fmla="*/ 148 w 1174"/>
                  <a:gd name="T3" fmla="*/ 411 h 3287"/>
                  <a:gd name="T4" fmla="*/ 148 w 1174"/>
                  <a:gd name="T5" fmla="*/ 50 h 3287"/>
                  <a:gd name="T6" fmla="*/ 124 w 1174"/>
                  <a:gd name="T7" fmla="*/ 32 h 3287"/>
                  <a:gd name="T8" fmla="*/ 0 w 1174"/>
                  <a:gd name="T9" fmla="*/ 0 h 3287"/>
                  <a:gd name="T10" fmla="*/ 0 w 1174"/>
                  <a:gd name="T11" fmla="*/ 313 h 3287"/>
                  <a:gd name="T12" fmla="*/ 0 60000 65536"/>
                  <a:gd name="T13" fmla="*/ 0 60000 65536"/>
                  <a:gd name="T14" fmla="*/ 0 60000 65536"/>
                  <a:gd name="T15" fmla="*/ 0 60000 65536"/>
                  <a:gd name="T16" fmla="*/ 0 60000 65536"/>
                  <a:gd name="T17" fmla="*/ 0 60000 65536"/>
                  <a:gd name="T18" fmla="*/ 0 w 1174"/>
                  <a:gd name="T19" fmla="*/ 0 h 3287"/>
                  <a:gd name="T20" fmla="*/ 1174 w 1174"/>
                  <a:gd name="T21" fmla="*/ 3287 h 3287"/>
                </a:gdLst>
                <a:ahLst/>
                <a:cxnLst>
                  <a:cxn ang="T12">
                    <a:pos x="T0" y="T1"/>
                  </a:cxn>
                  <a:cxn ang="T13">
                    <a:pos x="T2" y="T3"/>
                  </a:cxn>
                  <a:cxn ang="T14">
                    <a:pos x="T4" y="T5"/>
                  </a:cxn>
                  <a:cxn ang="T15">
                    <a:pos x="T6" y="T7"/>
                  </a:cxn>
                  <a:cxn ang="T16">
                    <a:pos x="T8" y="T9"/>
                  </a:cxn>
                  <a:cxn ang="T17">
                    <a:pos x="T10" y="T11"/>
                  </a:cxn>
                </a:cxnLst>
                <a:rect l="T18" t="T19" r="T20" b="T21"/>
                <a:pathLst>
                  <a:path w="1174" h="3287">
                    <a:moveTo>
                      <a:pt x="0" y="2500"/>
                    </a:moveTo>
                    <a:lnTo>
                      <a:pt x="1174" y="3287"/>
                    </a:lnTo>
                    <a:lnTo>
                      <a:pt x="1174" y="394"/>
                    </a:lnTo>
                    <a:lnTo>
                      <a:pt x="988" y="254"/>
                    </a:lnTo>
                    <a:lnTo>
                      <a:pt x="0" y="0"/>
                    </a:lnTo>
                    <a:lnTo>
                      <a:pt x="0" y="2500"/>
                    </a:lnTo>
                    <a:close/>
                  </a:path>
                </a:pathLst>
              </a:custGeom>
              <a:solidFill>
                <a:srgbClr val="606060"/>
              </a:solidFill>
              <a:ln w="9525">
                <a:noFill/>
                <a:round/>
              </a:ln>
            </p:spPr>
            <p:txBody>
              <a:bodyPr/>
              <a:lstStyle/>
              <a:p>
                <a:endParaRPr lang="en-CA"/>
              </a:p>
            </p:txBody>
          </p:sp>
          <p:sp>
            <p:nvSpPr>
              <p:cNvPr id="19483" name="Freeform 7"/>
              <p:cNvSpPr/>
              <p:nvPr/>
            </p:nvSpPr>
            <p:spPr bwMode="auto">
              <a:xfrm>
                <a:off x="3196" y="1803"/>
                <a:ext cx="361" cy="166"/>
              </a:xfrm>
              <a:custGeom>
                <a:avLst/>
                <a:gdLst>
                  <a:gd name="T0" fmla="*/ 0 w 721"/>
                  <a:gd name="T1" fmla="*/ 0 h 332"/>
                  <a:gd name="T2" fmla="*/ 91 w 721"/>
                  <a:gd name="T3" fmla="*/ 0 h 332"/>
                  <a:gd name="T4" fmla="*/ 91 w 721"/>
                  <a:gd name="T5" fmla="*/ 42 h 332"/>
                  <a:gd name="T6" fmla="*/ 0 w 721"/>
                  <a:gd name="T7" fmla="*/ 20 h 332"/>
                  <a:gd name="T8" fmla="*/ 0 w 721"/>
                  <a:gd name="T9" fmla="*/ 0 h 332"/>
                  <a:gd name="T10" fmla="*/ 0 60000 65536"/>
                  <a:gd name="T11" fmla="*/ 0 60000 65536"/>
                  <a:gd name="T12" fmla="*/ 0 60000 65536"/>
                  <a:gd name="T13" fmla="*/ 0 60000 65536"/>
                  <a:gd name="T14" fmla="*/ 0 60000 65536"/>
                  <a:gd name="T15" fmla="*/ 0 w 721"/>
                  <a:gd name="T16" fmla="*/ 0 h 332"/>
                  <a:gd name="T17" fmla="*/ 721 w 721"/>
                  <a:gd name="T18" fmla="*/ 332 h 332"/>
                </a:gdLst>
                <a:ahLst/>
                <a:cxnLst>
                  <a:cxn ang="T10">
                    <a:pos x="T0" y="T1"/>
                  </a:cxn>
                  <a:cxn ang="T11">
                    <a:pos x="T2" y="T3"/>
                  </a:cxn>
                  <a:cxn ang="T12">
                    <a:pos x="T4" y="T5"/>
                  </a:cxn>
                  <a:cxn ang="T13">
                    <a:pos x="T6" y="T7"/>
                  </a:cxn>
                  <a:cxn ang="T14">
                    <a:pos x="T8" y="T9"/>
                  </a:cxn>
                </a:cxnLst>
                <a:rect l="T15" t="T16" r="T17" b="T18"/>
                <a:pathLst>
                  <a:path w="721" h="332">
                    <a:moveTo>
                      <a:pt x="0" y="0"/>
                    </a:moveTo>
                    <a:lnTo>
                      <a:pt x="721" y="0"/>
                    </a:lnTo>
                    <a:lnTo>
                      <a:pt x="721" y="332"/>
                    </a:lnTo>
                    <a:lnTo>
                      <a:pt x="0" y="156"/>
                    </a:lnTo>
                    <a:lnTo>
                      <a:pt x="0" y="0"/>
                    </a:lnTo>
                    <a:close/>
                  </a:path>
                </a:pathLst>
              </a:custGeom>
              <a:solidFill>
                <a:srgbClr val="808080"/>
              </a:solidFill>
              <a:ln w="9525">
                <a:noFill/>
                <a:round/>
              </a:ln>
            </p:spPr>
            <p:txBody>
              <a:bodyPr/>
              <a:lstStyle/>
              <a:p>
                <a:endParaRPr lang="en-CA"/>
              </a:p>
            </p:txBody>
          </p:sp>
          <p:sp>
            <p:nvSpPr>
              <p:cNvPr id="19484" name="Rectangle 8"/>
              <p:cNvSpPr>
                <a:spLocks noChangeArrowheads="1"/>
              </p:cNvSpPr>
              <p:nvPr/>
            </p:nvSpPr>
            <p:spPr bwMode="auto">
              <a:xfrm>
                <a:off x="3203" y="2018"/>
                <a:ext cx="175" cy="84"/>
              </a:xfrm>
              <a:prstGeom prst="rect">
                <a:avLst/>
              </a:prstGeom>
              <a:solidFill>
                <a:srgbClr val="E00000"/>
              </a:solidFill>
              <a:ln w="9525">
                <a:noFill/>
                <a:miter lim="800000"/>
              </a:ln>
            </p:spPr>
            <p:txBody>
              <a:bodyPr/>
              <a:lstStyle/>
              <a:p>
                <a:endParaRPr lang="en-CA"/>
              </a:p>
            </p:txBody>
          </p:sp>
          <p:sp>
            <p:nvSpPr>
              <p:cNvPr id="19485" name="Rectangle 9"/>
              <p:cNvSpPr>
                <a:spLocks noChangeArrowheads="1"/>
              </p:cNvSpPr>
              <p:nvPr/>
            </p:nvSpPr>
            <p:spPr bwMode="auto">
              <a:xfrm>
                <a:off x="3392" y="2015"/>
                <a:ext cx="181" cy="87"/>
              </a:xfrm>
              <a:prstGeom prst="rect">
                <a:avLst/>
              </a:prstGeom>
              <a:solidFill>
                <a:srgbClr val="E00000"/>
              </a:solidFill>
              <a:ln w="9525">
                <a:noFill/>
                <a:miter lim="800000"/>
              </a:ln>
            </p:spPr>
            <p:txBody>
              <a:bodyPr/>
              <a:lstStyle/>
              <a:p>
                <a:endParaRPr lang="en-CA"/>
              </a:p>
            </p:txBody>
          </p:sp>
          <p:sp>
            <p:nvSpPr>
              <p:cNvPr id="19486" name="Rectangle 10"/>
              <p:cNvSpPr>
                <a:spLocks noChangeArrowheads="1"/>
              </p:cNvSpPr>
              <p:nvPr/>
            </p:nvSpPr>
            <p:spPr bwMode="auto">
              <a:xfrm>
                <a:off x="3295" y="1919"/>
                <a:ext cx="182" cy="83"/>
              </a:xfrm>
              <a:prstGeom prst="rect">
                <a:avLst/>
              </a:prstGeom>
              <a:solidFill>
                <a:srgbClr val="600000"/>
              </a:solidFill>
              <a:ln w="9525">
                <a:noFill/>
                <a:miter lim="800000"/>
              </a:ln>
            </p:spPr>
            <p:txBody>
              <a:bodyPr/>
              <a:lstStyle/>
              <a:p>
                <a:endParaRPr lang="en-CA"/>
              </a:p>
            </p:txBody>
          </p:sp>
          <p:sp>
            <p:nvSpPr>
              <p:cNvPr id="19487" name="Rectangle 11"/>
              <p:cNvSpPr>
                <a:spLocks noChangeArrowheads="1"/>
              </p:cNvSpPr>
              <p:nvPr/>
            </p:nvSpPr>
            <p:spPr bwMode="auto">
              <a:xfrm>
                <a:off x="3483" y="1918"/>
                <a:ext cx="92" cy="84"/>
              </a:xfrm>
              <a:prstGeom prst="rect">
                <a:avLst/>
              </a:prstGeom>
              <a:solidFill>
                <a:srgbClr val="E00000"/>
              </a:solidFill>
              <a:ln w="9525">
                <a:noFill/>
                <a:miter lim="800000"/>
              </a:ln>
            </p:spPr>
            <p:txBody>
              <a:bodyPr/>
              <a:lstStyle/>
              <a:p>
                <a:endParaRPr lang="en-CA"/>
              </a:p>
            </p:txBody>
          </p:sp>
          <p:sp>
            <p:nvSpPr>
              <p:cNvPr id="19488" name="Rectangle 12"/>
              <p:cNvSpPr>
                <a:spLocks noChangeArrowheads="1"/>
              </p:cNvSpPr>
              <p:nvPr/>
            </p:nvSpPr>
            <p:spPr bwMode="auto">
              <a:xfrm>
                <a:off x="3192" y="1918"/>
                <a:ext cx="93" cy="84"/>
              </a:xfrm>
              <a:prstGeom prst="rect">
                <a:avLst/>
              </a:prstGeom>
              <a:solidFill>
                <a:srgbClr val="E00000"/>
              </a:solidFill>
              <a:ln w="9525">
                <a:noFill/>
                <a:miter lim="800000"/>
              </a:ln>
            </p:spPr>
            <p:txBody>
              <a:bodyPr/>
              <a:lstStyle/>
              <a:p>
                <a:endParaRPr lang="en-CA"/>
              </a:p>
            </p:txBody>
          </p:sp>
          <p:sp>
            <p:nvSpPr>
              <p:cNvPr id="19489" name="Rectangle 13"/>
              <p:cNvSpPr>
                <a:spLocks noChangeArrowheads="1"/>
              </p:cNvSpPr>
              <p:nvPr/>
            </p:nvSpPr>
            <p:spPr bwMode="auto">
              <a:xfrm>
                <a:off x="3202" y="1819"/>
                <a:ext cx="180" cy="87"/>
              </a:xfrm>
              <a:prstGeom prst="rect">
                <a:avLst/>
              </a:prstGeom>
              <a:solidFill>
                <a:srgbClr val="E00000"/>
              </a:solidFill>
              <a:ln w="9525">
                <a:noFill/>
                <a:miter lim="800000"/>
              </a:ln>
            </p:spPr>
            <p:txBody>
              <a:bodyPr/>
              <a:lstStyle/>
              <a:p>
                <a:endParaRPr lang="en-CA"/>
              </a:p>
            </p:txBody>
          </p:sp>
          <p:sp>
            <p:nvSpPr>
              <p:cNvPr id="19490" name="Rectangle 14"/>
              <p:cNvSpPr>
                <a:spLocks noChangeArrowheads="1"/>
              </p:cNvSpPr>
              <p:nvPr/>
            </p:nvSpPr>
            <p:spPr bwMode="auto">
              <a:xfrm>
                <a:off x="3395" y="1821"/>
                <a:ext cx="182" cy="86"/>
              </a:xfrm>
              <a:prstGeom prst="rect">
                <a:avLst/>
              </a:prstGeom>
              <a:solidFill>
                <a:srgbClr val="E00000"/>
              </a:solidFill>
              <a:ln w="9525">
                <a:noFill/>
                <a:miter lim="800000"/>
              </a:ln>
            </p:spPr>
            <p:txBody>
              <a:bodyPr/>
              <a:lstStyle/>
              <a:p>
                <a:endParaRPr lang="en-CA"/>
              </a:p>
            </p:txBody>
          </p:sp>
          <p:sp>
            <p:nvSpPr>
              <p:cNvPr id="19491" name="Rectangle 15"/>
              <p:cNvSpPr>
                <a:spLocks noChangeArrowheads="1"/>
              </p:cNvSpPr>
              <p:nvPr/>
            </p:nvSpPr>
            <p:spPr bwMode="auto">
              <a:xfrm>
                <a:off x="3202" y="2212"/>
                <a:ext cx="174" cy="83"/>
              </a:xfrm>
              <a:prstGeom prst="rect">
                <a:avLst/>
              </a:prstGeom>
              <a:solidFill>
                <a:srgbClr val="E00000"/>
              </a:solidFill>
              <a:ln w="9525">
                <a:noFill/>
                <a:miter lim="800000"/>
              </a:ln>
            </p:spPr>
            <p:txBody>
              <a:bodyPr/>
              <a:lstStyle/>
              <a:p>
                <a:endParaRPr lang="en-CA"/>
              </a:p>
            </p:txBody>
          </p:sp>
          <p:sp>
            <p:nvSpPr>
              <p:cNvPr id="19492" name="Rectangle 16"/>
              <p:cNvSpPr>
                <a:spLocks noChangeArrowheads="1"/>
              </p:cNvSpPr>
              <p:nvPr/>
            </p:nvSpPr>
            <p:spPr bwMode="auto">
              <a:xfrm>
                <a:off x="3389" y="2210"/>
                <a:ext cx="182" cy="86"/>
              </a:xfrm>
              <a:prstGeom prst="rect">
                <a:avLst/>
              </a:prstGeom>
              <a:solidFill>
                <a:srgbClr val="E00000"/>
              </a:solidFill>
              <a:ln w="9525">
                <a:noFill/>
                <a:miter lim="800000"/>
              </a:ln>
            </p:spPr>
            <p:txBody>
              <a:bodyPr/>
              <a:lstStyle/>
              <a:p>
                <a:endParaRPr lang="en-CA"/>
              </a:p>
            </p:txBody>
          </p:sp>
          <p:sp>
            <p:nvSpPr>
              <p:cNvPr id="19493" name="Rectangle 17"/>
              <p:cNvSpPr>
                <a:spLocks noChangeArrowheads="1"/>
              </p:cNvSpPr>
              <p:nvPr/>
            </p:nvSpPr>
            <p:spPr bwMode="auto">
              <a:xfrm>
                <a:off x="3293" y="2114"/>
                <a:ext cx="181" cy="82"/>
              </a:xfrm>
              <a:prstGeom prst="rect">
                <a:avLst/>
              </a:prstGeom>
              <a:solidFill>
                <a:srgbClr val="600000"/>
              </a:solidFill>
              <a:ln w="9525">
                <a:noFill/>
                <a:miter lim="800000"/>
              </a:ln>
            </p:spPr>
            <p:txBody>
              <a:bodyPr/>
              <a:lstStyle/>
              <a:p>
                <a:endParaRPr lang="en-CA"/>
              </a:p>
            </p:txBody>
          </p:sp>
          <p:sp>
            <p:nvSpPr>
              <p:cNvPr id="19494" name="Rectangle 18"/>
              <p:cNvSpPr>
                <a:spLocks noChangeArrowheads="1"/>
              </p:cNvSpPr>
              <p:nvPr/>
            </p:nvSpPr>
            <p:spPr bwMode="auto">
              <a:xfrm>
                <a:off x="3481" y="2114"/>
                <a:ext cx="92" cy="82"/>
              </a:xfrm>
              <a:prstGeom prst="rect">
                <a:avLst/>
              </a:prstGeom>
              <a:solidFill>
                <a:srgbClr val="E00000"/>
              </a:solidFill>
              <a:ln w="9525">
                <a:noFill/>
                <a:miter lim="800000"/>
              </a:ln>
            </p:spPr>
            <p:txBody>
              <a:bodyPr/>
              <a:lstStyle/>
              <a:p>
                <a:endParaRPr lang="en-CA"/>
              </a:p>
            </p:txBody>
          </p:sp>
          <p:sp>
            <p:nvSpPr>
              <p:cNvPr id="19495" name="Rectangle 19"/>
              <p:cNvSpPr>
                <a:spLocks noChangeArrowheads="1"/>
              </p:cNvSpPr>
              <p:nvPr/>
            </p:nvSpPr>
            <p:spPr bwMode="auto">
              <a:xfrm>
                <a:off x="3203" y="2114"/>
                <a:ext cx="79" cy="82"/>
              </a:xfrm>
              <a:prstGeom prst="rect">
                <a:avLst/>
              </a:prstGeom>
              <a:solidFill>
                <a:srgbClr val="E00000"/>
              </a:solidFill>
              <a:ln w="9525">
                <a:noFill/>
                <a:miter lim="800000"/>
              </a:ln>
            </p:spPr>
            <p:txBody>
              <a:bodyPr/>
              <a:lstStyle/>
              <a:p>
                <a:endParaRPr lang="en-CA"/>
              </a:p>
            </p:txBody>
          </p:sp>
          <p:sp>
            <p:nvSpPr>
              <p:cNvPr id="19496" name="Rectangle 20"/>
              <p:cNvSpPr>
                <a:spLocks noChangeArrowheads="1"/>
              </p:cNvSpPr>
              <p:nvPr/>
            </p:nvSpPr>
            <p:spPr bwMode="auto">
              <a:xfrm>
                <a:off x="3199" y="2401"/>
                <a:ext cx="177" cy="84"/>
              </a:xfrm>
              <a:prstGeom prst="rect">
                <a:avLst/>
              </a:prstGeom>
              <a:solidFill>
                <a:srgbClr val="E00000"/>
              </a:solidFill>
              <a:ln w="9525">
                <a:noFill/>
                <a:miter lim="800000"/>
              </a:ln>
            </p:spPr>
            <p:txBody>
              <a:bodyPr/>
              <a:lstStyle/>
              <a:p>
                <a:endParaRPr lang="en-CA"/>
              </a:p>
            </p:txBody>
          </p:sp>
          <p:sp>
            <p:nvSpPr>
              <p:cNvPr id="19497" name="Rectangle 21"/>
              <p:cNvSpPr>
                <a:spLocks noChangeArrowheads="1"/>
              </p:cNvSpPr>
              <p:nvPr/>
            </p:nvSpPr>
            <p:spPr bwMode="auto">
              <a:xfrm>
                <a:off x="3389" y="2399"/>
                <a:ext cx="182" cy="86"/>
              </a:xfrm>
              <a:prstGeom prst="rect">
                <a:avLst/>
              </a:prstGeom>
              <a:solidFill>
                <a:srgbClr val="E00000"/>
              </a:solidFill>
              <a:ln w="9525">
                <a:noFill/>
                <a:miter lim="800000"/>
              </a:ln>
            </p:spPr>
            <p:txBody>
              <a:bodyPr/>
              <a:lstStyle/>
              <a:p>
                <a:endParaRPr lang="en-CA"/>
              </a:p>
            </p:txBody>
          </p:sp>
          <p:sp>
            <p:nvSpPr>
              <p:cNvPr id="19498" name="Rectangle 22"/>
              <p:cNvSpPr>
                <a:spLocks noChangeArrowheads="1"/>
              </p:cNvSpPr>
              <p:nvPr/>
            </p:nvSpPr>
            <p:spPr bwMode="auto">
              <a:xfrm>
                <a:off x="3293" y="2304"/>
                <a:ext cx="181" cy="82"/>
              </a:xfrm>
              <a:prstGeom prst="rect">
                <a:avLst/>
              </a:prstGeom>
              <a:solidFill>
                <a:srgbClr val="E00000"/>
              </a:solidFill>
              <a:ln w="9525">
                <a:noFill/>
                <a:miter lim="800000"/>
              </a:ln>
            </p:spPr>
            <p:txBody>
              <a:bodyPr/>
              <a:lstStyle/>
              <a:p>
                <a:endParaRPr lang="en-CA"/>
              </a:p>
            </p:txBody>
          </p:sp>
          <p:sp>
            <p:nvSpPr>
              <p:cNvPr id="19499" name="Rectangle 23"/>
              <p:cNvSpPr>
                <a:spLocks noChangeArrowheads="1"/>
              </p:cNvSpPr>
              <p:nvPr/>
            </p:nvSpPr>
            <p:spPr bwMode="auto">
              <a:xfrm>
                <a:off x="3481" y="2303"/>
                <a:ext cx="92" cy="83"/>
              </a:xfrm>
              <a:prstGeom prst="rect">
                <a:avLst/>
              </a:prstGeom>
              <a:solidFill>
                <a:srgbClr val="600000"/>
              </a:solidFill>
              <a:ln w="9525">
                <a:noFill/>
                <a:miter lim="800000"/>
              </a:ln>
            </p:spPr>
            <p:txBody>
              <a:bodyPr/>
              <a:lstStyle/>
              <a:p>
                <a:endParaRPr lang="en-CA"/>
              </a:p>
            </p:txBody>
          </p:sp>
          <p:sp>
            <p:nvSpPr>
              <p:cNvPr id="19500" name="Rectangle 24"/>
              <p:cNvSpPr>
                <a:spLocks noChangeArrowheads="1"/>
              </p:cNvSpPr>
              <p:nvPr/>
            </p:nvSpPr>
            <p:spPr bwMode="auto">
              <a:xfrm>
                <a:off x="3201" y="2303"/>
                <a:ext cx="81" cy="83"/>
              </a:xfrm>
              <a:prstGeom prst="rect">
                <a:avLst/>
              </a:prstGeom>
              <a:solidFill>
                <a:srgbClr val="E00000"/>
              </a:solidFill>
              <a:ln w="9525">
                <a:noFill/>
                <a:miter lim="800000"/>
              </a:ln>
            </p:spPr>
            <p:txBody>
              <a:bodyPr/>
              <a:lstStyle/>
              <a:p>
                <a:endParaRPr lang="en-CA"/>
              </a:p>
            </p:txBody>
          </p:sp>
          <p:sp>
            <p:nvSpPr>
              <p:cNvPr id="19501" name="Rectangle 25"/>
              <p:cNvSpPr>
                <a:spLocks noChangeArrowheads="1"/>
              </p:cNvSpPr>
              <p:nvPr/>
            </p:nvSpPr>
            <p:spPr bwMode="auto">
              <a:xfrm>
                <a:off x="3202" y="2597"/>
                <a:ext cx="172" cy="82"/>
              </a:xfrm>
              <a:prstGeom prst="rect">
                <a:avLst/>
              </a:prstGeom>
              <a:solidFill>
                <a:srgbClr val="E00000"/>
              </a:solidFill>
              <a:ln w="9525">
                <a:noFill/>
                <a:miter lim="800000"/>
              </a:ln>
            </p:spPr>
            <p:txBody>
              <a:bodyPr/>
              <a:lstStyle/>
              <a:p>
                <a:endParaRPr lang="en-CA"/>
              </a:p>
            </p:txBody>
          </p:sp>
          <p:sp>
            <p:nvSpPr>
              <p:cNvPr id="19502" name="Rectangle 26"/>
              <p:cNvSpPr>
                <a:spLocks noChangeArrowheads="1"/>
              </p:cNvSpPr>
              <p:nvPr/>
            </p:nvSpPr>
            <p:spPr bwMode="auto">
              <a:xfrm>
                <a:off x="3387" y="2594"/>
                <a:ext cx="182" cy="85"/>
              </a:xfrm>
              <a:prstGeom prst="rect">
                <a:avLst/>
              </a:prstGeom>
              <a:solidFill>
                <a:srgbClr val="E00000"/>
              </a:solidFill>
              <a:ln w="9525">
                <a:noFill/>
                <a:miter lim="800000"/>
              </a:ln>
            </p:spPr>
            <p:txBody>
              <a:bodyPr/>
              <a:lstStyle/>
              <a:p>
                <a:endParaRPr lang="en-CA"/>
              </a:p>
            </p:txBody>
          </p:sp>
          <p:sp>
            <p:nvSpPr>
              <p:cNvPr id="19503" name="Rectangle 27"/>
              <p:cNvSpPr>
                <a:spLocks noChangeArrowheads="1"/>
              </p:cNvSpPr>
              <p:nvPr/>
            </p:nvSpPr>
            <p:spPr bwMode="auto">
              <a:xfrm>
                <a:off x="3291" y="2498"/>
                <a:ext cx="182" cy="83"/>
              </a:xfrm>
              <a:prstGeom prst="rect">
                <a:avLst/>
              </a:prstGeom>
              <a:solidFill>
                <a:srgbClr val="600000"/>
              </a:solidFill>
              <a:ln w="9525">
                <a:noFill/>
                <a:miter lim="800000"/>
              </a:ln>
            </p:spPr>
            <p:txBody>
              <a:bodyPr/>
              <a:lstStyle/>
              <a:p>
                <a:endParaRPr lang="en-CA"/>
              </a:p>
            </p:txBody>
          </p:sp>
          <p:sp>
            <p:nvSpPr>
              <p:cNvPr id="19504" name="Rectangle 28"/>
              <p:cNvSpPr>
                <a:spLocks noChangeArrowheads="1"/>
              </p:cNvSpPr>
              <p:nvPr/>
            </p:nvSpPr>
            <p:spPr bwMode="auto">
              <a:xfrm>
                <a:off x="3479" y="2497"/>
                <a:ext cx="92" cy="84"/>
              </a:xfrm>
              <a:prstGeom prst="rect">
                <a:avLst/>
              </a:prstGeom>
              <a:solidFill>
                <a:srgbClr val="E00000"/>
              </a:solidFill>
              <a:ln w="9525">
                <a:noFill/>
                <a:miter lim="800000"/>
              </a:ln>
            </p:spPr>
            <p:txBody>
              <a:bodyPr/>
              <a:lstStyle/>
              <a:p>
                <a:endParaRPr lang="en-CA"/>
              </a:p>
            </p:txBody>
          </p:sp>
          <p:sp>
            <p:nvSpPr>
              <p:cNvPr id="19505" name="Rectangle 29"/>
              <p:cNvSpPr>
                <a:spLocks noChangeArrowheads="1"/>
              </p:cNvSpPr>
              <p:nvPr/>
            </p:nvSpPr>
            <p:spPr bwMode="auto">
              <a:xfrm>
                <a:off x="3203" y="2497"/>
                <a:ext cx="77" cy="84"/>
              </a:xfrm>
              <a:prstGeom prst="rect">
                <a:avLst/>
              </a:prstGeom>
              <a:solidFill>
                <a:srgbClr val="E00000"/>
              </a:solidFill>
              <a:ln w="9525">
                <a:noFill/>
                <a:miter lim="800000"/>
              </a:ln>
            </p:spPr>
            <p:txBody>
              <a:bodyPr/>
              <a:lstStyle/>
              <a:p>
                <a:endParaRPr lang="en-CA"/>
              </a:p>
            </p:txBody>
          </p:sp>
          <p:sp>
            <p:nvSpPr>
              <p:cNvPr id="19506" name="Rectangle 30"/>
              <p:cNvSpPr>
                <a:spLocks noChangeArrowheads="1"/>
              </p:cNvSpPr>
              <p:nvPr/>
            </p:nvSpPr>
            <p:spPr bwMode="auto">
              <a:xfrm>
                <a:off x="3201" y="2788"/>
                <a:ext cx="177" cy="82"/>
              </a:xfrm>
              <a:prstGeom prst="rect">
                <a:avLst/>
              </a:prstGeom>
              <a:solidFill>
                <a:srgbClr val="E00000"/>
              </a:solidFill>
              <a:ln w="9525">
                <a:noFill/>
                <a:miter lim="800000"/>
              </a:ln>
            </p:spPr>
            <p:txBody>
              <a:bodyPr/>
              <a:lstStyle/>
              <a:p>
                <a:endParaRPr lang="en-CA"/>
              </a:p>
            </p:txBody>
          </p:sp>
          <p:sp>
            <p:nvSpPr>
              <p:cNvPr id="19507" name="Rectangle 31"/>
              <p:cNvSpPr>
                <a:spLocks noChangeArrowheads="1"/>
              </p:cNvSpPr>
              <p:nvPr/>
            </p:nvSpPr>
            <p:spPr bwMode="auto">
              <a:xfrm>
                <a:off x="3392" y="2786"/>
                <a:ext cx="181" cy="86"/>
              </a:xfrm>
              <a:prstGeom prst="rect">
                <a:avLst/>
              </a:prstGeom>
              <a:solidFill>
                <a:srgbClr val="E00000"/>
              </a:solidFill>
              <a:ln w="9525">
                <a:noFill/>
                <a:miter lim="800000"/>
              </a:ln>
            </p:spPr>
            <p:txBody>
              <a:bodyPr/>
              <a:lstStyle/>
              <a:p>
                <a:endParaRPr lang="en-CA"/>
              </a:p>
            </p:txBody>
          </p:sp>
          <p:sp>
            <p:nvSpPr>
              <p:cNvPr id="19508" name="Rectangle 32"/>
              <p:cNvSpPr>
                <a:spLocks noChangeArrowheads="1"/>
              </p:cNvSpPr>
              <p:nvPr/>
            </p:nvSpPr>
            <p:spPr bwMode="auto">
              <a:xfrm>
                <a:off x="3295" y="2689"/>
                <a:ext cx="182" cy="84"/>
              </a:xfrm>
              <a:prstGeom prst="rect">
                <a:avLst/>
              </a:prstGeom>
              <a:solidFill>
                <a:srgbClr val="E00000"/>
              </a:solidFill>
              <a:ln w="9525">
                <a:noFill/>
                <a:miter lim="800000"/>
              </a:ln>
            </p:spPr>
            <p:txBody>
              <a:bodyPr/>
              <a:lstStyle/>
              <a:p>
                <a:endParaRPr lang="en-CA"/>
              </a:p>
            </p:txBody>
          </p:sp>
          <p:sp>
            <p:nvSpPr>
              <p:cNvPr id="19509" name="Rectangle 33"/>
              <p:cNvSpPr>
                <a:spLocks noChangeArrowheads="1"/>
              </p:cNvSpPr>
              <p:nvPr/>
            </p:nvSpPr>
            <p:spPr bwMode="auto">
              <a:xfrm>
                <a:off x="3483" y="2689"/>
                <a:ext cx="92" cy="84"/>
              </a:xfrm>
              <a:prstGeom prst="rect">
                <a:avLst/>
              </a:prstGeom>
              <a:solidFill>
                <a:srgbClr val="E00000"/>
              </a:solidFill>
              <a:ln w="9525">
                <a:noFill/>
                <a:miter lim="800000"/>
              </a:ln>
            </p:spPr>
            <p:txBody>
              <a:bodyPr/>
              <a:lstStyle/>
              <a:p>
                <a:endParaRPr lang="en-CA"/>
              </a:p>
            </p:txBody>
          </p:sp>
          <p:sp>
            <p:nvSpPr>
              <p:cNvPr id="19510" name="Rectangle 34"/>
              <p:cNvSpPr>
                <a:spLocks noChangeArrowheads="1"/>
              </p:cNvSpPr>
              <p:nvPr/>
            </p:nvSpPr>
            <p:spPr bwMode="auto">
              <a:xfrm>
                <a:off x="3199" y="2982"/>
                <a:ext cx="177" cy="84"/>
              </a:xfrm>
              <a:prstGeom prst="rect">
                <a:avLst/>
              </a:prstGeom>
              <a:solidFill>
                <a:srgbClr val="600000"/>
              </a:solidFill>
              <a:ln w="9525">
                <a:noFill/>
                <a:miter lim="800000"/>
              </a:ln>
            </p:spPr>
            <p:txBody>
              <a:bodyPr/>
              <a:lstStyle/>
              <a:p>
                <a:endParaRPr lang="en-CA"/>
              </a:p>
            </p:txBody>
          </p:sp>
          <p:sp>
            <p:nvSpPr>
              <p:cNvPr id="19511" name="Rectangle 35"/>
              <p:cNvSpPr>
                <a:spLocks noChangeArrowheads="1"/>
              </p:cNvSpPr>
              <p:nvPr/>
            </p:nvSpPr>
            <p:spPr bwMode="auto">
              <a:xfrm>
                <a:off x="3389" y="2980"/>
                <a:ext cx="182" cy="86"/>
              </a:xfrm>
              <a:prstGeom prst="rect">
                <a:avLst/>
              </a:prstGeom>
              <a:solidFill>
                <a:srgbClr val="E00000"/>
              </a:solidFill>
              <a:ln w="9525">
                <a:noFill/>
                <a:miter lim="800000"/>
              </a:ln>
            </p:spPr>
            <p:txBody>
              <a:bodyPr/>
              <a:lstStyle/>
              <a:p>
                <a:endParaRPr lang="en-CA"/>
              </a:p>
            </p:txBody>
          </p:sp>
          <p:sp>
            <p:nvSpPr>
              <p:cNvPr id="19512" name="Rectangle 36"/>
              <p:cNvSpPr>
                <a:spLocks noChangeArrowheads="1"/>
              </p:cNvSpPr>
              <p:nvPr/>
            </p:nvSpPr>
            <p:spPr bwMode="auto">
              <a:xfrm>
                <a:off x="3293" y="2884"/>
                <a:ext cx="181" cy="83"/>
              </a:xfrm>
              <a:prstGeom prst="rect">
                <a:avLst/>
              </a:prstGeom>
              <a:solidFill>
                <a:srgbClr val="600000"/>
              </a:solidFill>
              <a:ln w="9525">
                <a:noFill/>
                <a:miter lim="800000"/>
              </a:ln>
            </p:spPr>
            <p:txBody>
              <a:bodyPr/>
              <a:lstStyle/>
              <a:p>
                <a:endParaRPr lang="en-CA"/>
              </a:p>
            </p:txBody>
          </p:sp>
          <p:sp>
            <p:nvSpPr>
              <p:cNvPr id="19513" name="Rectangle 37"/>
              <p:cNvSpPr>
                <a:spLocks noChangeArrowheads="1"/>
              </p:cNvSpPr>
              <p:nvPr/>
            </p:nvSpPr>
            <p:spPr bwMode="auto">
              <a:xfrm>
                <a:off x="3481" y="2883"/>
                <a:ext cx="92" cy="84"/>
              </a:xfrm>
              <a:prstGeom prst="rect">
                <a:avLst/>
              </a:prstGeom>
              <a:solidFill>
                <a:srgbClr val="E00000"/>
              </a:solidFill>
              <a:ln w="9525">
                <a:noFill/>
                <a:miter lim="800000"/>
              </a:ln>
            </p:spPr>
            <p:txBody>
              <a:bodyPr/>
              <a:lstStyle/>
              <a:p>
                <a:endParaRPr lang="en-CA"/>
              </a:p>
            </p:txBody>
          </p:sp>
          <p:sp>
            <p:nvSpPr>
              <p:cNvPr id="19514" name="Rectangle 38"/>
              <p:cNvSpPr>
                <a:spLocks noChangeArrowheads="1"/>
              </p:cNvSpPr>
              <p:nvPr/>
            </p:nvSpPr>
            <p:spPr bwMode="auto">
              <a:xfrm>
                <a:off x="3203" y="2883"/>
                <a:ext cx="79" cy="84"/>
              </a:xfrm>
              <a:prstGeom prst="rect">
                <a:avLst/>
              </a:prstGeom>
              <a:solidFill>
                <a:srgbClr val="E00000"/>
              </a:solidFill>
              <a:ln w="9525">
                <a:noFill/>
                <a:miter lim="800000"/>
              </a:ln>
            </p:spPr>
            <p:txBody>
              <a:bodyPr/>
              <a:lstStyle/>
              <a:p>
                <a:endParaRPr lang="en-CA"/>
              </a:p>
            </p:txBody>
          </p:sp>
          <p:sp>
            <p:nvSpPr>
              <p:cNvPr id="19515" name="Rectangle 39"/>
              <p:cNvSpPr>
                <a:spLocks noChangeArrowheads="1"/>
              </p:cNvSpPr>
              <p:nvPr/>
            </p:nvSpPr>
            <p:spPr bwMode="auto">
              <a:xfrm>
                <a:off x="3202" y="3172"/>
                <a:ext cx="174" cy="83"/>
              </a:xfrm>
              <a:prstGeom prst="rect">
                <a:avLst/>
              </a:prstGeom>
              <a:solidFill>
                <a:srgbClr val="E00000"/>
              </a:solidFill>
              <a:ln w="9525">
                <a:noFill/>
                <a:miter lim="800000"/>
              </a:ln>
            </p:spPr>
            <p:txBody>
              <a:bodyPr/>
              <a:lstStyle/>
              <a:p>
                <a:endParaRPr lang="en-CA"/>
              </a:p>
            </p:txBody>
          </p:sp>
          <p:sp>
            <p:nvSpPr>
              <p:cNvPr id="19516" name="Rectangle 40"/>
              <p:cNvSpPr>
                <a:spLocks noChangeArrowheads="1"/>
              </p:cNvSpPr>
              <p:nvPr/>
            </p:nvSpPr>
            <p:spPr bwMode="auto">
              <a:xfrm>
                <a:off x="3389" y="3169"/>
                <a:ext cx="182" cy="87"/>
              </a:xfrm>
              <a:prstGeom prst="rect">
                <a:avLst/>
              </a:prstGeom>
              <a:solidFill>
                <a:srgbClr val="400000"/>
              </a:solidFill>
              <a:ln w="9525">
                <a:noFill/>
                <a:miter lim="800000"/>
              </a:ln>
            </p:spPr>
            <p:txBody>
              <a:bodyPr/>
              <a:lstStyle/>
              <a:p>
                <a:endParaRPr lang="en-CA"/>
              </a:p>
            </p:txBody>
          </p:sp>
          <p:sp>
            <p:nvSpPr>
              <p:cNvPr id="19517" name="Rectangle 41"/>
              <p:cNvSpPr>
                <a:spLocks noChangeArrowheads="1"/>
              </p:cNvSpPr>
              <p:nvPr/>
            </p:nvSpPr>
            <p:spPr bwMode="auto">
              <a:xfrm>
                <a:off x="3293" y="3074"/>
                <a:ext cx="181" cy="82"/>
              </a:xfrm>
              <a:prstGeom prst="rect">
                <a:avLst/>
              </a:prstGeom>
              <a:solidFill>
                <a:srgbClr val="600000"/>
              </a:solidFill>
              <a:ln w="9525">
                <a:noFill/>
                <a:miter lim="800000"/>
              </a:ln>
            </p:spPr>
            <p:txBody>
              <a:bodyPr/>
              <a:lstStyle/>
              <a:p>
                <a:endParaRPr lang="en-CA"/>
              </a:p>
            </p:txBody>
          </p:sp>
          <p:sp>
            <p:nvSpPr>
              <p:cNvPr id="19518" name="Rectangle 42"/>
              <p:cNvSpPr>
                <a:spLocks noChangeArrowheads="1"/>
              </p:cNvSpPr>
              <p:nvPr/>
            </p:nvSpPr>
            <p:spPr bwMode="auto">
              <a:xfrm>
                <a:off x="3481" y="3073"/>
                <a:ext cx="92" cy="83"/>
              </a:xfrm>
              <a:prstGeom prst="rect">
                <a:avLst/>
              </a:prstGeom>
              <a:solidFill>
                <a:srgbClr val="E00000"/>
              </a:solidFill>
              <a:ln w="9525">
                <a:noFill/>
                <a:miter lim="800000"/>
              </a:ln>
            </p:spPr>
            <p:txBody>
              <a:bodyPr/>
              <a:lstStyle/>
              <a:p>
                <a:endParaRPr lang="en-CA"/>
              </a:p>
            </p:txBody>
          </p:sp>
          <p:sp>
            <p:nvSpPr>
              <p:cNvPr id="19519" name="Rectangle 43"/>
              <p:cNvSpPr>
                <a:spLocks noChangeArrowheads="1"/>
              </p:cNvSpPr>
              <p:nvPr/>
            </p:nvSpPr>
            <p:spPr bwMode="auto">
              <a:xfrm>
                <a:off x="3201" y="3073"/>
                <a:ext cx="81" cy="83"/>
              </a:xfrm>
              <a:prstGeom prst="rect">
                <a:avLst/>
              </a:prstGeom>
              <a:solidFill>
                <a:srgbClr val="E00000"/>
              </a:solidFill>
              <a:ln w="9525">
                <a:noFill/>
                <a:miter lim="800000"/>
              </a:ln>
            </p:spPr>
            <p:txBody>
              <a:bodyPr/>
              <a:lstStyle/>
              <a:p>
                <a:endParaRPr lang="en-CA"/>
              </a:p>
            </p:txBody>
          </p:sp>
          <p:sp>
            <p:nvSpPr>
              <p:cNvPr id="19520" name="Freeform 44"/>
              <p:cNvSpPr/>
              <p:nvPr/>
            </p:nvSpPr>
            <p:spPr bwMode="auto">
              <a:xfrm>
                <a:off x="3155" y="3145"/>
                <a:ext cx="48" cy="105"/>
              </a:xfrm>
              <a:custGeom>
                <a:avLst/>
                <a:gdLst>
                  <a:gd name="T0" fmla="*/ 12 w 97"/>
                  <a:gd name="T1" fmla="*/ 7 h 210"/>
                  <a:gd name="T2" fmla="*/ 12 w 97"/>
                  <a:gd name="T3" fmla="*/ 26 h 210"/>
                  <a:gd name="T4" fmla="*/ 0 w 97"/>
                  <a:gd name="T5" fmla="*/ 19 h 210"/>
                  <a:gd name="T6" fmla="*/ 0 w 97"/>
                  <a:gd name="T7" fmla="*/ 0 h 210"/>
                  <a:gd name="T8" fmla="*/ 12 w 97"/>
                  <a:gd name="T9" fmla="*/ 7 h 210"/>
                  <a:gd name="T10" fmla="*/ 0 60000 65536"/>
                  <a:gd name="T11" fmla="*/ 0 60000 65536"/>
                  <a:gd name="T12" fmla="*/ 0 60000 65536"/>
                  <a:gd name="T13" fmla="*/ 0 60000 65536"/>
                  <a:gd name="T14" fmla="*/ 0 60000 65536"/>
                  <a:gd name="T15" fmla="*/ 0 w 97"/>
                  <a:gd name="T16" fmla="*/ 0 h 210"/>
                  <a:gd name="T17" fmla="*/ 97 w 97"/>
                  <a:gd name="T18" fmla="*/ 210 h 210"/>
                </a:gdLst>
                <a:ahLst/>
                <a:cxnLst>
                  <a:cxn ang="T10">
                    <a:pos x="T0" y="T1"/>
                  </a:cxn>
                  <a:cxn ang="T11">
                    <a:pos x="T2" y="T3"/>
                  </a:cxn>
                  <a:cxn ang="T12">
                    <a:pos x="T4" y="T5"/>
                  </a:cxn>
                  <a:cxn ang="T13">
                    <a:pos x="T6" y="T7"/>
                  </a:cxn>
                  <a:cxn ang="T14">
                    <a:pos x="T8" y="T9"/>
                  </a:cxn>
                </a:cxnLst>
                <a:rect l="T15" t="T16" r="T17" b="T18"/>
                <a:pathLst>
                  <a:path w="97" h="210">
                    <a:moveTo>
                      <a:pt x="97" y="55"/>
                    </a:moveTo>
                    <a:lnTo>
                      <a:pt x="97" y="210"/>
                    </a:lnTo>
                    <a:lnTo>
                      <a:pt x="0" y="151"/>
                    </a:lnTo>
                    <a:lnTo>
                      <a:pt x="0" y="0"/>
                    </a:lnTo>
                    <a:lnTo>
                      <a:pt x="97" y="55"/>
                    </a:lnTo>
                    <a:close/>
                  </a:path>
                </a:pathLst>
              </a:custGeom>
              <a:solidFill>
                <a:srgbClr val="800000"/>
              </a:solidFill>
              <a:ln w="9525">
                <a:noFill/>
                <a:round/>
              </a:ln>
            </p:spPr>
            <p:txBody>
              <a:bodyPr/>
              <a:lstStyle/>
              <a:p>
                <a:endParaRPr lang="en-CA"/>
              </a:p>
            </p:txBody>
          </p:sp>
          <p:sp>
            <p:nvSpPr>
              <p:cNvPr id="19521" name="Freeform 45"/>
              <p:cNvSpPr/>
              <p:nvPr/>
            </p:nvSpPr>
            <p:spPr bwMode="auto">
              <a:xfrm>
                <a:off x="2995" y="3036"/>
                <a:ext cx="150" cy="179"/>
              </a:xfrm>
              <a:custGeom>
                <a:avLst/>
                <a:gdLst>
                  <a:gd name="T0" fmla="*/ 38 w 298"/>
                  <a:gd name="T1" fmla="*/ 25 h 359"/>
                  <a:gd name="T2" fmla="*/ 38 w 298"/>
                  <a:gd name="T3" fmla="*/ 44 h 359"/>
                  <a:gd name="T4" fmla="*/ 0 w 298"/>
                  <a:gd name="T5" fmla="*/ 19 h 359"/>
                  <a:gd name="T6" fmla="*/ 0 w 298"/>
                  <a:gd name="T7" fmla="*/ 0 h 359"/>
                  <a:gd name="T8" fmla="*/ 38 w 298"/>
                  <a:gd name="T9" fmla="*/ 25 h 359"/>
                  <a:gd name="T10" fmla="*/ 0 60000 65536"/>
                  <a:gd name="T11" fmla="*/ 0 60000 65536"/>
                  <a:gd name="T12" fmla="*/ 0 60000 65536"/>
                  <a:gd name="T13" fmla="*/ 0 60000 65536"/>
                  <a:gd name="T14" fmla="*/ 0 60000 65536"/>
                  <a:gd name="T15" fmla="*/ 0 w 298"/>
                  <a:gd name="T16" fmla="*/ 0 h 359"/>
                  <a:gd name="T17" fmla="*/ 298 w 298"/>
                  <a:gd name="T18" fmla="*/ 359 h 359"/>
                </a:gdLst>
                <a:ahLst/>
                <a:cxnLst>
                  <a:cxn ang="T10">
                    <a:pos x="T0" y="T1"/>
                  </a:cxn>
                  <a:cxn ang="T11">
                    <a:pos x="T2" y="T3"/>
                  </a:cxn>
                  <a:cxn ang="T12">
                    <a:pos x="T4" y="T5"/>
                  </a:cxn>
                  <a:cxn ang="T13">
                    <a:pos x="T6" y="T7"/>
                  </a:cxn>
                  <a:cxn ang="T14">
                    <a:pos x="T8" y="T9"/>
                  </a:cxn>
                </a:cxnLst>
                <a:rect l="T15" t="T16" r="T17" b="T18"/>
                <a:pathLst>
                  <a:path w="298" h="359">
                    <a:moveTo>
                      <a:pt x="298" y="202"/>
                    </a:moveTo>
                    <a:lnTo>
                      <a:pt x="298" y="359"/>
                    </a:lnTo>
                    <a:lnTo>
                      <a:pt x="0" y="154"/>
                    </a:lnTo>
                    <a:lnTo>
                      <a:pt x="0" y="0"/>
                    </a:lnTo>
                    <a:lnTo>
                      <a:pt x="298" y="202"/>
                    </a:lnTo>
                    <a:close/>
                  </a:path>
                </a:pathLst>
              </a:custGeom>
              <a:solidFill>
                <a:srgbClr val="400000"/>
              </a:solidFill>
              <a:ln w="9525">
                <a:noFill/>
                <a:round/>
              </a:ln>
            </p:spPr>
            <p:txBody>
              <a:bodyPr/>
              <a:lstStyle/>
              <a:p>
                <a:endParaRPr lang="en-CA"/>
              </a:p>
            </p:txBody>
          </p:sp>
          <p:sp>
            <p:nvSpPr>
              <p:cNvPr id="19522" name="Freeform 46"/>
              <p:cNvSpPr/>
              <p:nvPr/>
            </p:nvSpPr>
            <p:spPr bwMode="auto">
              <a:xfrm>
                <a:off x="2839" y="2935"/>
                <a:ext cx="149" cy="172"/>
              </a:xfrm>
              <a:custGeom>
                <a:avLst/>
                <a:gdLst>
                  <a:gd name="T0" fmla="*/ 38 w 297"/>
                  <a:gd name="T1" fmla="*/ 24 h 345"/>
                  <a:gd name="T2" fmla="*/ 38 w 297"/>
                  <a:gd name="T3" fmla="*/ 43 h 345"/>
                  <a:gd name="T4" fmla="*/ 0 w 297"/>
                  <a:gd name="T5" fmla="*/ 18 h 345"/>
                  <a:gd name="T6" fmla="*/ 0 w 297"/>
                  <a:gd name="T7" fmla="*/ 0 h 345"/>
                  <a:gd name="T8" fmla="*/ 38 w 297"/>
                  <a:gd name="T9" fmla="*/ 24 h 345"/>
                  <a:gd name="T10" fmla="*/ 0 60000 65536"/>
                  <a:gd name="T11" fmla="*/ 0 60000 65536"/>
                  <a:gd name="T12" fmla="*/ 0 60000 65536"/>
                  <a:gd name="T13" fmla="*/ 0 60000 65536"/>
                  <a:gd name="T14" fmla="*/ 0 60000 65536"/>
                  <a:gd name="T15" fmla="*/ 0 w 297"/>
                  <a:gd name="T16" fmla="*/ 0 h 345"/>
                  <a:gd name="T17" fmla="*/ 297 w 297"/>
                  <a:gd name="T18" fmla="*/ 345 h 345"/>
                </a:gdLst>
                <a:ahLst/>
                <a:cxnLst>
                  <a:cxn ang="T10">
                    <a:pos x="T0" y="T1"/>
                  </a:cxn>
                  <a:cxn ang="T11">
                    <a:pos x="T2" y="T3"/>
                  </a:cxn>
                  <a:cxn ang="T12">
                    <a:pos x="T4" y="T5"/>
                  </a:cxn>
                  <a:cxn ang="T13">
                    <a:pos x="T6" y="T7"/>
                  </a:cxn>
                  <a:cxn ang="T14">
                    <a:pos x="T8" y="T9"/>
                  </a:cxn>
                </a:cxnLst>
                <a:rect l="T15" t="T16" r="T17" b="T18"/>
                <a:pathLst>
                  <a:path w="297" h="345">
                    <a:moveTo>
                      <a:pt x="297" y="199"/>
                    </a:moveTo>
                    <a:lnTo>
                      <a:pt x="297" y="345"/>
                    </a:lnTo>
                    <a:lnTo>
                      <a:pt x="0" y="146"/>
                    </a:lnTo>
                    <a:lnTo>
                      <a:pt x="0" y="0"/>
                    </a:lnTo>
                    <a:lnTo>
                      <a:pt x="297" y="199"/>
                    </a:lnTo>
                    <a:close/>
                  </a:path>
                </a:pathLst>
              </a:custGeom>
              <a:solidFill>
                <a:srgbClr val="800000"/>
              </a:solidFill>
              <a:ln w="9525">
                <a:noFill/>
                <a:round/>
              </a:ln>
            </p:spPr>
            <p:txBody>
              <a:bodyPr/>
              <a:lstStyle/>
              <a:p>
                <a:endParaRPr lang="en-CA"/>
              </a:p>
            </p:txBody>
          </p:sp>
          <p:sp>
            <p:nvSpPr>
              <p:cNvPr id="19523" name="Freeform 47"/>
              <p:cNvSpPr/>
              <p:nvPr/>
            </p:nvSpPr>
            <p:spPr bwMode="auto">
              <a:xfrm>
                <a:off x="2683" y="2833"/>
                <a:ext cx="149" cy="169"/>
              </a:xfrm>
              <a:custGeom>
                <a:avLst/>
                <a:gdLst>
                  <a:gd name="T0" fmla="*/ 37 w 298"/>
                  <a:gd name="T1" fmla="*/ 24 h 338"/>
                  <a:gd name="T2" fmla="*/ 37 w 298"/>
                  <a:gd name="T3" fmla="*/ 42 h 338"/>
                  <a:gd name="T4" fmla="*/ 0 w 298"/>
                  <a:gd name="T5" fmla="*/ 18 h 338"/>
                  <a:gd name="T6" fmla="*/ 0 w 298"/>
                  <a:gd name="T7" fmla="*/ 0 h 338"/>
                  <a:gd name="T8" fmla="*/ 37 w 298"/>
                  <a:gd name="T9" fmla="*/ 24 h 338"/>
                  <a:gd name="T10" fmla="*/ 0 60000 65536"/>
                  <a:gd name="T11" fmla="*/ 0 60000 65536"/>
                  <a:gd name="T12" fmla="*/ 0 60000 65536"/>
                  <a:gd name="T13" fmla="*/ 0 60000 65536"/>
                  <a:gd name="T14" fmla="*/ 0 60000 65536"/>
                  <a:gd name="T15" fmla="*/ 0 w 298"/>
                  <a:gd name="T16" fmla="*/ 0 h 338"/>
                  <a:gd name="T17" fmla="*/ 298 w 298"/>
                  <a:gd name="T18" fmla="*/ 338 h 338"/>
                </a:gdLst>
                <a:ahLst/>
                <a:cxnLst>
                  <a:cxn ang="T10">
                    <a:pos x="T0" y="T1"/>
                  </a:cxn>
                  <a:cxn ang="T11">
                    <a:pos x="T2" y="T3"/>
                  </a:cxn>
                  <a:cxn ang="T12">
                    <a:pos x="T4" y="T5"/>
                  </a:cxn>
                  <a:cxn ang="T13">
                    <a:pos x="T6" y="T7"/>
                  </a:cxn>
                  <a:cxn ang="T14">
                    <a:pos x="T8" y="T9"/>
                  </a:cxn>
                </a:cxnLst>
                <a:rect l="T15" t="T16" r="T17" b="T18"/>
                <a:pathLst>
                  <a:path w="298" h="338">
                    <a:moveTo>
                      <a:pt x="298" y="194"/>
                    </a:moveTo>
                    <a:lnTo>
                      <a:pt x="298" y="338"/>
                    </a:lnTo>
                    <a:lnTo>
                      <a:pt x="0" y="143"/>
                    </a:lnTo>
                    <a:lnTo>
                      <a:pt x="0" y="0"/>
                    </a:lnTo>
                    <a:lnTo>
                      <a:pt x="298" y="194"/>
                    </a:lnTo>
                    <a:close/>
                  </a:path>
                </a:pathLst>
              </a:custGeom>
              <a:solidFill>
                <a:srgbClr val="600000"/>
              </a:solidFill>
              <a:ln w="9525">
                <a:noFill/>
                <a:round/>
              </a:ln>
            </p:spPr>
            <p:txBody>
              <a:bodyPr/>
              <a:lstStyle/>
              <a:p>
                <a:endParaRPr lang="en-CA"/>
              </a:p>
            </p:txBody>
          </p:sp>
          <p:sp>
            <p:nvSpPr>
              <p:cNvPr id="19524" name="Freeform 48"/>
              <p:cNvSpPr/>
              <p:nvPr/>
            </p:nvSpPr>
            <p:spPr bwMode="auto">
              <a:xfrm>
                <a:off x="2602" y="2779"/>
                <a:ext cx="74" cy="120"/>
              </a:xfrm>
              <a:custGeom>
                <a:avLst/>
                <a:gdLst>
                  <a:gd name="T0" fmla="*/ 19 w 147"/>
                  <a:gd name="T1" fmla="*/ 13 h 240"/>
                  <a:gd name="T2" fmla="*/ 19 w 147"/>
                  <a:gd name="T3" fmla="*/ 30 h 240"/>
                  <a:gd name="T4" fmla="*/ 0 w 147"/>
                  <a:gd name="T5" fmla="*/ 18 h 240"/>
                  <a:gd name="T6" fmla="*/ 0 w 147"/>
                  <a:gd name="T7" fmla="*/ 0 h 240"/>
                  <a:gd name="T8" fmla="*/ 19 w 147"/>
                  <a:gd name="T9" fmla="*/ 13 h 240"/>
                  <a:gd name="T10" fmla="*/ 0 60000 65536"/>
                  <a:gd name="T11" fmla="*/ 0 60000 65536"/>
                  <a:gd name="T12" fmla="*/ 0 60000 65536"/>
                  <a:gd name="T13" fmla="*/ 0 60000 65536"/>
                  <a:gd name="T14" fmla="*/ 0 60000 65536"/>
                  <a:gd name="T15" fmla="*/ 0 w 147"/>
                  <a:gd name="T16" fmla="*/ 0 h 240"/>
                  <a:gd name="T17" fmla="*/ 147 w 147"/>
                  <a:gd name="T18" fmla="*/ 240 h 240"/>
                </a:gdLst>
                <a:ahLst/>
                <a:cxnLst>
                  <a:cxn ang="T10">
                    <a:pos x="T0" y="T1"/>
                  </a:cxn>
                  <a:cxn ang="T11">
                    <a:pos x="T2" y="T3"/>
                  </a:cxn>
                  <a:cxn ang="T12">
                    <a:pos x="T4" y="T5"/>
                  </a:cxn>
                  <a:cxn ang="T13">
                    <a:pos x="T6" y="T7"/>
                  </a:cxn>
                  <a:cxn ang="T14">
                    <a:pos x="T8" y="T9"/>
                  </a:cxn>
                </a:cxnLst>
                <a:rect l="T15" t="T16" r="T17" b="T18"/>
                <a:pathLst>
                  <a:path w="147" h="240">
                    <a:moveTo>
                      <a:pt x="147" y="97"/>
                    </a:moveTo>
                    <a:lnTo>
                      <a:pt x="147" y="240"/>
                    </a:lnTo>
                    <a:lnTo>
                      <a:pt x="0" y="137"/>
                    </a:lnTo>
                    <a:lnTo>
                      <a:pt x="0" y="0"/>
                    </a:lnTo>
                    <a:lnTo>
                      <a:pt x="147" y="97"/>
                    </a:lnTo>
                    <a:close/>
                  </a:path>
                </a:pathLst>
              </a:custGeom>
              <a:solidFill>
                <a:srgbClr val="800000"/>
              </a:solidFill>
              <a:ln w="9525">
                <a:noFill/>
                <a:round/>
              </a:ln>
            </p:spPr>
            <p:txBody>
              <a:bodyPr/>
              <a:lstStyle/>
              <a:p>
                <a:endParaRPr lang="en-CA"/>
              </a:p>
            </p:txBody>
          </p:sp>
          <p:sp>
            <p:nvSpPr>
              <p:cNvPr id="19525" name="Freeform 49"/>
              <p:cNvSpPr/>
              <p:nvPr/>
            </p:nvSpPr>
            <p:spPr bwMode="auto">
              <a:xfrm>
                <a:off x="3155" y="1808"/>
                <a:ext cx="48" cy="93"/>
              </a:xfrm>
              <a:custGeom>
                <a:avLst/>
                <a:gdLst>
                  <a:gd name="T0" fmla="*/ 12 w 97"/>
                  <a:gd name="T1" fmla="*/ 3 h 185"/>
                  <a:gd name="T2" fmla="*/ 12 w 97"/>
                  <a:gd name="T3" fmla="*/ 24 h 185"/>
                  <a:gd name="T4" fmla="*/ 0 w 97"/>
                  <a:gd name="T5" fmla="*/ 19 h 185"/>
                  <a:gd name="T6" fmla="*/ 0 w 97"/>
                  <a:gd name="T7" fmla="*/ 0 h 185"/>
                  <a:gd name="T8" fmla="*/ 12 w 97"/>
                  <a:gd name="T9" fmla="*/ 3 h 185"/>
                  <a:gd name="T10" fmla="*/ 0 60000 65536"/>
                  <a:gd name="T11" fmla="*/ 0 60000 65536"/>
                  <a:gd name="T12" fmla="*/ 0 60000 65536"/>
                  <a:gd name="T13" fmla="*/ 0 60000 65536"/>
                  <a:gd name="T14" fmla="*/ 0 60000 65536"/>
                  <a:gd name="T15" fmla="*/ 0 w 97"/>
                  <a:gd name="T16" fmla="*/ 0 h 185"/>
                  <a:gd name="T17" fmla="*/ 97 w 97"/>
                  <a:gd name="T18" fmla="*/ 185 h 185"/>
                </a:gdLst>
                <a:ahLst/>
                <a:cxnLst>
                  <a:cxn ang="T10">
                    <a:pos x="T0" y="T1"/>
                  </a:cxn>
                  <a:cxn ang="T11">
                    <a:pos x="T2" y="T3"/>
                  </a:cxn>
                  <a:cxn ang="T12">
                    <a:pos x="T4" y="T5"/>
                  </a:cxn>
                  <a:cxn ang="T13">
                    <a:pos x="T6" y="T7"/>
                  </a:cxn>
                  <a:cxn ang="T14">
                    <a:pos x="T8" y="T9"/>
                  </a:cxn>
                </a:cxnLst>
                <a:rect l="T15" t="T16" r="T17" b="T18"/>
                <a:pathLst>
                  <a:path w="97" h="185">
                    <a:moveTo>
                      <a:pt x="97" y="22"/>
                    </a:moveTo>
                    <a:lnTo>
                      <a:pt x="97" y="185"/>
                    </a:lnTo>
                    <a:lnTo>
                      <a:pt x="0" y="151"/>
                    </a:lnTo>
                    <a:lnTo>
                      <a:pt x="0" y="0"/>
                    </a:lnTo>
                    <a:lnTo>
                      <a:pt x="97" y="22"/>
                    </a:lnTo>
                    <a:close/>
                  </a:path>
                </a:pathLst>
              </a:custGeom>
              <a:solidFill>
                <a:srgbClr val="800000"/>
              </a:solidFill>
              <a:ln w="9525">
                <a:noFill/>
                <a:round/>
              </a:ln>
            </p:spPr>
            <p:txBody>
              <a:bodyPr/>
              <a:lstStyle/>
              <a:p>
                <a:endParaRPr lang="en-CA"/>
              </a:p>
            </p:txBody>
          </p:sp>
          <p:sp>
            <p:nvSpPr>
              <p:cNvPr id="19526" name="Freeform 50"/>
              <p:cNvSpPr/>
              <p:nvPr/>
            </p:nvSpPr>
            <p:spPr bwMode="auto">
              <a:xfrm>
                <a:off x="2995" y="1755"/>
                <a:ext cx="150" cy="126"/>
              </a:xfrm>
              <a:custGeom>
                <a:avLst/>
                <a:gdLst>
                  <a:gd name="T0" fmla="*/ 38 w 298"/>
                  <a:gd name="T1" fmla="*/ 13 h 251"/>
                  <a:gd name="T2" fmla="*/ 38 w 298"/>
                  <a:gd name="T3" fmla="*/ 32 h 251"/>
                  <a:gd name="T4" fmla="*/ 0 w 298"/>
                  <a:gd name="T5" fmla="*/ 19 h 251"/>
                  <a:gd name="T6" fmla="*/ 0 w 298"/>
                  <a:gd name="T7" fmla="*/ 0 h 251"/>
                  <a:gd name="T8" fmla="*/ 38 w 298"/>
                  <a:gd name="T9" fmla="*/ 13 h 251"/>
                  <a:gd name="T10" fmla="*/ 0 60000 65536"/>
                  <a:gd name="T11" fmla="*/ 0 60000 65536"/>
                  <a:gd name="T12" fmla="*/ 0 60000 65536"/>
                  <a:gd name="T13" fmla="*/ 0 60000 65536"/>
                  <a:gd name="T14" fmla="*/ 0 60000 65536"/>
                  <a:gd name="T15" fmla="*/ 0 w 298"/>
                  <a:gd name="T16" fmla="*/ 0 h 251"/>
                  <a:gd name="T17" fmla="*/ 298 w 298"/>
                  <a:gd name="T18" fmla="*/ 251 h 251"/>
                </a:gdLst>
                <a:ahLst/>
                <a:cxnLst>
                  <a:cxn ang="T10">
                    <a:pos x="T0" y="T1"/>
                  </a:cxn>
                  <a:cxn ang="T11">
                    <a:pos x="T2" y="T3"/>
                  </a:cxn>
                  <a:cxn ang="T12">
                    <a:pos x="T4" y="T5"/>
                  </a:cxn>
                  <a:cxn ang="T13">
                    <a:pos x="T6" y="T7"/>
                  </a:cxn>
                  <a:cxn ang="T14">
                    <a:pos x="T8" y="T9"/>
                  </a:cxn>
                </a:cxnLst>
                <a:rect l="T15" t="T16" r="T17" b="T18"/>
                <a:pathLst>
                  <a:path w="298" h="251">
                    <a:moveTo>
                      <a:pt x="298" y="97"/>
                    </a:moveTo>
                    <a:lnTo>
                      <a:pt x="298" y="251"/>
                    </a:lnTo>
                    <a:lnTo>
                      <a:pt x="0" y="152"/>
                    </a:lnTo>
                    <a:lnTo>
                      <a:pt x="0" y="0"/>
                    </a:lnTo>
                    <a:lnTo>
                      <a:pt x="298" y="97"/>
                    </a:lnTo>
                    <a:close/>
                  </a:path>
                </a:pathLst>
              </a:custGeom>
              <a:solidFill>
                <a:srgbClr val="600000"/>
              </a:solidFill>
              <a:ln w="9525">
                <a:noFill/>
                <a:round/>
              </a:ln>
            </p:spPr>
            <p:txBody>
              <a:bodyPr/>
              <a:lstStyle/>
              <a:p>
                <a:endParaRPr lang="en-CA"/>
              </a:p>
            </p:txBody>
          </p:sp>
          <p:sp>
            <p:nvSpPr>
              <p:cNvPr id="19527" name="Freeform 51"/>
              <p:cNvSpPr/>
              <p:nvPr/>
            </p:nvSpPr>
            <p:spPr bwMode="auto">
              <a:xfrm>
                <a:off x="2839" y="1704"/>
                <a:ext cx="149" cy="122"/>
              </a:xfrm>
              <a:custGeom>
                <a:avLst/>
                <a:gdLst>
                  <a:gd name="T0" fmla="*/ 38 w 297"/>
                  <a:gd name="T1" fmla="*/ 12 h 245"/>
                  <a:gd name="T2" fmla="*/ 38 w 297"/>
                  <a:gd name="T3" fmla="*/ 30 h 245"/>
                  <a:gd name="T4" fmla="*/ 0 w 297"/>
                  <a:gd name="T5" fmla="*/ 18 h 245"/>
                  <a:gd name="T6" fmla="*/ 0 w 297"/>
                  <a:gd name="T7" fmla="*/ 0 h 245"/>
                  <a:gd name="T8" fmla="*/ 38 w 297"/>
                  <a:gd name="T9" fmla="*/ 12 h 245"/>
                  <a:gd name="T10" fmla="*/ 0 60000 65536"/>
                  <a:gd name="T11" fmla="*/ 0 60000 65536"/>
                  <a:gd name="T12" fmla="*/ 0 60000 65536"/>
                  <a:gd name="T13" fmla="*/ 0 60000 65536"/>
                  <a:gd name="T14" fmla="*/ 0 60000 65536"/>
                  <a:gd name="T15" fmla="*/ 0 w 297"/>
                  <a:gd name="T16" fmla="*/ 0 h 245"/>
                  <a:gd name="T17" fmla="*/ 297 w 297"/>
                  <a:gd name="T18" fmla="*/ 245 h 245"/>
                </a:gdLst>
                <a:ahLst/>
                <a:cxnLst>
                  <a:cxn ang="T10">
                    <a:pos x="T0" y="T1"/>
                  </a:cxn>
                  <a:cxn ang="T11">
                    <a:pos x="T2" y="T3"/>
                  </a:cxn>
                  <a:cxn ang="T12">
                    <a:pos x="T4" y="T5"/>
                  </a:cxn>
                  <a:cxn ang="T13">
                    <a:pos x="T6" y="T7"/>
                  </a:cxn>
                  <a:cxn ang="T14">
                    <a:pos x="T8" y="T9"/>
                  </a:cxn>
                </a:cxnLst>
                <a:rect l="T15" t="T16" r="T17" b="T18"/>
                <a:pathLst>
                  <a:path w="297" h="245">
                    <a:moveTo>
                      <a:pt x="297" y="97"/>
                    </a:moveTo>
                    <a:lnTo>
                      <a:pt x="297" y="245"/>
                    </a:lnTo>
                    <a:lnTo>
                      <a:pt x="0" y="145"/>
                    </a:lnTo>
                    <a:lnTo>
                      <a:pt x="0" y="0"/>
                    </a:lnTo>
                    <a:lnTo>
                      <a:pt x="297" y="97"/>
                    </a:lnTo>
                    <a:close/>
                  </a:path>
                </a:pathLst>
              </a:custGeom>
              <a:solidFill>
                <a:srgbClr val="800000"/>
              </a:solidFill>
              <a:ln w="9525">
                <a:noFill/>
                <a:round/>
              </a:ln>
            </p:spPr>
            <p:txBody>
              <a:bodyPr/>
              <a:lstStyle/>
              <a:p>
                <a:endParaRPr lang="en-CA"/>
              </a:p>
            </p:txBody>
          </p:sp>
          <p:sp>
            <p:nvSpPr>
              <p:cNvPr id="19528" name="Freeform 52"/>
              <p:cNvSpPr/>
              <p:nvPr/>
            </p:nvSpPr>
            <p:spPr bwMode="auto">
              <a:xfrm>
                <a:off x="2683" y="1652"/>
                <a:ext cx="149" cy="121"/>
              </a:xfrm>
              <a:custGeom>
                <a:avLst/>
                <a:gdLst>
                  <a:gd name="T0" fmla="*/ 37 w 298"/>
                  <a:gd name="T1" fmla="*/ 13 h 242"/>
                  <a:gd name="T2" fmla="*/ 37 w 298"/>
                  <a:gd name="T3" fmla="*/ 30 h 242"/>
                  <a:gd name="T4" fmla="*/ 0 w 298"/>
                  <a:gd name="T5" fmla="*/ 19 h 242"/>
                  <a:gd name="T6" fmla="*/ 0 w 298"/>
                  <a:gd name="T7" fmla="*/ 0 h 242"/>
                  <a:gd name="T8" fmla="*/ 37 w 298"/>
                  <a:gd name="T9" fmla="*/ 13 h 242"/>
                  <a:gd name="T10" fmla="*/ 0 60000 65536"/>
                  <a:gd name="T11" fmla="*/ 0 60000 65536"/>
                  <a:gd name="T12" fmla="*/ 0 60000 65536"/>
                  <a:gd name="T13" fmla="*/ 0 60000 65536"/>
                  <a:gd name="T14" fmla="*/ 0 60000 65536"/>
                  <a:gd name="T15" fmla="*/ 0 w 298"/>
                  <a:gd name="T16" fmla="*/ 0 h 242"/>
                  <a:gd name="T17" fmla="*/ 298 w 298"/>
                  <a:gd name="T18" fmla="*/ 242 h 242"/>
                </a:gdLst>
                <a:ahLst/>
                <a:cxnLst>
                  <a:cxn ang="T10">
                    <a:pos x="T0" y="T1"/>
                  </a:cxn>
                  <a:cxn ang="T11">
                    <a:pos x="T2" y="T3"/>
                  </a:cxn>
                  <a:cxn ang="T12">
                    <a:pos x="T4" y="T5"/>
                  </a:cxn>
                  <a:cxn ang="T13">
                    <a:pos x="T6" y="T7"/>
                  </a:cxn>
                  <a:cxn ang="T14">
                    <a:pos x="T8" y="T9"/>
                  </a:cxn>
                </a:cxnLst>
                <a:rect l="T15" t="T16" r="T17" b="T18"/>
                <a:pathLst>
                  <a:path w="298" h="242">
                    <a:moveTo>
                      <a:pt x="298" y="97"/>
                    </a:moveTo>
                    <a:lnTo>
                      <a:pt x="297" y="242"/>
                    </a:lnTo>
                    <a:lnTo>
                      <a:pt x="0" y="146"/>
                    </a:lnTo>
                    <a:lnTo>
                      <a:pt x="0" y="0"/>
                    </a:lnTo>
                    <a:lnTo>
                      <a:pt x="298" y="97"/>
                    </a:lnTo>
                    <a:close/>
                  </a:path>
                </a:pathLst>
              </a:custGeom>
              <a:solidFill>
                <a:srgbClr val="800000"/>
              </a:solidFill>
              <a:ln w="9525">
                <a:noFill/>
                <a:round/>
              </a:ln>
            </p:spPr>
            <p:txBody>
              <a:bodyPr/>
              <a:lstStyle/>
              <a:p>
                <a:endParaRPr lang="en-CA"/>
              </a:p>
            </p:txBody>
          </p:sp>
          <p:sp>
            <p:nvSpPr>
              <p:cNvPr id="19529" name="Freeform 53"/>
              <p:cNvSpPr/>
              <p:nvPr/>
            </p:nvSpPr>
            <p:spPr bwMode="auto">
              <a:xfrm>
                <a:off x="2602" y="1628"/>
                <a:ext cx="74" cy="93"/>
              </a:xfrm>
              <a:custGeom>
                <a:avLst/>
                <a:gdLst>
                  <a:gd name="T0" fmla="*/ 19 w 147"/>
                  <a:gd name="T1" fmla="*/ 6 h 186"/>
                  <a:gd name="T2" fmla="*/ 19 w 147"/>
                  <a:gd name="T3" fmla="*/ 23 h 186"/>
                  <a:gd name="T4" fmla="*/ 0 w 147"/>
                  <a:gd name="T5" fmla="*/ 18 h 186"/>
                  <a:gd name="T6" fmla="*/ 0 w 147"/>
                  <a:gd name="T7" fmla="*/ 0 h 186"/>
                  <a:gd name="T8" fmla="*/ 19 w 147"/>
                  <a:gd name="T9" fmla="*/ 6 h 186"/>
                  <a:gd name="T10" fmla="*/ 0 60000 65536"/>
                  <a:gd name="T11" fmla="*/ 0 60000 65536"/>
                  <a:gd name="T12" fmla="*/ 0 60000 65536"/>
                  <a:gd name="T13" fmla="*/ 0 60000 65536"/>
                  <a:gd name="T14" fmla="*/ 0 60000 65536"/>
                  <a:gd name="T15" fmla="*/ 0 w 147"/>
                  <a:gd name="T16" fmla="*/ 0 h 186"/>
                  <a:gd name="T17" fmla="*/ 147 w 147"/>
                  <a:gd name="T18" fmla="*/ 186 h 186"/>
                </a:gdLst>
                <a:ahLst/>
                <a:cxnLst>
                  <a:cxn ang="T10">
                    <a:pos x="T0" y="T1"/>
                  </a:cxn>
                  <a:cxn ang="T11">
                    <a:pos x="T2" y="T3"/>
                  </a:cxn>
                  <a:cxn ang="T12">
                    <a:pos x="T4" y="T5"/>
                  </a:cxn>
                  <a:cxn ang="T13">
                    <a:pos x="T6" y="T7"/>
                  </a:cxn>
                  <a:cxn ang="T14">
                    <a:pos x="T8" y="T9"/>
                  </a:cxn>
                </a:cxnLst>
                <a:rect l="T15" t="T16" r="T17" b="T18"/>
                <a:pathLst>
                  <a:path w="147" h="186">
                    <a:moveTo>
                      <a:pt x="147" y="42"/>
                    </a:moveTo>
                    <a:lnTo>
                      <a:pt x="147" y="186"/>
                    </a:lnTo>
                    <a:lnTo>
                      <a:pt x="0" y="139"/>
                    </a:lnTo>
                    <a:lnTo>
                      <a:pt x="0" y="0"/>
                    </a:lnTo>
                    <a:lnTo>
                      <a:pt x="147" y="42"/>
                    </a:lnTo>
                    <a:close/>
                  </a:path>
                </a:pathLst>
              </a:custGeom>
              <a:solidFill>
                <a:srgbClr val="400000"/>
              </a:solidFill>
              <a:ln w="9525">
                <a:noFill/>
                <a:round/>
              </a:ln>
            </p:spPr>
            <p:txBody>
              <a:bodyPr/>
              <a:lstStyle/>
              <a:p>
                <a:endParaRPr lang="en-CA"/>
              </a:p>
            </p:txBody>
          </p:sp>
          <p:sp>
            <p:nvSpPr>
              <p:cNvPr id="19530" name="Freeform 54"/>
              <p:cNvSpPr/>
              <p:nvPr/>
            </p:nvSpPr>
            <p:spPr bwMode="auto">
              <a:xfrm>
                <a:off x="2995" y="1937"/>
                <a:ext cx="150" cy="135"/>
              </a:xfrm>
              <a:custGeom>
                <a:avLst/>
                <a:gdLst>
                  <a:gd name="T0" fmla="*/ 38 w 298"/>
                  <a:gd name="T1" fmla="*/ 14 h 270"/>
                  <a:gd name="T2" fmla="*/ 38 w 298"/>
                  <a:gd name="T3" fmla="*/ 34 h 270"/>
                  <a:gd name="T4" fmla="*/ 0 w 298"/>
                  <a:gd name="T5" fmla="*/ 19 h 270"/>
                  <a:gd name="T6" fmla="*/ 0 w 298"/>
                  <a:gd name="T7" fmla="*/ 0 h 270"/>
                  <a:gd name="T8" fmla="*/ 38 w 298"/>
                  <a:gd name="T9" fmla="*/ 14 h 270"/>
                  <a:gd name="T10" fmla="*/ 0 60000 65536"/>
                  <a:gd name="T11" fmla="*/ 0 60000 65536"/>
                  <a:gd name="T12" fmla="*/ 0 60000 65536"/>
                  <a:gd name="T13" fmla="*/ 0 60000 65536"/>
                  <a:gd name="T14" fmla="*/ 0 60000 65536"/>
                  <a:gd name="T15" fmla="*/ 0 w 298"/>
                  <a:gd name="T16" fmla="*/ 0 h 270"/>
                  <a:gd name="T17" fmla="*/ 298 w 298"/>
                  <a:gd name="T18" fmla="*/ 270 h 270"/>
                </a:gdLst>
                <a:ahLst/>
                <a:cxnLst>
                  <a:cxn ang="T10">
                    <a:pos x="T0" y="T1"/>
                  </a:cxn>
                  <a:cxn ang="T11">
                    <a:pos x="T2" y="T3"/>
                  </a:cxn>
                  <a:cxn ang="T12">
                    <a:pos x="T4" y="T5"/>
                  </a:cxn>
                  <a:cxn ang="T13">
                    <a:pos x="T6" y="T7"/>
                  </a:cxn>
                  <a:cxn ang="T14">
                    <a:pos x="T8" y="T9"/>
                  </a:cxn>
                </a:cxnLst>
                <a:rect l="T15" t="T16" r="T17" b="T18"/>
                <a:pathLst>
                  <a:path w="298" h="270">
                    <a:moveTo>
                      <a:pt x="298" y="113"/>
                    </a:moveTo>
                    <a:lnTo>
                      <a:pt x="298" y="270"/>
                    </a:lnTo>
                    <a:lnTo>
                      <a:pt x="0" y="152"/>
                    </a:lnTo>
                    <a:lnTo>
                      <a:pt x="0" y="0"/>
                    </a:lnTo>
                    <a:lnTo>
                      <a:pt x="298" y="113"/>
                    </a:lnTo>
                    <a:close/>
                  </a:path>
                </a:pathLst>
              </a:custGeom>
              <a:solidFill>
                <a:srgbClr val="800000"/>
              </a:solidFill>
              <a:ln w="9525">
                <a:noFill/>
                <a:round/>
              </a:ln>
            </p:spPr>
            <p:txBody>
              <a:bodyPr/>
              <a:lstStyle/>
              <a:p>
                <a:endParaRPr lang="en-CA"/>
              </a:p>
            </p:txBody>
          </p:sp>
          <p:sp>
            <p:nvSpPr>
              <p:cNvPr id="19531" name="Freeform 55"/>
              <p:cNvSpPr/>
              <p:nvPr/>
            </p:nvSpPr>
            <p:spPr bwMode="auto">
              <a:xfrm>
                <a:off x="2839" y="1880"/>
                <a:ext cx="149" cy="130"/>
              </a:xfrm>
              <a:custGeom>
                <a:avLst/>
                <a:gdLst>
                  <a:gd name="T0" fmla="*/ 38 w 297"/>
                  <a:gd name="T1" fmla="*/ 14 h 260"/>
                  <a:gd name="T2" fmla="*/ 38 w 297"/>
                  <a:gd name="T3" fmla="*/ 33 h 260"/>
                  <a:gd name="T4" fmla="*/ 0 w 297"/>
                  <a:gd name="T5" fmla="*/ 18 h 260"/>
                  <a:gd name="T6" fmla="*/ 0 w 297"/>
                  <a:gd name="T7" fmla="*/ 0 h 260"/>
                  <a:gd name="T8" fmla="*/ 38 w 297"/>
                  <a:gd name="T9" fmla="*/ 14 h 260"/>
                  <a:gd name="T10" fmla="*/ 0 60000 65536"/>
                  <a:gd name="T11" fmla="*/ 0 60000 65536"/>
                  <a:gd name="T12" fmla="*/ 0 60000 65536"/>
                  <a:gd name="T13" fmla="*/ 0 60000 65536"/>
                  <a:gd name="T14" fmla="*/ 0 60000 65536"/>
                  <a:gd name="T15" fmla="*/ 0 w 297"/>
                  <a:gd name="T16" fmla="*/ 0 h 260"/>
                  <a:gd name="T17" fmla="*/ 297 w 297"/>
                  <a:gd name="T18" fmla="*/ 260 h 260"/>
                </a:gdLst>
                <a:ahLst/>
                <a:cxnLst>
                  <a:cxn ang="T10">
                    <a:pos x="T0" y="T1"/>
                  </a:cxn>
                  <a:cxn ang="T11">
                    <a:pos x="T2" y="T3"/>
                  </a:cxn>
                  <a:cxn ang="T12">
                    <a:pos x="T4" y="T5"/>
                  </a:cxn>
                  <a:cxn ang="T13">
                    <a:pos x="T6" y="T7"/>
                  </a:cxn>
                  <a:cxn ang="T14">
                    <a:pos x="T8" y="T9"/>
                  </a:cxn>
                </a:cxnLst>
                <a:rect l="T15" t="T16" r="T17" b="T18"/>
                <a:pathLst>
                  <a:path w="297" h="260">
                    <a:moveTo>
                      <a:pt x="297" y="113"/>
                    </a:moveTo>
                    <a:lnTo>
                      <a:pt x="297" y="260"/>
                    </a:lnTo>
                    <a:lnTo>
                      <a:pt x="0" y="147"/>
                    </a:lnTo>
                    <a:lnTo>
                      <a:pt x="0" y="0"/>
                    </a:lnTo>
                    <a:lnTo>
                      <a:pt x="297" y="113"/>
                    </a:lnTo>
                    <a:close/>
                  </a:path>
                </a:pathLst>
              </a:custGeom>
              <a:solidFill>
                <a:srgbClr val="600000"/>
              </a:solidFill>
              <a:ln w="9525">
                <a:noFill/>
                <a:round/>
              </a:ln>
            </p:spPr>
            <p:txBody>
              <a:bodyPr/>
              <a:lstStyle/>
              <a:p>
                <a:endParaRPr lang="en-CA"/>
              </a:p>
            </p:txBody>
          </p:sp>
          <p:sp>
            <p:nvSpPr>
              <p:cNvPr id="19532" name="Freeform 56"/>
              <p:cNvSpPr/>
              <p:nvPr/>
            </p:nvSpPr>
            <p:spPr bwMode="auto">
              <a:xfrm>
                <a:off x="2683" y="1821"/>
                <a:ext cx="149" cy="128"/>
              </a:xfrm>
              <a:custGeom>
                <a:avLst/>
                <a:gdLst>
                  <a:gd name="T0" fmla="*/ 37 w 298"/>
                  <a:gd name="T1" fmla="*/ 14 h 256"/>
                  <a:gd name="T2" fmla="*/ 37 w 298"/>
                  <a:gd name="T3" fmla="*/ 32 h 256"/>
                  <a:gd name="T4" fmla="*/ 0 w 298"/>
                  <a:gd name="T5" fmla="*/ 17 h 256"/>
                  <a:gd name="T6" fmla="*/ 0 w 298"/>
                  <a:gd name="T7" fmla="*/ 0 h 256"/>
                  <a:gd name="T8" fmla="*/ 37 w 298"/>
                  <a:gd name="T9" fmla="*/ 14 h 256"/>
                  <a:gd name="T10" fmla="*/ 0 60000 65536"/>
                  <a:gd name="T11" fmla="*/ 0 60000 65536"/>
                  <a:gd name="T12" fmla="*/ 0 60000 65536"/>
                  <a:gd name="T13" fmla="*/ 0 60000 65536"/>
                  <a:gd name="T14" fmla="*/ 0 60000 65536"/>
                  <a:gd name="T15" fmla="*/ 0 w 298"/>
                  <a:gd name="T16" fmla="*/ 0 h 256"/>
                  <a:gd name="T17" fmla="*/ 298 w 298"/>
                  <a:gd name="T18" fmla="*/ 256 h 256"/>
                </a:gdLst>
                <a:ahLst/>
                <a:cxnLst>
                  <a:cxn ang="T10">
                    <a:pos x="T0" y="T1"/>
                  </a:cxn>
                  <a:cxn ang="T11">
                    <a:pos x="T2" y="T3"/>
                  </a:cxn>
                  <a:cxn ang="T12">
                    <a:pos x="T4" y="T5"/>
                  </a:cxn>
                  <a:cxn ang="T13">
                    <a:pos x="T6" y="T7"/>
                  </a:cxn>
                  <a:cxn ang="T14">
                    <a:pos x="T8" y="T9"/>
                  </a:cxn>
                </a:cxnLst>
                <a:rect l="T15" t="T16" r="T17" b="T18"/>
                <a:pathLst>
                  <a:path w="298" h="256">
                    <a:moveTo>
                      <a:pt x="298" y="112"/>
                    </a:moveTo>
                    <a:lnTo>
                      <a:pt x="298" y="256"/>
                    </a:lnTo>
                    <a:lnTo>
                      <a:pt x="0" y="143"/>
                    </a:lnTo>
                    <a:lnTo>
                      <a:pt x="0" y="0"/>
                    </a:lnTo>
                    <a:lnTo>
                      <a:pt x="298" y="112"/>
                    </a:lnTo>
                    <a:close/>
                  </a:path>
                </a:pathLst>
              </a:custGeom>
              <a:solidFill>
                <a:srgbClr val="400000"/>
              </a:solidFill>
              <a:ln w="9525">
                <a:noFill/>
                <a:round/>
              </a:ln>
            </p:spPr>
            <p:txBody>
              <a:bodyPr/>
              <a:lstStyle/>
              <a:p>
                <a:endParaRPr lang="en-CA"/>
              </a:p>
            </p:txBody>
          </p:sp>
          <p:sp>
            <p:nvSpPr>
              <p:cNvPr id="19533" name="Freeform 57"/>
              <p:cNvSpPr/>
              <p:nvPr/>
            </p:nvSpPr>
            <p:spPr bwMode="auto">
              <a:xfrm>
                <a:off x="2602" y="1793"/>
                <a:ext cx="74" cy="97"/>
              </a:xfrm>
              <a:custGeom>
                <a:avLst/>
                <a:gdLst>
                  <a:gd name="T0" fmla="*/ 19 w 147"/>
                  <a:gd name="T1" fmla="*/ 6 h 194"/>
                  <a:gd name="T2" fmla="*/ 19 w 147"/>
                  <a:gd name="T3" fmla="*/ 24 h 194"/>
                  <a:gd name="T4" fmla="*/ 0 w 147"/>
                  <a:gd name="T5" fmla="*/ 18 h 194"/>
                  <a:gd name="T6" fmla="*/ 0 w 147"/>
                  <a:gd name="T7" fmla="*/ 0 h 194"/>
                  <a:gd name="T8" fmla="*/ 19 w 147"/>
                  <a:gd name="T9" fmla="*/ 6 h 194"/>
                  <a:gd name="T10" fmla="*/ 0 60000 65536"/>
                  <a:gd name="T11" fmla="*/ 0 60000 65536"/>
                  <a:gd name="T12" fmla="*/ 0 60000 65536"/>
                  <a:gd name="T13" fmla="*/ 0 60000 65536"/>
                  <a:gd name="T14" fmla="*/ 0 60000 65536"/>
                  <a:gd name="T15" fmla="*/ 0 w 147"/>
                  <a:gd name="T16" fmla="*/ 0 h 194"/>
                  <a:gd name="T17" fmla="*/ 147 w 147"/>
                  <a:gd name="T18" fmla="*/ 194 h 194"/>
                </a:gdLst>
                <a:ahLst/>
                <a:cxnLst>
                  <a:cxn ang="T10">
                    <a:pos x="T0" y="T1"/>
                  </a:cxn>
                  <a:cxn ang="T11">
                    <a:pos x="T2" y="T3"/>
                  </a:cxn>
                  <a:cxn ang="T12">
                    <a:pos x="T4" y="T5"/>
                  </a:cxn>
                  <a:cxn ang="T13">
                    <a:pos x="T6" y="T7"/>
                  </a:cxn>
                  <a:cxn ang="T14">
                    <a:pos x="T8" y="T9"/>
                  </a:cxn>
                </a:cxnLst>
                <a:rect l="T15" t="T16" r="T17" b="T18"/>
                <a:pathLst>
                  <a:path w="147" h="194">
                    <a:moveTo>
                      <a:pt x="147" y="52"/>
                    </a:moveTo>
                    <a:lnTo>
                      <a:pt x="147" y="194"/>
                    </a:lnTo>
                    <a:lnTo>
                      <a:pt x="0" y="138"/>
                    </a:lnTo>
                    <a:lnTo>
                      <a:pt x="0" y="0"/>
                    </a:lnTo>
                    <a:lnTo>
                      <a:pt x="147" y="52"/>
                    </a:lnTo>
                    <a:close/>
                  </a:path>
                </a:pathLst>
              </a:custGeom>
              <a:solidFill>
                <a:srgbClr val="800000"/>
              </a:solidFill>
              <a:ln w="9525">
                <a:noFill/>
                <a:round/>
              </a:ln>
            </p:spPr>
            <p:txBody>
              <a:bodyPr/>
              <a:lstStyle/>
              <a:p>
                <a:endParaRPr lang="en-CA"/>
              </a:p>
            </p:txBody>
          </p:sp>
          <p:sp>
            <p:nvSpPr>
              <p:cNvPr id="19534" name="Freeform 58"/>
              <p:cNvSpPr/>
              <p:nvPr/>
            </p:nvSpPr>
            <p:spPr bwMode="auto">
              <a:xfrm>
                <a:off x="3155" y="2191"/>
                <a:ext cx="48" cy="99"/>
              </a:xfrm>
              <a:custGeom>
                <a:avLst/>
                <a:gdLst>
                  <a:gd name="T0" fmla="*/ 12 w 97"/>
                  <a:gd name="T1" fmla="*/ 5 h 198"/>
                  <a:gd name="T2" fmla="*/ 12 w 97"/>
                  <a:gd name="T3" fmla="*/ 25 h 198"/>
                  <a:gd name="T4" fmla="*/ 0 w 97"/>
                  <a:gd name="T5" fmla="*/ 20 h 198"/>
                  <a:gd name="T6" fmla="*/ 0 w 97"/>
                  <a:gd name="T7" fmla="*/ 0 h 198"/>
                  <a:gd name="T8" fmla="*/ 12 w 97"/>
                  <a:gd name="T9" fmla="*/ 5 h 198"/>
                  <a:gd name="T10" fmla="*/ 0 60000 65536"/>
                  <a:gd name="T11" fmla="*/ 0 60000 65536"/>
                  <a:gd name="T12" fmla="*/ 0 60000 65536"/>
                  <a:gd name="T13" fmla="*/ 0 60000 65536"/>
                  <a:gd name="T14" fmla="*/ 0 60000 65536"/>
                  <a:gd name="T15" fmla="*/ 0 w 97"/>
                  <a:gd name="T16" fmla="*/ 0 h 198"/>
                  <a:gd name="T17" fmla="*/ 97 w 97"/>
                  <a:gd name="T18" fmla="*/ 198 h 198"/>
                </a:gdLst>
                <a:ahLst/>
                <a:cxnLst>
                  <a:cxn ang="T10">
                    <a:pos x="T0" y="T1"/>
                  </a:cxn>
                  <a:cxn ang="T11">
                    <a:pos x="T2" y="T3"/>
                  </a:cxn>
                  <a:cxn ang="T12">
                    <a:pos x="T4" y="T5"/>
                  </a:cxn>
                  <a:cxn ang="T13">
                    <a:pos x="T6" y="T7"/>
                  </a:cxn>
                  <a:cxn ang="T14">
                    <a:pos x="T8" y="T9"/>
                  </a:cxn>
                </a:cxnLst>
                <a:rect l="T15" t="T16" r="T17" b="T18"/>
                <a:pathLst>
                  <a:path w="97" h="198">
                    <a:moveTo>
                      <a:pt x="97" y="38"/>
                    </a:moveTo>
                    <a:lnTo>
                      <a:pt x="97" y="198"/>
                    </a:lnTo>
                    <a:lnTo>
                      <a:pt x="0" y="155"/>
                    </a:lnTo>
                    <a:lnTo>
                      <a:pt x="0" y="0"/>
                    </a:lnTo>
                    <a:lnTo>
                      <a:pt x="97" y="38"/>
                    </a:lnTo>
                    <a:close/>
                  </a:path>
                </a:pathLst>
              </a:custGeom>
              <a:solidFill>
                <a:srgbClr val="800000"/>
              </a:solidFill>
              <a:ln w="9525">
                <a:noFill/>
                <a:round/>
              </a:ln>
            </p:spPr>
            <p:txBody>
              <a:bodyPr/>
              <a:lstStyle/>
              <a:p>
                <a:endParaRPr lang="en-CA"/>
              </a:p>
            </p:txBody>
          </p:sp>
          <p:sp>
            <p:nvSpPr>
              <p:cNvPr id="19535" name="Freeform 59"/>
              <p:cNvSpPr/>
              <p:nvPr/>
            </p:nvSpPr>
            <p:spPr bwMode="auto">
              <a:xfrm>
                <a:off x="2995" y="2121"/>
                <a:ext cx="150" cy="141"/>
              </a:xfrm>
              <a:custGeom>
                <a:avLst/>
                <a:gdLst>
                  <a:gd name="T0" fmla="*/ 38 w 298"/>
                  <a:gd name="T1" fmla="*/ 15 h 282"/>
                  <a:gd name="T2" fmla="*/ 38 w 298"/>
                  <a:gd name="T3" fmla="*/ 35 h 282"/>
                  <a:gd name="T4" fmla="*/ 0 w 298"/>
                  <a:gd name="T5" fmla="*/ 19 h 282"/>
                  <a:gd name="T6" fmla="*/ 0 w 298"/>
                  <a:gd name="T7" fmla="*/ 0 h 282"/>
                  <a:gd name="T8" fmla="*/ 38 w 298"/>
                  <a:gd name="T9" fmla="*/ 15 h 282"/>
                  <a:gd name="T10" fmla="*/ 0 60000 65536"/>
                  <a:gd name="T11" fmla="*/ 0 60000 65536"/>
                  <a:gd name="T12" fmla="*/ 0 60000 65536"/>
                  <a:gd name="T13" fmla="*/ 0 60000 65536"/>
                  <a:gd name="T14" fmla="*/ 0 60000 65536"/>
                  <a:gd name="T15" fmla="*/ 0 w 298"/>
                  <a:gd name="T16" fmla="*/ 0 h 282"/>
                  <a:gd name="T17" fmla="*/ 298 w 298"/>
                  <a:gd name="T18" fmla="*/ 282 h 282"/>
                </a:gdLst>
                <a:ahLst/>
                <a:cxnLst>
                  <a:cxn ang="T10">
                    <a:pos x="T0" y="T1"/>
                  </a:cxn>
                  <a:cxn ang="T11">
                    <a:pos x="T2" y="T3"/>
                  </a:cxn>
                  <a:cxn ang="T12">
                    <a:pos x="T4" y="T5"/>
                  </a:cxn>
                  <a:cxn ang="T13">
                    <a:pos x="T6" y="T7"/>
                  </a:cxn>
                  <a:cxn ang="T14">
                    <a:pos x="T8" y="T9"/>
                  </a:cxn>
                </a:cxnLst>
                <a:rect l="T15" t="T16" r="T17" b="T18"/>
                <a:pathLst>
                  <a:path w="298" h="282">
                    <a:moveTo>
                      <a:pt x="298" y="126"/>
                    </a:moveTo>
                    <a:lnTo>
                      <a:pt x="298" y="282"/>
                    </a:lnTo>
                    <a:lnTo>
                      <a:pt x="0" y="152"/>
                    </a:lnTo>
                    <a:lnTo>
                      <a:pt x="0" y="0"/>
                    </a:lnTo>
                    <a:lnTo>
                      <a:pt x="298" y="126"/>
                    </a:lnTo>
                    <a:close/>
                  </a:path>
                </a:pathLst>
              </a:custGeom>
              <a:solidFill>
                <a:srgbClr val="600000"/>
              </a:solidFill>
              <a:ln w="9525">
                <a:noFill/>
                <a:round/>
              </a:ln>
            </p:spPr>
            <p:txBody>
              <a:bodyPr/>
              <a:lstStyle/>
              <a:p>
                <a:endParaRPr lang="en-CA"/>
              </a:p>
            </p:txBody>
          </p:sp>
          <p:sp>
            <p:nvSpPr>
              <p:cNvPr id="19536" name="Freeform 60"/>
              <p:cNvSpPr/>
              <p:nvPr/>
            </p:nvSpPr>
            <p:spPr bwMode="auto">
              <a:xfrm>
                <a:off x="2839" y="2054"/>
                <a:ext cx="149" cy="139"/>
              </a:xfrm>
              <a:custGeom>
                <a:avLst/>
                <a:gdLst>
                  <a:gd name="T0" fmla="*/ 38 w 297"/>
                  <a:gd name="T1" fmla="*/ 17 h 277"/>
                  <a:gd name="T2" fmla="*/ 38 w 297"/>
                  <a:gd name="T3" fmla="*/ 35 h 277"/>
                  <a:gd name="T4" fmla="*/ 0 w 297"/>
                  <a:gd name="T5" fmla="*/ 19 h 277"/>
                  <a:gd name="T6" fmla="*/ 0 w 297"/>
                  <a:gd name="T7" fmla="*/ 0 h 277"/>
                  <a:gd name="T8" fmla="*/ 38 w 297"/>
                  <a:gd name="T9" fmla="*/ 17 h 277"/>
                  <a:gd name="T10" fmla="*/ 0 60000 65536"/>
                  <a:gd name="T11" fmla="*/ 0 60000 65536"/>
                  <a:gd name="T12" fmla="*/ 0 60000 65536"/>
                  <a:gd name="T13" fmla="*/ 0 60000 65536"/>
                  <a:gd name="T14" fmla="*/ 0 60000 65536"/>
                  <a:gd name="T15" fmla="*/ 0 w 297"/>
                  <a:gd name="T16" fmla="*/ 0 h 277"/>
                  <a:gd name="T17" fmla="*/ 297 w 297"/>
                  <a:gd name="T18" fmla="*/ 277 h 277"/>
                </a:gdLst>
                <a:ahLst/>
                <a:cxnLst>
                  <a:cxn ang="T10">
                    <a:pos x="T0" y="T1"/>
                  </a:cxn>
                  <a:cxn ang="T11">
                    <a:pos x="T2" y="T3"/>
                  </a:cxn>
                  <a:cxn ang="T12">
                    <a:pos x="T4" y="T5"/>
                  </a:cxn>
                  <a:cxn ang="T13">
                    <a:pos x="T6" y="T7"/>
                  </a:cxn>
                  <a:cxn ang="T14">
                    <a:pos x="T8" y="T9"/>
                  </a:cxn>
                </a:cxnLst>
                <a:rect l="T15" t="T16" r="T17" b="T18"/>
                <a:pathLst>
                  <a:path w="297" h="277">
                    <a:moveTo>
                      <a:pt x="297" y="132"/>
                    </a:moveTo>
                    <a:lnTo>
                      <a:pt x="297" y="277"/>
                    </a:lnTo>
                    <a:lnTo>
                      <a:pt x="0" y="145"/>
                    </a:lnTo>
                    <a:lnTo>
                      <a:pt x="0" y="0"/>
                    </a:lnTo>
                    <a:lnTo>
                      <a:pt x="297" y="132"/>
                    </a:lnTo>
                    <a:close/>
                  </a:path>
                </a:pathLst>
              </a:custGeom>
              <a:solidFill>
                <a:srgbClr val="800000"/>
              </a:solidFill>
              <a:ln w="9525">
                <a:noFill/>
                <a:round/>
              </a:ln>
            </p:spPr>
            <p:txBody>
              <a:bodyPr/>
              <a:lstStyle/>
              <a:p>
                <a:endParaRPr lang="en-CA"/>
              </a:p>
            </p:txBody>
          </p:sp>
          <p:sp>
            <p:nvSpPr>
              <p:cNvPr id="19537" name="Freeform 61"/>
              <p:cNvSpPr/>
              <p:nvPr/>
            </p:nvSpPr>
            <p:spPr bwMode="auto">
              <a:xfrm>
                <a:off x="2683" y="1989"/>
                <a:ext cx="149" cy="136"/>
              </a:xfrm>
              <a:custGeom>
                <a:avLst/>
                <a:gdLst>
                  <a:gd name="T0" fmla="*/ 37 w 298"/>
                  <a:gd name="T1" fmla="*/ 16 h 273"/>
                  <a:gd name="T2" fmla="*/ 37 w 298"/>
                  <a:gd name="T3" fmla="*/ 34 h 273"/>
                  <a:gd name="T4" fmla="*/ 0 w 298"/>
                  <a:gd name="T5" fmla="*/ 18 h 273"/>
                  <a:gd name="T6" fmla="*/ 0 w 298"/>
                  <a:gd name="T7" fmla="*/ 0 h 273"/>
                  <a:gd name="T8" fmla="*/ 37 w 298"/>
                  <a:gd name="T9" fmla="*/ 16 h 273"/>
                  <a:gd name="T10" fmla="*/ 0 60000 65536"/>
                  <a:gd name="T11" fmla="*/ 0 60000 65536"/>
                  <a:gd name="T12" fmla="*/ 0 60000 65536"/>
                  <a:gd name="T13" fmla="*/ 0 60000 65536"/>
                  <a:gd name="T14" fmla="*/ 0 60000 65536"/>
                  <a:gd name="T15" fmla="*/ 0 w 298"/>
                  <a:gd name="T16" fmla="*/ 0 h 273"/>
                  <a:gd name="T17" fmla="*/ 298 w 298"/>
                  <a:gd name="T18" fmla="*/ 273 h 273"/>
                </a:gdLst>
                <a:ahLst/>
                <a:cxnLst>
                  <a:cxn ang="T10">
                    <a:pos x="T0" y="T1"/>
                  </a:cxn>
                  <a:cxn ang="T11">
                    <a:pos x="T2" y="T3"/>
                  </a:cxn>
                  <a:cxn ang="T12">
                    <a:pos x="T4" y="T5"/>
                  </a:cxn>
                  <a:cxn ang="T13">
                    <a:pos x="T6" y="T7"/>
                  </a:cxn>
                  <a:cxn ang="T14">
                    <a:pos x="T8" y="T9"/>
                  </a:cxn>
                </a:cxnLst>
                <a:rect l="T15" t="T16" r="T17" b="T18"/>
                <a:pathLst>
                  <a:path w="298" h="273">
                    <a:moveTo>
                      <a:pt x="298" y="130"/>
                    </a:moveTo>
                    <a:lnTo>
                      <a:pt x="298" y="273"/>
                    </a:lnTo>
                    <a:lnTo>
                      <a:pt x="0" y="146"/>
                    </a:lnTo>
                    <a:lnTo>
                      <a:pt x="0" y="0"/>
                    </a:lnTo>
                    <a:lnTo>
                      <a:pt x="298" y="130"/>
                    </a:lnTo>
                    <a:close/>
                  </a:path>
                </a:pathLst>
              </a:custGeom>
              <a:solidFill>
                <a:srgbClr val="600000"/>
              </a:solidFill>
              <a:ln w="9525">
                <a:noFill/>
                <a:round/>
              </a:ln>
            </p:spPr>
            <p:txBody>
              <a:bodyPr/>
              <a:lstStyle/>
              <a:p>
                <a:endParaRPr lang="en-CA"/>
              </a:p>
            </p:txBody>
          </p:sp>
          <p:sp>
            <p:nvSpPr>
              <p:cNvPr id="19538" name="Freeform 62"/>
              <p:cNvSpPr/>
              <p:nvPr/>
            </p:nvSpPr>
            <p:spPr bwMode="auto">
              <a:xfrm>
                <a:off x="2602" y="1957"/>
                <a:ext cx="74" cy="101"/>
              </a:xfrm>
              <a:custGeom>
                <a:avLst/>
                <a:gdLst>
                  <a:gd name="T0" fmla="*/ 19 w 147"/>
                  <a:gd name="T1" fmla="*/ 7 h 202"/>
                  <a:gd name="T2" fmla="*/ 19 w 147"/>
                  <a:gd name="T3" fmla="*/ 25 h 202"/>
                  <a:gd name="T4" fmla="*/ 0 w 147"/>
                  <a:gd name="T5" fmla="*/ 18 h 202"/>
                  <a:gd name="T6" fmla="*/ 0 w 147"/>
                  <a:gd name="T7" fmla="*/ 0 h 202"/>
                  <a:gd name="T8" fmla="*/ 19 w 147"/>
                  <a:gd name="T9" fmla="*/ 7 h 202"/>
                  <a:gd name="T10" fmla="*/ 0 60000 65536"/>
                  <a:gd name="T11" fmla="*/ 0 60000 65536"/>
                  <a:gd name="T12" fmla="*/ 0 60000 65536"/>
                  <a:gd name="T13" fmla="*/ 0 60000 65536"/>
                  <a:gd name="T14" fmla="*/ 0 60000 65536"/>
                  <a:gd name="T15" fmla="*/ 0 w 147"/>
                  <a:gd name="T16" fmla="*/ 0 h 202"/>
                  <a:gd name="T17" fmla="*/ 147 w 147"/>
                  <a:gd name="T18" fmla="*/ 202 h 202"/>
                </a:gdLst>
                <a:ahLst/>
                <a:cxnLst>
                  <a:cxn ang="T10">
                    <a:pos x="T0" y="T1"/>
                  </a:cxn>
                  <a:cxn ang="T11">
                    <a:pos x="T2" y="T3"/>
                  </a:cxn>
                  <a:cxn ang="T12">
                    <a:pos x="T4" y="T5"/>
                  </a:cxn>
                  <a:cxn ang="T13">
                    <a:pos x="T6" y="T7"/>
                  </a:cxn>
                  <a:cxn ang="T14">
                    <a:pos x="T8" y="T9"/>
                  </a:cxn>
                </a:cxnLst>
                <a:rect l="T15" t="T16" r="T17" b="T18"/>
                <a:pathLst>
                  <a:path w="147" h="202">
                    <a:moveTo>
                      <a:pt x="147" y="58"/>
                    </a:moveTo>
                    <a:lnTo>
                      <a:pt x="147" y="202"/>
                    </a:lnTo>
                    <a:lnTo>
                      <a:pt x="0" y="138"/>
                    </a:lnTo>
                    <a:lnTo>
                      <a:pt x="0" y="0"/>
                    </a:lnTo>
                    <a:lnTo>
                      <a:pt x="147" y="58"/>
                    </a:lnTo>
                    <a:close/>
                  </a:path>
                </a:pathLst>
              </a:custGeom>
              <a:solidFill>
                <a:srgbClr val="800000"/>
              </a:solidFill>
              <a:ln w="9525">
                <a:noFill/>
                <a:round/>
              </a:ln>
            </p:spPr>
            <p:txBody>
              <a:bodyPr/>
              <a:lstStyle/>
              <a:p>
                <a:endParaRPr lang="en-CA"/>
              </a:p>
            </p:txBody>
          </p:sp>
          <p:sp>
            <p:nvSpPr>
              <p:cNvPr id="19539" name="Freeform 63"/>
              <p:cNvSpPr/>
              <p:nvPr/>
            </p:nvSpPr>
            <p:spPr bwMode="auto">
              <a:xfrm>
                <a:off x="3155" y="2377"/>
                <a:ext cx="46" cy="102"/>
              </a:xfrm>
              <a:custGeom>
                <a:avLst/>
                <a:gdLst>
                  <a:gd name="T0" fmla="*/ 11 w 94"/>
                  <a:gd name="T1" fmla="*/ 6 h 204"/>
                  <a:gd name="T2" fmla="*/ 11 w 94"/>
                  <a:gd name="T3" fmla="*/ 26 h 204"/>
                  <a:gd name="T4" fmla="*/ 0 w 94"/>
                  <a:gd name="T5" fmla="*/ 21 h 204"/>
                  <a:gd name="T6" fmla="*/ 0 w 94"/>
                  <a:gd name="T7" fmla="*/ 0 h 204"/>
                  <a:gd name="T8" fmla="*/ 11 w 94"/>
                  <a:gd name="T9" fmla="*/ 6 h 204"/>
                  <a:gd name="T10" fmla="*/ 0 60000 65536"/>
                  <a:gd name="T11" fmla="*/ 0 60000 65536"/>
                  <a:gd name="T12" fmla="*/ 0 60000 65536"/>
                  <a:gd name="T13" fmla="*/ 0 60000 65536"/>
                  <a:gd name="T14" fmla="*/ 0 60000 65536"/>
                  <a:gd name="T15" fmla="*/ 0 w 94"/>
                  <a:gd name="T16" fmla="*/ 0 h 204"/>
                  <a:gd name="T17" fmla="*/ 94 w 94"/>
                  <a:gd name="T18" fmla="*/ 204 h 204"/>
                </a:gdLst>
                <a:ahLst/>
                <a:cxnLst>
                  <a:cxn ang="T10">
                    <a:pos x="T0" y="T1"/>
                  </a:cxn>
                  <a:cxn ang="T11">
                    <a:pos x="T2" y="T3"/>
                  </a:cxn>
                  <a:cxn ang="T12">
                    <a:pos x="T4" y="T5"/>
                  </a:cxn>
                  <a:cxn ang="T13">
                    <a:pos x="T6" y="T7"/>
                  </a:cxn>
                  <a:cxn ang="T14">
                    <a:pos x="T8" y="T9"/>
                  </a:cxn>
                </a:cxnLst>
                <a:rect l="T15" t="T16" r="T17" b="T18"/>
                <a:pathLst>
                  <a:path w="94" h="204">
                    <a:moveTo>
                      <a:pt x="94" y="49"/>
                    </a:moveTo>
                    <a:lnTo>
                      <a:pt x="94" y="204"/>
                    </a:lnTo>
                    <a:lnTo>
                      <a:pt x="0" y="161"/>
                    </a:lnTo>
                    <a:lnTo>
                      <a:pt x="0" y="0"/>
                    </a:lnTo>
                    <a:lnTo>
                      <a:pt x="94" y="49"/>
                    </a:lnTo>
                    <a:close/>
                  </a:path>
                </a:pathLst>
              </a:custGeom>
              <a:solidFill>
                <a:srgbClr val="800000"/>
              </a:solidFill>
              <a:ln w="9525">
                <a:noFill/>
                <a:round/>
              </a:ln>
            </p:spPr>
            <p:txBody>
              <a:bodyPr/>
              <a:lstStyle/>
              <a:p>
                <a:endParaRPr lang="en-CA"/>
              </a:p>
            </p:txBody>
          </p:sp>
          <p:sp>
            <p:nvSpPr>
              <p:cNvPr id="19540" name="Freeform 64"/>
              <p:cNvSpPr/>
              <p:nvPr/>
            </p:nvSpPr>
            <p:spPr bwMode="auto">
              <a:xfrm>
                <a:off x="2995" y="2304"/>
                <a:ext cx="150" cy="147"/>
              </a:xfrm>
              <a:custGeom>
                <a:avLst/>
                <a:gdLst>
                  <a:gd name="T0" fmla="*/ 38 w 298"/>
                  <a:gd name="T1" fmla="*/ 18 h 293"/>
                  <a:gd name="T2" fmla="*/ 38 w 298"/>
                  <a:gd name="T3" fmla="*/ 37 h 293"/>
                  <a:gd name="T4" fmla="*/ 0 w 298"/>
                  <a:gd name="T5" fmla="*/ 19 h 293"/>
                  <a:gd name="T6" fmla="*/ 0 w 298"/>
                  <a:gd name="T7" fmla="*/ 0 h 293"/>
                  <a:gd name="T8" fmla="*/ 38 w 298"/>
                  <a:gd name="T9" fmla="*/ 18 h 293"/>
                  <a:gd name="T10" fmla="*/ 0 60000 65536"/>
                  <a:gd name="T11" fmla="*/ 0 60000 65536"/>
                  <a:gd name="T12" fmla="*/ 0 60000 65536"/>
                  <a:gd name="T13" fmla="*/ 0 60000 65536"/>
                  <a:gd name="T14" fmla="*/ 0 60000 65536"/>
                  <a:gd name="T15" fmla="*/ 0 w 298"/>
                  <a:gd name="T16" fmla="*/ 0 h 293"/>
                  <a:gd name="T17" fmla="*/ 298 w 298"/>
                  <a:gd name="T18" fmla="*/ 293 h 293"/>
                </a:gdLst>
                <a:ahLst/>
                <a:cxnLst>
                  <a:cxn ang="T10">
                    <a:pos x="T0" y="T1"/>
                  </a:cxn>
                  <a:cxn ang="T11">
                    <a:pos x="T2" y="T3"/>
                  </a:cxn>
                  <a:cxn ang="T12">
                    <a:pos x="T4" y="T5"/>
                  </a:cxn>
                  <a:cxn ang="T13">
                    <a:pos x="T6" y="T7"/>
                  </a:cxn>
                  <a:cxn ang="T14">
                    <a:pos x="T8" y="T9"/>
                  </a:cxn>
                </a:cxnLst>
                <a:rect l="T15" t="T16" r="T17" b="T18"/>
                <a:pathLst>
                  <a:path w="298" h="293">
                    <a:moveTo>
                      <a:pt x="298" y="138"/>
                    </a:moveTo>
                    <a:lnTo>
                      <a:pt x="298" y="293"/>
                    </a:lnTo>
                    <a:lnTo>
                      <a:pt x="0" y="150"/>
                    </a:lnTo>
                    <a:lnTo>
                      <a:pt x="0" y="0"/>
                    </a:lnTo>
                    <a:lnTo>
                      <a:pt x="298" y="138"/>
                    </a:lnTo>
                    <a:close/>
                  </a:path>
                </a:pathLst>
              </a:custGeom>
              <a:solidFill>
                <a:srgbClr val="800000"/>
              </a:solidFill>
              <a:ln w="9525">
                <a:noFill/>
                <a:round/>
              </a:ln>
            </p:spPr>
            <p:txBody>
              <a:bodyPr/>
              <a:lstStyle/>
              <a:p>
                <a:endParaRPr lang="en-CA"/>
              </a:p>
            </p:txBody>
          </p:sp>
          <p:sp>
            <p:nvSpPr>
              <p:cNvPr id="19541" name="Freeform 65"/>
              <p:cNvSpPr/>
              <p:nvPr/>
            </p:nvSpPr>
            <p:spPr bwMode="auto">
              <a:xfrm>
                <a:off x="2839" y="2232"/>
                <a:ext cx="149" cy="143"/>
              </a:xfrm>
              <a:custGeom>
                <a:avLst/>
                <a:gdLst>
                  <a:gd name="T0" fmla="*/ 38 w 297"/>
                  <a:gd name="T1" fmla="*/ 17 h 288"/>
                  <a:gd name="T2" fmla="*/ 38 w 297"/>
                  <a:gd name="T3" fmla="*/ 35 h 288"/>
                  <a:gd name="T4" fmla="*/ 0 w 297"/>
                  <a:gd name="T5" fmla="*/ 18 h 288"/>
                  <a:gd name="T6" fmla="*/ 0 w 297"/>
                  <a:gd name="T7" fmla="*/ 0 h 288"/>
                  <a:gd name="T8" fmla="*/ 38 w 297"/>
                  <a:gd name="T9" fmla="*/ 17 h 288"/>
                  <a:gd name="T10" fmla="*/ 0 60000 65536"/>
                  <a:gd name="T11" fmla="*/ 0 60000 65536"/>
                  <a:gd name="T12" fmla="*/ 0 60000 65536"/>
                  <a:gd name="T13" fmla="*/ 0 60000 65536"/>
                  <a:gd name="T14" fmla="*/ 0 60000 65536"/>
                  <a:gd name="T15" fmla="*/ 0 w 297"/>
                  <a:gd name="T16" fmla="*/ 0 h 288"/>
                  <a:gd name="T17" fmla="*/ 297 w 297"/>
                  <a:gd name="T18" fmla="*/ 288 h 288"/>
                </a:gdLst>
                <a:ahLst/>
                <a:cxnLst>
                  <a:cxn ang="T10">
                    <a:pos x="T0" y="T1"/>
                  </a:cxn>
                  <a:cxn ang="T11">
                    <a:pos x="T2" y="T3"/>
                  </a:cxn>
                  <a:cxn ang="T12">
                    <a:pos x="T4" y="T5"/>
                  </a:cxn>
                  <a:cxn ang="T13">
                    <a:pos x="T6" y="T7"/>
                  </a:cxn>
                  <a:cxn ang="T14">
                    <a:pos x="T8" y="T9"/>
                  </a:cxn>
                </a:cxnLst>
                <a:rect l="T15" t="T16" r="T17" b="T18"/>
                <a:pathLst>
                  <a:path w="297" h="288">
                    <a:moveTo>
                      <a:pt x="297" y="142"/>
                    </a:moveTo>
                    <a:lnTo>
                      <a:pt x="297" y="288"/>
                    </a:lnTo>
                    <a:lnTo>
                      <a:pt x="0" y="146"/>
                    </a:lnTo>
                    <a:lnTo>
                      <a:pt x="0" y="0"/>
                    </a:lnTo>
                    <a:lnTo>
                      <a:pt x="297" y="142"/>
                    </a:lnTo>
                    <a:close/>
                  </a:path>
                </a:pathLst>
              </a:custGeom>
              <a:solidFill>
                <a:srgbClr val="800000"/>
              </a:solidFill>
              <a:ln w="9525">
                <a:noFill/>
                <a:round/>
              </a:ln>
            </p:spPr>
            <p:txBody>
              <a:bodyPr/>
              <a:lstStyle/>
              <a:p>
                <a:endParaRPr lang="en-CA"/>
              </a:p>
            </p:txBody>
          </p:sp>
          <p:sp>
            <p:nvSpPr>
              <p:cNvPr id="19542" name="Freeform 66"/>
              <p:cNvSpPr/>
              <p:nvPr/>
            </p:nvSpPr>
            <p:spPr bwMode="auto">
              <a:xfrm>
                <a:off x="2683" y="2156"/>
                <a:ext cx="149" cy="145"/>
              </a:xfrm>
              <a:custGeom>
                <a:avLst/>
                <a:gdLst>
                  <a:gd name="T0" fmla="*/ 37 w 298"/>
                  <a:gd name="T1" fmla="*/ 18 h 289"/>
                  <a:gd name="T2" fmla="*/ 37 w 298"/>
                  <a:gd name="T3" fmla="*/ 37 h 289"/>
                  <a:gd name="T4" fmla="*/ 0 w 298"/>
                  <a:gd name="T5" fmla="*/ 19 h 289"/>
                  <a:gd name="T6" fmla="*/ 0 w 298"/>
                  <a:gd name="T7" fmla="*/ 0 h 289"/>
                  <a:gd name="T8" fmla="*/ 37 w 298"/>
                  <a:gd name="T9" fmla="*/ 18 h 289"/>
                  <a:gd name="T10" fmla="*/ 0 60000 65536"/>
                  <a:gd name="T11" fmla="*/ 0 60000 65536"/>
                  <a:gd name="T12" fmla="*/ 0 60000 65536"/>
                  <a:gd name="T13" fmla="*/ 0 60000 65536"/>
                  <a:gd name="T14" fmla="*/ 0 60000 65536"/>
                  <a:gd name="T15" fmla="*/ 0 w 298"/>
                  <a:gd name="T16" fmla="*/ 0 h 289"/>
                  <a:gd name="T17" fmla="*/ 298 w 298"/>
                  <a:gd name="T18" fmla="*/ 289 h 289"/>
                </a:gdLst>
                <a:ahLst/>
                <a:cxnLst>
                  <a:cxn ang="T10">
                    <a:pos x="T0" y="T1"/>
                  </a:cxn>
                  <a:cxn ang="T11">
                    <a:pos x="T2" y="T3"/>
                  </a:cxn>
                  <a:cxn ang="T12">
                    <a:pos x="T4" y="T5"/>
                  </a:cxn>
                  <a:cxn ang="T13">
                    <a:pos x="T6" y="T7"/>
                  </a:cxn>
                  <a:cxn ang="T14">
                    <a:pos x="T8" y="T9"/>
                  </a:cxn>
                </a:cxnLst>
                <a:rect l="T15" t="T16" r="T17" b="T18"/>
                <a:pathLst>
                  <a:path w="298" h="289">
                    <a:moveTo>
                      <a:pt x="298" y="143"/>
                    </a:moveTo>
                    <a:lnTo>
                      <a:pt x="298" y="289"/>
                    </a:lnTo>
                    <a:lnTo>
                      <a:pt x="0" y="145"/>
                    </a:lnTo>
                    <a:lnTo>
                      <a:pt x="0" y="0"/>
                    </a:lnTo>
                    <a:lnTo>
                      <a:pt x="298" y="143"/>
                    </a:lnTo>
                    <a:close/>
                  </a:path>
                </a:pathLst>
              </a:custGeom>
              <a:solidFill>
                <a:srgbClr val="800000"/>
              </a:solidFill>
              <a:ln w="9525">
                <a:noFill/>
                <a:round/>
              </a:ln>
            </p:spPr>
            <p:txBody>
              <a:bodyPr/>
              <a:lstStyle/>
              <a:p>
                <a:endParaRPr lang="en-CA"/>
              </a:p>
            </p:txBody>
          </p:sp>
          <p:sp>
            <p:nvSpPr>
              <p:cNvPr id="19543" name="Freeform 67"/>
              <p:cNvSpPr/>
              <p:nvPr/>
            </p:nvSpPr>
            <p:spPr bwMode="auto">
              <a:xfrm>
                <a:off x="2602" y="2121"/>
                <a:ext cx="74" cy="105"/>
              </a:xfrm>
              <a:custGeom>
                <a:avLst/>
                <a:gdLst>
                  <a:gd name="T0" fmla="*/ 19 w 147"/>
                  <a:gd name="T1" fmla="*/ 9 h 209"/>
                  <a:gd name="T2" fmla="*/ 19 w 147"/>
                  <a:gd name="T3" fmla="*/ 27 h 209"/>
                  <a:gd name="T4" fmla="*/ 0 w 147"/>
                  <a:gd name="T5" fmla="*/ 17 h 209"/>
                  <a:gd name="T6" fmla="*/ 0 w 147"/>
                  <a:gd name="T7" fmla="*/ 0 h 209"/>
                  <a:gd name="T8" fmla="*/ 19 w 147"/>
                  <a:gd name="T9" fmla="*/ 9 h 209"/>
                  <a:gd name="T10" fmla="*/ 0 60000 65536"/>
                  <a:gd name="T11" fmla="*/ 0 60000 65536"/>
                  <a:gd name="T12" fmla="*/ 0 60000 65536"/>
                  <a:gd name="T13" fmla="*/ 0 60000 65536"/>
                  <a:gd name="T14" fmla="*/ 0 60000 65536"/>
                  <a:gd name="T15" fmla="*/ 0 w 147"/>
                  <a:gd name="T16" fmla="*/ 0 h 209"/>
                  <a:gd name="T17" fmla="*/ 147 w 147"/>
                  <a:gd name="T18" fmla="*/ 209 h 209"/>
                </a:gdLst>
                <a:ahLst/>
                <a:cxnLst>
                  <a:cxn ang="T10">
                    <a:pos x="T0" y="T1"/>
                  </a:cxn>
                  <a:cxn ang="T11">
                    <a:pos x="T2" y="T3"/>
                  </a:cxn>
                  <a:cxn ang="T12">
                    <a:pos x="T4" y="T5"/>
                  </a:cxn>
                  <a:cxn ang="T13">
                    <a:pos x="T6" y="T7"/>
                  </a:cxn>
                  <a:cxn ang="T14">
                    <a:pos x="T8" y="T9"/>
                  </a:cxn>
                </a:cxnLst>
                <a:rect l="T15" t="T16" r="T17" b="T18"/>
                <a:pathLst>
                  <a:path w="147" h="209">
                    <a:moveTo>
                      <a:pt x="147" y="65"/>
                    </a:moveTo>
                    <a:lnTo>
                      <a:pt x="147" y="209"/>
                    </a:lnTo>
                    <a:lnTo>
                      <a:pt x="0" y="133"/>
                    </a:lnTo>
                    <a:lnTo>
                      <a:pt x="0" y="0"/>
                    </a:lnTo>
                    <a:lnTo>
                      <a:pt x="147" y="65"/>
                    </a:lnTo>
                    <a:close/>
                  </a:path>
                </a:pathLst>
              </a:custGeom>
              <a:solidFill>
                <a:srgbClr val="400000"/>
              </a:solidFill>
              <a:ln w="9525">
                <a:noFill/>
                <a:round/>
              </a:ln>
            </p:spPr>
            <p:txBody>
              <a:bodyPr/>
              <a:lstStyle/>
              <a:p>
                <a:endParaRPr lang="en-CA"/>
              </a:p>
            </p:txBody>
          </p:sp>
          <p:sp>
            <p:nvSpPr>
              <p:cNvPr id="19544" name="Freeform 68"/>
              <p:cNvSpPr/>
              <p:nvPr/>
            </p:nvSpPr>
            <p:spPr bwMode="auto">
              <a:xfrm>
                <a:off x="3155" y="2570"/>
                <a:ext cx="48" cy="103"/>
              </a:xfrm>
              <a:custGeom>
                <a:avLst/>
                <a:gdLst>
                  <a:gd name="T0" fmla="*/ 12 w 97"/>
                  <a:gd name="T1" fmla="*/ 6 h 206"/>
                  <a:gd name="T2" fmla="*/ 12 w 97"/>
                  <a:gd name="T3" fmla="*/ 26 h 206"/>
                  <a:gd name="T4" fmla="*/ 0 w 97"/>
                  <a:gd name="T5" fmla="*/ 20 h 206"/>
                  <a:gd name="T6" fmla="*/ 0 w 97"/>
                  <a:gd name="T7" fmla="*/ 0 h 206"/>
                  <a:gd name="T8" fmla="*/ 12 w 97"/>
                  <a:gd name="T9" fmla="*/ 6 h 206"/>
                  <a:gd name="T10" fmla="*/ 0 60000 65536"/>
                  <a:gd name="T11" fmla="*/ 0 60000 65536"/>
                  <a:gd name="T12" fmla="*/ 0 60000 65536"/>
                  <a:gd name="T13" fmla="*/ 0 60000 65536"/>
                  <a:gd name="T14" fmla="*/ 0 60000 65536"/>
                  <a:gd name="T15" fmla="*/ 0 w 97"/>
                  <a:gd name="T16" fmla="*/ 0 h 206"/>
                  <a:gd name="T17" fmla="*/ 97 w 97"/>
                  <a:gd name="T18" fmla="*/ 206 h 206"/>
                </a:gdLst>
                <a:ahLst/>
                <a:cxnLst>
                  <a:cxn ang="T10">
                    <a:pos x="T0" y="T1"/>
                  </a:cxn>
                  <a:cxn ang="T11">
                    <a:pos x="T2" y="T3"/>
                  </a:cxn>
                  <a:cxn ang="T12">
                    <a:pos x="T4" y="T5"/>
                  </a:cxn>
                  <a:cxn ang="T13">
                    <a:pos x="T6" y="T7"/>
                  </a:cxn>
                  <a:cxn ang="T14">
                    <a:pos x="T8" y="T9"/>
                  </a:cxn>
                </a:cxnLst>
                <a:rect l="T15" t="T16" r="T17" b="T18"/>
                <a:pathLst>
                  <a:path w="97" h="206">
                    <a:moveTo>
                      <a:pt x="97" y="54"/>
                    </a:moveTo>
                    <a:lnTo>
                      <a:pt x="97" y="206"/>
                    </a:lnTo>
                    <a:lnTo>
                      <a:pt x="0" y="153"/>
                    </a:lnTo>
                    <a:lnTo>
                      <a:pt x="0" y="0"/>
                    </a:lnTo>
                    <a:lnTo>
                      <a:pt x="97" y="54"/>
                    </a:lnTo>
                    <a:close/>
                  </a:path>
                </a:pathLst>
              </a:custGeom>
              <a:solidFill>
                <a:srgbClr val="800000"/>
              </a:solidFill>
              <a:ln w="9525">
                <a:noFill/>
                <a:round/>
              </a:ln>
            </p:spPr>
            <p:txBody>
              <a:bodyPr/>
              <a:lstStyle/>
              <a:p>
                <a:endParaRPr lang="en-CA"/>
              </a:p>
            </p:txBody>
          </p:sp>
          <p:sp>
            <p:nvSpPr>
              <p:cNvPr id="19545" name="Freeform 69"/>
              <p:cNvSpPr/>
              <p:nvPr/>
            </p:nvSpPr>
            <p:spPr bwMode="auto">
              <a:xfrm>
                <a:off x="2995" y="2487"/>
                <a:ext cx="150" cy="152"/>
              </a:xfrm>
              <a:custGeom>
                <a:avLst/>
                <a:gdLst>
                  <a:gd name="T0" fmla="*/ 38 w 298"/>
                  <a:gd name="T1" fmla="*/ 18 h 305"/>
                  <a:gd name="T2" fmla="*/ 38 w 298"/>
                  <a:gd name="T3" fmla="*/ 38 h 305"/>
                  <a:gd name="T4" fmla="*/ 0 w 298"/>
                  <a:gd name="T5" fmla="*/ 19 h 305"/>
                  <a:gd name="T6" fmla="*/ 0 w 298"/>
                  <a:gd name="T7" fmla="*/ 0 h 305"/>
                  <a:gd name="T8" fmla="*/ 38 w 298"/>
                  <a:gd name="T9" fmla="*/ 18 h 305"/>
                  <a:gd name="T10" fmla="*/ 0 60000 65536"/>
                  <a:gd name="T11" fmla="*/ 0 60000 65536"/>
                  <a:gd name="T12" fmla="*/ 0 60000 65536"/>
                  <a:gd name="T13" fmla="*/ 0 60000 65536"/>
                  <a:gd name="T14" fmla="*/ 0 60000 65536"/>
                  <a:gd name="T15" fmla="*/ 0 w 298"/>
                  <a:gd name="T16" fmla="*/ 0 h 305"/>
                  <a:gd name="T17" fmla="*/ 298 w 298"/>
                  <a:gd name="T18" fmla="*/ 305 h 305"/>
                </a:gdLst>
                <a:ahLst/>
                <a:cxnLst>
                  <a:cxn ang="T10">
                    <a:pos x="T0" y="T1"/>
                  </a:cxn>
                  <a:cxn ang="T11">
                    <a:pos x="T2" y="T3"/>
                  </a:cxn>
                  <a:cxn ang="T12">
                    <a:pos x="T4" y="T5"/>
                  </a:cxn>
                  <a:cxn ang="T13">
                    <a:pos x="T6" y="T7"/>
                  </a:cxn>
                  <a:cxn ang="T14">
                    <a:pos x="T8" y="T9"/>
                  </a:cxn>
                </a:cxnLst>
                <a:rect l="T15" t="T16" r="T17" b="T18"/>
                <a:pathLst>
                  <a:path w="298" h="305">
                    <a:moveTo>
                      <a:pt x="298" y="151"/>
                    </a:moveTo>
                    <a:lnTo>
                      <a:pt x="298" y="305"/>
                    </a:lnTo>
                    <a:lnTo>
                      <a:pt x="0" y="155"/>
                    </a:lnTo>
                    <a:lnTo>
                      <a:pt x="0" y="0"/>
                    </a:lnTo>
                    <a:lnTo>
                      <a:pt x="298" y="151"/>
                    </a:lnTo>
                    <a:close/>
                  </a:path>
                </a:pathLst>
              </a:custGeom>
              <a:solidFill>
                <a:srgbClr val="800000"/>
              </a:solidFill>
              <a:ln w="9525">
                <a:noFill/>
                <a:round/>
              </a:ln>
            </p:spPr>
            <p:txBody>
              <a:bodyPr/>
              <a:lstStyle/>
              <a:p>
                <a:endParaRPr lang="en-CA"/>
              </a:p>
            </p:txBody>
          </p:sp>
          <p:sp>
            <p:nvSpPr>
              <p:cNvPr id="19546" name="Freeform 70"/>
              <p:cNvSpPr/>
              <p:nvPr/>
            </p:nvSpPr>
            <p:spPr bwMode="auto">
              <a:xfrm>
                <a:off x="2839" y="2407"/>
                <a:ext cx="149" cy="151"/>
              </a:xfrm>
              <a:custGeom>
                <a:avLst/>
                <a:gdLst>
                  <a:gd name="T0" fmla="*/ 38 w 297"/>
                  <a:gd name="T1" fmla="*/ 19 h 302"/>
                  <a:gd name="T2" fmla="*/ 38 w 297"/>
                  <a:gd name="T3" fmla="*/ 38 h 302"/>
                  <a:gd name="T4" fmla="*/ 0 w 297"/>
                  <a:gd name="T5" fmla="*/ 19 h 302"/>
                  <a:gd name="T6" fmla="*/ 0 w 297"/>
                  <a:gd name="T7" fmla="*/ 0 h 302"/>
                  <a:gd name="T8" fmla="*/ 38 w 297"/>
                  <a:gd name="T9" fmla="*/ 19 h 302"/>
                  <a:gd name="T10" fmla="*/ 0 60000 65536"/>
                  <a:gd name="T11" fmla="*/ 0 60000 65536"/>
                  <a:gd name="T12" fmla="*/ 0 60000 65536"/>
                  <a:gd name="T13" fmla="*/ 0 60000 65536"/>
                  <a:gd name="T14" fmla="*/ 0 60000 65536"/>
                  <a:gd name="T15" fmla="*/ 0 w 297"/>
                  <a:gd name="T16" fmla="*/ 0 h 302"/>
                  <a:gd name="T17" fmla="*/ 297 w 297"/>
                  <a:gd name="T18" fmla="*/ 302 h 302"/>
                </a:gdLst>
                <a:ahLst/>
                <a:cxnLst>
                  <a:cxn ang="T10">
                    <a:pos x="T0" y="T1"/>
                  </a:cxn>
                  <a:cxn ang="T11">
                    <a:pos x="T2" y="T3"/>
                  </a:cxn>
                  <a:cxn ang="T12">
                    <a:pos x="T4" y="T5"/>
                  </a:cxn>
                  <a:cxn ang="T13">
                    <a:pos x="T6" y="T7"/>
                  </a:cxn>
                  <a:cxn ang="T14">
                    <a:pos x="T8" y="T9"/>
                  </a:cxn>
                </a:cxnLst>
                <a:rect l="T15" t="T16" r="T17" b="T18"/>
                <a:pathLst>
                  <a:path w="297" h="302">
                    <a:moveTo>
                      <a:pt x="297" y="157"/>
                    </a:moveTo>
                    <a:lnTo>
                      <a:pt x="297" y="302"/>
                    </a:lnTo>
                    <a:lnTo>
                      <a:pt x="0" y="146"/>
                    </a:lnTo>
                    <a:lnTo>
                      <a:pt x="0" y="0"/>
                    </a:lnTo>
                    <a:lnTo>
                      <a:pt x="297" y="157"/>
                    </a:lnTo>
                    <a:close/>
                  </a:path>
                </a:pathLst>
              </a:custGeom>
              <a:solidFill>
                <a:srgbClr val="800000"/>
              </a:solidFill>
              <a:ln w="9525">
                <a:noFill/>
                <a:round/>
              </a:ln>
            </p:spPr>
            <p:txBody>
              <a:bodyPr/>
              <a:lstStyle/>
              <a:p>
                <a:endParaRPr lang="en-CA"/>
              </a:p>
            </p:txBody>
          </p:sp>
          <p:sp>
            <p:nvSpPr>
              <p:cNvPr id="19547" name="Freeform 71"/>
              <p:cNvSpPr/>
              <p:nvPr/>
            </p:nvSpPr>
            <p:spPr bwMode="auto">
              <a:xfrm>
                <a:off x="2683" y="2326"/>
                <a:ext cx="149" cy="149"/>
              </a:xfrm>
              <a:custGeom>
                <a:avLst/>
                <a:gdLst>
                  <a:gd name="T0" fmla="*/ 37 w 298"/>
                  <a:gd name="T1" fmla="*/ 19 h 300"/>
                  <a:gd name="T2" fmla="*/ 37 w 298"/>
                  <a:gd name="T3" fmla="*/ 37 h 300"/>
                  <a:gd name="T4" fmla="*/ 0 w 298"/>
                  <a:gd name="T5" fmla="*/ 18 h 300"/>
                  <a:gd name="T6" fmla="*/ 0 w 298"/>
                  <a:gd name="T7" fmla="*/ 0 h 300"/>
                  <a:gd name="T8" fmla="*/ 37 w 298"/>
                  <a:gd name="T9" fmla="*/ 19 h 300"/>
                  <a:gd name="T10" fmla="*/ 0 60000 65536"/>
                  <a:gd name="T11" fmla="*/ 0 60000 65536"/>
                  <a:gd name="T12" fmla="*/ 0 60000 65536"/>
                  <a:gd name="T13" fmla="*/ 0 60000 65536"/>
                  <a:gd name="T14" fmla="*/ 0 60000 65536"/>
                  <a:gd name="T15" fmla="*/ 0 w 298"/>
                  <a:gd name="T16" fmla="*/ 0 h 300"/>
                  <a:gd name="T17" fmla="*/ 298 w 298"/>
                  <a:gd name="T18" fmla="*/ 300 h 300"/>
                </a:gdLst>
                <a:ahLst/>
                <a:cxnLst>
                  <a:cxn ang="T10">
                    <a:pos x="T0" y="T1"/>
                  </a:cxn>
                  <a:cxn ang="T11">
                    <a:pos x="T2" y="T3"/>
                  </a:cxn>
                  <a:cxn ang="T12">
                    <a:pos x="T4" y="T5"/>
                  </a:cxn>
                  <a:cxn ang="T13">
                    <a:pos x="T6" y="T7"/>
                  </a:cxn>
                  <a:cxn ang="T14">
                    <a:pos x="T8" y="T9"/>
                  </a:cxn>
                </a:cxnLst>
                <a:rect l="T15" t="T16" r="T17" b="T18"/>
                <a:pathLst>
                  <a:path w="298" h="300">
                    <a:moveTo>
                      <a:pt x="298" y="154"/>
                    </a:moveTo>
                    <a:lnTo>
                      <a:pt x="298" y="300"/>
                    </a:lnTo>
                    <a:lnTo>
                      <a:pt x="0" y="146"/>
                    </a:lnTo>
                    <a:lnTo>
                      <a:pt x="0" y="0"/>
                    </a:lnTo>
                    <a:lnTo>
                      <a:pt x="298" y="154"/>
                    </a:lnTo>
                    <a:close/>
                  </a:path>
                </a:pathLst>
              </a:custGeom>
              <a:solidFill>
                <a:srgbClr val="800000"/>
              </a:solidFill>
              <a:ln w="9525">
                <a:noFill/>
                <a:round/>
              </a:ln>
            </p:spPr>
            <p:txBody>
              <a:bodyPr/>
              <a:lstStyle/>
              <a:p>
                <a:endParaRPr lang="en-CA"/>
              </a:p>
            </p:txBody>
          </p:sp>
          <p:sp>
            <p:nvSpPr>
              <p:cNvPr id="19548" name="Freeform 72"/>
              <p:cNvSpPr/>
              <p:nvPr/>
            </p:nvSpPr>
            <p:spPr bwMode="auto">
              <a:xfrm>
                <a:off x="2602" y="2286"/>
                <a:ext cx="74" cy="107"/>
              </a:xfrm>
              <a:custGeom>
                <a:avLst/>
                <a:gdLst>
                  <a:gd name="T0" fmla="*/ 19 w 147"/>
                  <a:gd name="T1" fmla="*/ 9 h 215"/>
                  <a:gd name="T2" fmla="*/ 19 w 147"/>
                  <a:gd name="T3" fmla="*/ 26 h 215"/>
                  <a:gd name="T4" fmla="*/ 0 w 147"/>
                  <a:gd name="T5" fmla="*/ 17 h 215"/>
                  <a:gd name="T6" fmla="*/ 0 w 147"/>
                  <a:gd name="T7" fmla="*/ 0 h 215"/>
                  <a:gd name="T8" fmla="*/ 19 w 147"/>
                  <a:gd name="T9" fmla="*/ 9 h 215"/>
                  <a:gd name="T10" fmla="*/ 0 60000 65536"/>
                  <a:gd name="T11" fmla="*/ 0 60000 65536"/>
                  <a:gd name="T12" fmla="*/ 0 60000 65536"/>
                  <a:gd name="T13" fmla="*/ 0 60000 65536"/>
                  <a:gd name="T14" fmla="*/ 0 60000 65536"/>
                  <a:gd name="T15" fmla="*/ 0 w 147"/>
                  <a:gd name="T16" fmla="*/ 0 h 215"/>
                  <a:gd name="T17" fmla="*/ 147 w 147"/>
                  <a:gd name="T18" fmla="*/ 215 h 215"/>
                </a:gdLst>
                <a:ahLst/>
                <a:cxnLst>
                  <a:cxn ang="T10">
                    <a:pos x="T0" y="T1"/>
                  </a:cxn>
                  <a:cxn ang="T11">
                    <a:pos x="T2" y="T3"/>
                  </a:cxn>
                  <a:cxn ang="T12">
                    <a:pos x="T4" y="T5"/>
                  </a:cxn>
                  <a:cxn ang="T13">
                    <a:pos x="T6" y="T7"/>
                  </a:cxn>
                  <a:cxn ang="T14">
                    <a:pos x="T8" y="T9"/>
                  </a:cxn>
                </a:cxnLst>
                <a:rect l="T15" t="T16" r="T17" b="T18"/>
                <a:pathLst>
                  <a:path w="147" h="215">
                    <a:moveTo>
                      <a:pt x="147" y="72"/>
                    </a:moveTo>
                    <a:lnTo>
                      <a:pt x="147" y="215"/>
                    </a:lnTo>
                    <a:lnTo>
                      <a:pt x="0" y="136"/>
                    </a:lnTo>
                    <a:lnTo>
                      <a:pt x="0" y="0"/>
                    </a:lnTo>
                    <a:lnTo>
                      <a:pt x="147" y="72"/>
                    </a:lnTo>
                    <a:close/>
                  </a:path>
                </a:pathLst>
              </a:custGeom>
              <a:solidFill>
                <a:srgbClr val="600000"/>
              </a:solidFill>
              <a:ln w="9525">
                <a:noFill/>
                <a:round/>
              </a:ln>
            </p:spPr>
            <p:txBody>
              <a:bodyPr/>
              <a:lstStyle/>
              <a:p>
                <a:endParaRPr lang="en-CA"/>
              </a:p>
            </p:txBody>
          </p:sp>
          <p:sp>
            <p:nvSpPr>
              <p:cNvPr id="19549" name="Freeform 73"/>
              <p:cNvSpPr/>
              <p:nvPr/>
            </p:nvSpPr>
            <p:spPr bwMode="auto">
              <a:xfrm>
                <a:off x="3153" y="2765"/>
                <a:ext cx="48" cy="99"/>
              </a:xfrm>
              <a:custGeom>
                <a:avLst/>
                <a:gdLst>
                  <a:gd name="T0" fmla="*/ 12 w 97"/>
                  <a:gd name="T1" fmla="*/ 6 h 198"/>
                  <a:gd name="T2" fmla="*/ 12 w 97"/>
                  <a:gd name="T3" fmla="*/ 25 h 198"/>
                  <a:gd name="T4" fmla="*/ 0 w 97"/>
                  <a:gd name="T5" fmla="*/ 18 h 198"/>
                  <a:gd name="T6" fmla="*/ 0 w 97"/>
                  <a:gd name="T7" fmla="*/ 0 h 198"/>
                  <a:gd name="T8" fmla="*/ 12 w 97"/>
                  <a:gd name="T9" fmla="*/ 6 h 198"/>
                  <a:gd name="T10" fmla="*/ 0 60000 65536"/>
                  <a:gd name="T11" fmla="*/ 0 60000 65536"/>
                  <a:gd name="T12" fmla="*/ 0 60000 65536"/>
                  <a:gd name="T13" fmla="*/ 0 60000 65536"/>
                  <a:gd name="T14" fmla="*/ 0 60000 65536"/>
                  <a:gd name="T15" fmla="*/ 0 w 97"/>
                  <a:gd name="T16" fmla="*/ 0 h 198"/>
                  <a:gd name="T17" fmla="*/ 97 w 97"/>
                  <a:gd name="T18" fmla="*/ 198 h 198"/>
                </a:gdLst>
                <a:ahLst/>
                <a:cxnLst>
                  <a:cxn ang="T10">
                    <a:pos x="T0" y="T1"/>
                  </a:cxn>
                  <a:cxn ang="T11">
                    <a:pos x="T2" y="T3"/>
                  </a:cxn>
                  <a:cxn ang="T12">
                    <a:pos x="T4" y="T5"/>
                  </a:cxn>
                  <a:cxn ang="T13">
                    <a:pos x="T6" y="T7"/>
                  </a:cxn>
                  <a:cxn ang="T14">
                    <a:pos x="T8" y="T9"/>
                  </a:cxn>
                </a:cxnLst>
                <a:rect l="T15" t="T16" r="T17" b="T18"/>
                <a:pathLst>
                  <a:path w="97" h="198">
                    <a:moveTo>
                      <a:pt x="97" y="43"/>
                    </a:moveTo>
                    <a:lnTo>
                      <a:pt x="97" y="198"/>
                    </a:lnTo>
                    <a:lnTo>
                      <a:pt x="0" y="137"/>
                    </a:lnTo>
                    <a:lnTo>
                      <a:pt x="0" y="0"/>
                    </a:lnTo>
                    <a:lnTo>
                      <a:pt x="97" y="43"/>
                    </a:lnTo>
                    <a:close/>
                  </a:path>
                </a:pathLst>
              </a:custGeom>
              <a:solidFill>
                <a:srgbClr val="800000"/>
              </a:solidFill>
              <a:ln w="9525">
                <a:noFill/>
                <a:round/>
              </a:ln>
            </p:spPr>
            <p:txBody>
              <a:bodyPr/>
              <a:lstStyle/>
              <a:p>
                <a:endParaRPr lang="en-CA"/>
              </a:p>
            </p:txBody>
          </p:sp>
          <p:sp>
            <p:nvSpPr>
              <p:cNvPr id="19550" name="Freeform 74"/>
              <p:cNvSpPr/>
              <p:nvPr/>
            </p:nvSpPr>
            <p:spPr bwMode="auto">
              <a:xfrm>
                <a:off x="2995" y="2670"/>
                <a:ext cx="150" cy="163"/>
              </a:xfrm>
              <a:custGeom>
                <a:avLst/>
                <a:gdLst>
                  <a:gd name="T0" fmla="*/ 38 w 298"/>
                  <a:gd name="T1" fmla="*/ 21 h 326"/>
                  <a:gd name="T2" fmla="*/ 38 w 298"/>
                  <a:gd name="T3" fmla="*/ 41 h 326"/>
                  <a:gd name="T4" fmla="*/ 0 w 298"/>
                  <a:gd name="T5" fmla="*/ 19 h 326"/>
                  <a:gd name="T6" fmla="*/ 0 w 298"/>
                  <a:gd name="T7" fmla="*/ 0 h 326"/>
                  <a:gd name="T8" fmla="*/ 38 w 298"/>
                  <a:gd name="T9" fmla="*/ 21 h 326"/>
                  <a:gd name="T10" fmla="*/ 0 60000 65536"/>
                  <a:gd name="T11" fmla="*/ 0 60000 65536"/>
                  <a:gd name="T12" fmla="*/ 0 60000 65536"/>
                  <a:gd name="T13" fmla="*/ 0 60000 65536"/>
                  <a:gd name="T14" fmla="*/ 0 60000 65536"/>
                  <a:gd name="T15" fmla="*/ 0 w 298"/>
                  <a:gd name="T16" fmla="*/ 0 h 326"/>
                  <a:gd name="T17" fmla="*/ 298 w 298"/>
                  <a:gd name="T18" fmla="*/ 326 h 326"/>
                </a:gdLst>
                <a:ahLst/>
                <a:cxnLst>
                  <a:cxn ang="T10">
                    <a:pos x="T0" y="T1"/>
                  </a:cxn>
                  <a:cxn ang="T11">
                    <a:pos x="T2" y="T3"/>
                  </a:cxn>
                  <a:cxn ang="T12">
                    <a:pos x="T4" y="T5"/>
                  </a:cxn>
                  <a:cxn ang="T13">
                    <a:pos x="T6" y="T7"/>
                  </a:cxn>
                  <a:cxn ang="T14">
                    <a:pos x="T8" y="T9"/>
                  </a:cxn>
                </a:cxnLst>
                <a:rect l="T15" t="T16" r="T17" b="T18"/>
                <a:pathLst>
                  <a:path w="298" h="326">
                    <a:moveTo>
                      <a:pt x="298" y="169"/>
                    </a:moveTo>
                    <a:lnTo>
                      <a:pt x="298" y="326"/>
                    </a:lnTo>
                    <a:lnTo>
                      <a:pt x="0" y="152"/>
                    </a:lnTo>
                    <a:lnTo>
                      <a:pt x="0" y="0"/>
                    </a:lnTo>
                    <a:lnTo>
                      <a:pt x="298" y="169"/>
                    </a:lnTo>
                    <a:close/>
                  </a:path>
                </a:pathLst>
              </a:custGeom>
              <a:solidFill>
                <a:srgbClr val="800000"/>
              </a:solidFill>
              <a:ln w="9525">
                <a:noFill/>
                <a:round/>
              </a:ln>
            </p:spPr>
            <p:txBody>
              <a:bodyPr/>
              <a:lstStyle/>
              <a:p>
                <a:endParaRPr lang="en-CA"/>
              </a:p>
            </p:txBody>
          </p:sp>
          <p:sp>
            <p:nvSpPr>
              <p:cNvPr id="19551" name="Freeform 75"/>
              <p:cNvSpPr/>
              <p:nvPr/>
            </p:nvSpPr>
            <p:spPr bwMode="auto">
              <a:xfrm>
                <a:off x="2839" y="2582"/>
                <a:ext cx="149" cy="159"/>
              </a:xfrm>
              <a:custGeom>
                <a:avLst/>
                <a:gdLst>
                  <a:gd name="T0" fmla="*/ 38 w 297"/>
                  <a:gd name="T1" fmla="*/ 22 h 317"/>
                  <a:gd name="T2" fmla="*/ 38 w 297"/>
                  <a:gd name="T3" fmla="*/ 40 h 317"/>
                  <a:gd name="T4" fmla="*/ 0 w 297"/>
                  <a:gd name="T5" fmla="*/ 18 h 317"/>
                  <a:gd name="T6" fmla="*/ 0 w 297"/>
                  <a:gd name="T7" fmla="*/ 0 h 317"/>
                  <a:gd name="T8" fmla="*/ 38 w 297"/>
                  <a:gd name="T9" fmla="*/ 22 h 317"/>
                  <a:gd name="T10" fmla="*/ 0 60000 65536"/>
                  <a:gd name="T11" fmla="*/ 0 60000 65536"/>
                  <a:gd name="T12" fmla="*/ 0 60000 65536"/>
                  <a:gd name="T13" fmla="*/ 0 60000 65536"/>
                  <a:gd name="T14" fmla="*/ 0 60000 65536"/>
                  <a:gd name="T15" fmla="*/ 0 w 297"/>
                  <a:gd name="T16" fmla="*/ 0 h 317"/>
                  <a:gd name="T17" fmla="*/ 297 w 297"/>
                  <a:gd name="T18" fmla="*/ 317 h 317"/>
                </a:gdLst>
                <a:ahLst/>
                <a:cxnLst>
                  <a:cxn ang="T10">
                    <a:pos x="T0" y="T1"/>
                  </a:cxn>
                  <a:cxn ang="T11">
                    <a:pos x="T2" y="T3"/>
                  </a:cxn>
                  <a:cxn ang="T12">
                    <a:pos x="T4" y="T5"/>
                  </a:cxn>
                  <a:cxn ang="T13">
                    <a:pos x="T6" y="T7"/>
                  </a:cxn>
                  <a:cxn ang="T14">
                    <a:pos x="T8" y="T9"/>
                  </a:cxn>
                </a:cxnLst>
                <a:rect l="T15" t="T16" r="T17" b="T18"/>
                <a:pathLst>
                  <a:path w="297" h="317">
                    <a:moveTo>
                      <a:pt x="297" y="169"/>
                    </a:moveTo>
                    <a:lnTo>
                      <a:pt x="297" y="317"/>
                    </a:lnTo>
                    <a:lnTo>
                      <a:pt x="0" y="144"/>
                    </a:lnTo>
                    <a:lnTo>
                      <a:pt x="0" y="0"/>
                    </a:lnTo>
                    <a:lnTo>
                      <a:pt x="297" y="169"/>
                    </a:lnTo>
                    <a:close/>
                  </a:path>
                </a:pathLst>
              </a:custGeom>
              <a:solidFill>
                <a:srgbClr val="800000"/>
              </a:solidFill>
              <a:ln w="9525">
                <a:noFill/>
                <a:round/>
              </a:ln>
            </p:spPr>
            <p:txBody>
              <a:bodyPr/>
              <a:lstStyle/>
              <a:p>
                <a:endParaRPr lang="en-CA"/>
              </a:p>
            </p:txBody>
          </p:sp>
          <p:sp>
            <p:nvSpPr>
              <p:cNvPr id="19552" name="Freeform 76"/>
              <p:cNvSpPr/>
              <p:nvPr/>
            </p:nvSpPr>
            <p:spPr bwMode="auto">
              <a:xfrm>
                <a:off x="2681" y="2492"/>
                <a:ext cx="151" cy="159"/>
              </a:xfrm>
              <a:custGeom>
                <a:avLst/>
                <a:gdLst>
                  <a:gd name="T0" fmla="*/ 38 w 301"/>
                  <a:gd name="T1" fmla="*/ 22 h 319"/>
                  <a:gd name="T2" fmla="*/ 38 w 301"/>
                  <a:gd name="T3" fmla="*/ 39 h 319"/>
                  <a:gd name="T4" fmla="*/ 0 w 301"/>
                  <a:gd name="T5" fmla="*/ 18 h 319"/>
                  <a:gd name="T6" fmla="*/ 0 w 301"/>
                  <a:gd name="T7" fmla="*/ 0 h 319"/>
                  <a:gd name="T8" fmla="*/ 38 w 301"/>
                  <a:gd name="T9" fmla="*/ 22 h 319"/>
                  <a:gd name="T10" fmla="*/ 0 60000 65536"/>
                  <a:gd name="T11" fmla="*/ 0 60000 65536"/>
                  <a:gd name="T12" fmla="*/ 0 60000 65536"/>
                  <a:gd name="T13" fmla="*/ 0 60000 65536"/>
                  <a:gd name="T14" fmla="*/ 0 60000 65536"/>
                  <a:gd name="T15" fmla="*/ 0 w 301"/>
                  <a:gd name="T16" fmla="*/ 0 h 319"/>
                  <a:gd name="T17" fmla="*/ 301 w 301"/>
                  <a:gd name="T18" fmla="*/ 319 h 319"/>
                </a:gdLst>
                <a:ahLst/>
                <a:cxnLst>
                  <a:cxn ang="T10">
                    <a:pos x="T0" y="T1"/>
                  </a:cxn>
                  <a:cxn ang="T11">
                    <a:pos x="T2" y="T3"/>
                  </a:cxn>
                  <a:cxn ang="T12">
                    <a:pos x="T4" y="T5"/>
                  </a:cxn>
                  <a:cxn ang="T13">
                    <a:pos x="T6" y="T7"/>
                  </a:cxn>
                  <a:cxn ang="T14">
                    <a:pos x="T8" y="T9"/>
                  </a:cxn>
                </a:cxnLst>
                <a:rect l="T15" t="T16" r="T17" b="T18"/>
                <a:pathLst>
                  <a:path w="301" h="319">
                    <a:moveTo>
                      <a:pt x="301" y="176"/>
                    </a:moveTo>
                    <a:lnTo>
                      <a:pt x="301" y="319"/>
                    </a:lnTo>
                    <a:lnTo>
                      <a:pt x="0" y="146"/>
                    </a:lnTo>
                    <a:lnTo>
                      <a:pt x="0" y="0"/>
                    </a:lnTo>
                    <a:lnTo>
                      <a:pt x="301" y="176"/>
                    </a:lnTo>
                    <a:close/>
                  </a:path>
                </a:pathLst>
              </a:custGeom>
              <a:solidFill>
                <a:srgbClr val="800000"/>
              </a:solidFill>
              <a:ln w="9525">
                <a:noFill/>
                <a:round/>
              </a:ln>
            </p:spPr>
            <p:txBody>
              <a:bodyPr/>
              <a:lstStyle/>
              <a:p>
                <a:endParaRPr lang="en-CA"/>
              </a:p>
            </p:txBody>
          </p:sp>
          <p:sp>
            <p:nvSpPr>
              <p:cNvPr id="19553" name="Freeform 77"/>
              <p:cNvSpPr/>
              <p:nvPr/>
            </p:nvSpPr>
            <p:spPr bwMode="auto">
              <a:xfrm>
                <a:off x="2602" y="2451"/>
                <a:ext cx="74" cy="110"/>
              </a:xfrm>
              <a:custGeom>
                <a:avLst/>
                <a:gdLst>
                  <a:gd name="T0" fmla="*/ 19 w 147"/>
                  <a:gd name="T1" fmla="*/ 10 h 220"/>
                  <a:gd name="T2" fmla="*/ 19 w 147"/>
                  <a:gd name="T3" fmla="*/ 28 h 220"/>
                  <a:gd name="T4" fmla="*/ 0 w 147"/>
                  <a:gd name="T5" fmla="*/ 17 h 220"/>
                  <a:gd name="T6" fmla="*/ 0 w 147"/>
                  <a:gd name="T7" fmla="*/ 0 h 220"/>
                  <a:gd name="T8" fmla="*/ 19 w 147"/>
                  <a:gd name="T9" fmla="*/ 10 h 220"/>
                  <a:gd name="T10" fmla="*/ 0 60000 65536"/>
                  <a:gd name="T11" fmla="*/ 0 60000 65536"/>
                  <a:gd name="T12" fmla="*/ 0 60000 65536"/>
                  <a:gd name="T13" fmla="*/ 0 60000 65536"/>
                  <a:gd name="T14" fmla="*/ 0 60000 65536"/>
                  <a:gd name="T15" fmla="*/ 0 w 147"/>
                  <a:gd name="T16" fmla="*/ 0 h 220"/>
                  <a:gd name="T17" fmla="*/ 147 w 147"/>
                  <a:gd name="T18" fmla="*/ 220 h 220"/>
                </a:gdLst>
                <a:ahLst/>
                <a:cxnLst>
                  <a:cxn ang="T10">
                    <a:pos x="T0" y="T1"/>
                  </a:cxn>
                  <a:cxn ang="T11">
                    <a:pos x="T2" y="T3"/>
                  </a:cxn>
                  <a:cxn ang="T12">
                    <a:pos x="T4" y="T5"/>
                  </a:cxn>
                  <a:cxn ang="T13">
                    <a:pos x="T6" y="T7"/>
                  </a:cxn>
                  <a:cxn ang="T14">
                    <a:pos x="T8" y="T9"/>
                  </a:cxn>
                </a:cxnLst>
                <a:rect l="T15" t="T16" r="T17" b="T18"/>
                <a:pathLst>
                  <a:path w="147" h="220">
                    <a:moveTo>
                      <a:pt x="147" y="76"/>
                    </a:moveTo>
                    <a:lnTo>
                      <a:pt x="147" y="220"/>
                    </a:lnTo>
                    <a:lnTo>
                      <a:pt x="0" y="133"/>
                    </a:lnTo>
                    <a:lnTo>
                      <a:pt x="0" y="0"/>
                    </a:lnTo>
                    <a:lnTo>
                      <a:pt x="147" y="76"/>
                    </a:lnTo>
                    <a:close/>
                  </a:path>
                </a:pathLst>
              </a:custGeom>
              <a:solidFill>
                <a:srgbClr val="800000"/>
              </a:solidFill>
              <a:ln w="9525">
                <a:noFill/>
                <a:round/>
              </a:ln>
            </p:spPr>
            <p:txBody>
              <a:bodyPr/>
              <a:lstStyle/>
              <a:p>
                <a:endParaRPr lang="en-CA"/>
              </a:p>
            </p:txBody>
          </p:sp>
          <p:sp>
            <p:nvSpPr>
              <p:cNvPr id="19554" name="Freeform 78"/>
              <p:cNvSpPr/>
              <p:nvPr/>
            </p:nvSpPr>
            <p:spPr bwMode="auto">
              <a:xfrm>
                <a:off x="3155" y="2949"/>
                <a:ext cx="46" cy="114"/>
              </a:xfrm>
              <a:custGeom>
                <a:avLst/>
                <a:gdLst>
                  <a:gd name="T0" fmla="*/ 11 w 94"/>
                  <a:gd name="T1" fmla="*/ 8 h 226"/>
                  <a:gd name="T2" fmla="*/ 11 w 94"/>
                  <a:gd name="T3" fmla="*/ 29 h 226"/>
                  <a:gd name="T4" fmla="*/ 0 w 94"/>
                  <a:gd name="T5" fmla="*/ 20 h 226"/>
                  <a:gd name="T6" fmla="*/ 0 w 94"/>
                  <a:gd name="T7" fmla="*/ 0 h 226"/>
                  <a:gd name="T8" fmla="*/ 11 w 94"/>
                  <a:gd name="T9" fmla="*/ 8 h 226"/>
                  <a:gd name="T10" fmla="*/ 0 60000 65536"/>
                  <a:gd name="T11" fmla="*/ 0 60000 65536"/>
                  <a:gd name="T12" fmla="*/ 0 60000 65536"/>
                  <a:gd name="T13" fmla="*/ 0 60000 65536"/>
                  <a:gd name="T14" fmla="*/ 0 60000 65536"/>
                  <a:gd name="T15" fmla="*/ 0 w 94"/>
                  <a:gd name="T16" fmla="*/ 0 h 226"/>
                  <a:gd name="T17" fmla="*/ 94 w 94"/>
                  <a:gd name="T18" fmla="*/ 226 h 226"/>
                </a:gdLst>
                <a:ahLst/>
                <a:cxnLst>
                  <a:cxn ang="T10">
                    <a:pos x="T0" y="T1"/>
                  </a:cxn>
                  <a:cxn ang="T11">
                    <a:pos x="T2" y="T3"/>
                  </a:cxn>
                  <a:cxn ang="T12">
                    <a:pos x="T4" y="T5"/>
                  </a:cxn>
                  <a:cxn ang="T13">
                    <a:pos x="T6" y="T7"/>
                  </a:cxn>
                  <a:cxn ang="T14">
                    <a:pos x="T8" y="T9"/>
                  </a:cxn>
                </a:cxnLst>
                <a:rect l="T15" t="T16" r="T17" b="T18"/>
                <a:pathLst>
                  <a:path w="94" h="226">
                    <a:moveTo>
                      <a:pt x="94" y="61"/>
                    </a:moveTo>
                    <a:lnTo>
                      <a:pt x="94" y="226"/>
                    </a:lnTo>
                    <a:lnTo>
                      <a:pt x="0" y="159"/>
                    </a:lnTo>
                    <a:lnTo>
                      <a:pt x="0" y="0"/>
                    </a:lnTo>
                    <a:lnTo>
                      <a:pt x="94" y="61"/>
                    </a:lnTo>
                    <a:close/>
                  </a:path>
                </a:pathLst>
              </a:custGeom>
              <a:solidFill>
                <a:srgbClr val="800000"/>
              </a:solidFill>
              <a:ln w="9525">
                <a:noFill/>
                <a:round/>
              </a:ln>
            </p:spPr>
            <p:txBody>
              <a:bodyPr/>
              <a:lstStyle/>
              <a:p>
                <a:endParaRPr lang="en-CA"/>
              </a:p>
            </p:txBody>
          </p:sp>
          <p:sp>
            <p:nvSpPr>
              <p:cNvPr id="19555" name="Freeform 79"/>
              <p:cNvSpPr/>
              <p:nvPr/>
            </p:nvSpPr>
            <p:spPr bwMode="auto">
              <a:xfrm>
                <a:off x="2995" y="2854"/>
                <a:ext cx="150" cy="169"/>
              </a:xfrm>
              <a:custGeom>
                <a:avLst/>
                <a:gdLst>
                  <a:gd name="T0" fmla="*/ 38 w 298"/>
                  <a:gd name="T1" fmla="*/ 22 h 338"/>
                  <a:gd name="T2" fmla="*/ 38 w 298"/>
                  <a:gd name="T3" fmla="*/ 42 h 338"/>
                  <a:gd name="T4" fmla="*/ 0 w 298"/>
                  <a:gd name="T5" fmla="*/ 19 h 338"/>
                  <a:gd name="T6" fmla="*/ 0 w 298"/>
                  <a:gd name="T7" fmla="*/ 0 h 338"/>
                  <a:gd name="T8" fmla="*/ 38 w 298"/>
                  <a:gd name="T9" fmla="*/ 22 h 338"/>
                  <a:gd name="T10" fmla="*/ 0 60000 65536"/>
                  <a:gd name="T11" fmla="*/ 0 60000 65536"/>
                  <a:gd name="T12" fmla="*/ 0 60000 65536"/>
                  <a:gd name="T13" fmla="*/ 0 60000 65536"/>
                  <a:gd name="T14" fmla="*/ 0 60000 65536"/>
                  <a:gd name="T15" fmla="*/ 0 w 298"/>
                  <a:gd name="T16" fmla="*/ 0 h 338"/>
                  <a:gd name="T17" fmla="*/ 298 w 298"/>
                  <a:gd name="T18" fmla="*/ 338 h 338"/>
                </a:gdLst>
                <a:ahLst/>
                <a:cxnLst>
                  <a:cxn ang="T10">
                    <a:pos x="T0" y="T1"/>
                  </a:cxn>
                  <a:cxn ang="T11">
                    <a:pos x="T2" y="T3"/>
                  </a:cxn>
                  <a:cxn ang="T12">
                    <a:pos x="T4" y="T5"/>
                  </a:cxn>
                  <a:cxn ang="T13">
                    <a:pos x="T6" y="T7"/>
                  </a:cxn>
                  <a:cxn ang="T14">
                    <a:pos x="T8" y="T9"/>
                  </a:cxn>
                </a:cxnLst>
                <a:rect l="T15" t="T16" r="T17" b="T18"/>
                <a:pathLst>
                  <a:path w="298" h="338">
                    <a:moveTo>
                      <a:pt x="298" y="182"/>
                    </a:moveTo>
                    <a:lnTo>
                      <a:pt x="298" y="338"/>
                    </a:lnTo>
                    <a:lnTo>
                      <a:pt x="0" y="152"/>
                    </a:lnTo>
                    <a:lnTo>
                      <a:pt x="0" y="0"/>
                    </a:lnTo>
                    <a:lnTo>
                      <a:pt x="298" y="182"/>
                    </a:lnTo>
                    <a:close/>
                  </a:path>
                </a:pathLst>
              </a:custGeom>
              <a:solidFill>
                <a:srgbClr val="800000"/>
              </a:solidFill>
              <a:ln w="9525">
                <a:noFill/>
                <a:round/>
              </a:ln>
            </p:spPr>
            <p:txBody>
              <a:bodyPr/>
              <a:lstStyle/>
              <a:p>
                <a:endParaRPr lang="en-CA"/>
              </a:p>
            </p:txBody>
          </p:sp>
          <p:sp>
            <p:nvSpPr>
              <p:cNvPr id="19556" name="Freeform 80"/>
              <p:cNvSpPr/>
              <p:nvPr/>
            </p:nvSpPr>
            <p:spPr bwMode="auto">
              <a:xfrm>
                <a:off x="2839" y="2759"/>
                <a:ext cx="149" cy="166"/>
              </a:xfrm>
              <a:custGeom>
                <a:avLst/>
                <a:gdLst>
                  <a:gd name="T0" fmla="*/ 38 w 297"/>
                  <a:gd name="T1" fmla="*/ 23 h 332"/>
                  <a:gd name="T2" fmla="*/ 38 w 297"/>
                  <a:gd name="T3" fmla="*/ 42 h 332"/>
                  <a:gd name="T4" fmla="*/ 0 w 297"/>
                  <a:gd name="T5" fmla="*/ 19 h 332"/>
                  <a:gd name="T6" fmla="*/ 0 w 297"/>
                  <a:gd name="T7" fmla="*/ 0 h 332"/>
                  <a:gd name="T8" fmla="*/ 38 w 297"/>
                  <a:gd name="T9" fmla="*/ 23 h 332"/>
                  <a:gd name="T10" fmla="*/ 0 60000 65536"/>
                  <a:gd name="T11" fmla="*/ 0 60000 65536"/>
                  <a:gd name="T12" fmla="*/ 0 60000 65536"/>
                  <a:gd name="T13" fmla="*/ 0 60000 65536"/>
                  <a:gd name="T14" fmla="*/ 0 60000 65536"/>
                  <a:gd name="T15" fmla="*/ 0 w 297"/>
                  <a:gd name="T16" fmla="*/ 0 h 332"/>
                  <a:gd name="T17" fmla="*/ 297 w 297"/>
                  <a:gd name="T18" fmla="*/ 332 h 332"/>
                </a:gdLst>
                <a:ahLst/>
                <a:cxnLst>
                  <a:cxn ang="T10">
                    <a:pos x="T0" y="T1"/>
                  </a:cxn>
                  <a:cxn ang="T11">
                    <a:pos x="T2" y="T3"/>
                  </a:cxn>
                  <a:cxn ang="T12">
                    <a:pos x="T4" y="T5"/>
                  </a:cxn>
                  <a:cxn ang="T13">
                    <a:pos x="T6" y="T7"/>
                  </a:cxn>
                  <a:cxn ang="T14">
                    <a:pos x="T8" y="T9"/>
                  </a:cxn>
                </a:cxnLst>
                <a:rect l="T15" t="T16" r="T17" b="T18"/>
                <a:pathLst>
                  <a:path w="297" h="332">
                    <a:moveTo>
                      <a:pt x="297" y="185"/>
                    </a:moveTo>
                    <a:lnTo>
                      <a:pt x="297" y="332"/>
                    </a:lnTo>
                    <a:lnTo>
                      <a:pt x="0" y="147"/>
                    </a:lnTo>
                    <a:lnTo>
                      <a:pt x="0" y="0"/>
                    </a:lnTo>
                    <a:lnTo>
                      <a:pt x="297" y="185"/>
                    </a:lnTo>
                    <a:close/>
                  </a:path>
                </a:pathLst>
              </a:custGeom>
              <a:solidFill>
                <a:srgbClr val="800000"/>
              </a:solidFill>
              <a:ln w="9525">
                <a:noFill/>
                <a:round/>
              </a:ln>
            </p:spPr>
            <p:txBody>
              <a:bodyPr/>
              <a:lstStyle/>
              <a:p>
                <a:endParaRPr lang="en-CA"/>
              </a:p>
            </p:txBody>
          </p:sp>
          <p:sp>
            <p:nvSpPr>
              <p:cNvPr id="19557" name="Freeform 81"/>
              <p:cNvSpPr/>
              <p:nvPr/>
            </p:nvSpPr>
            <p:spPr bwMode="auto">
              <a:xfrm>
                <a:off x="2683" y="2665"/>
                <a:ext cx="149" cy="162"/>
              </a:xfrm>
              <a:custGeom>
                <a:avLst/>
                <a:gdLst>
                  <a:gd name="T0" fmla="*/ 37 w 298"/>
                  <a:gd name="T1" fmla="*/ 22 h 324"/>
                  <a:gd name="T2" fmla="*/ 37 w 298"/>
                  <a:gd name="T3" fmla="*/ 41 h 324"/>
                  <a:gd name="T4" fmla="*/ 0 w 298"/>
                  <a:gd name="T5" fmla="*/ 19 h 324"/>
                  <a:gd name="T6" fmla="*/ 0 w 298"/>
                  <a:gd name="T7" fmla="*/ 0 h 324"/>
                  <a:gd name="T8" fmla="*/ 37 w 298"/>
                  <a:gd name="T9" fmla="*/ 22 h 324"/>
                  <a:gd name="T10" fmla="*/ 0 60000 65536"/>
                  <a:gd name="T11" fmla="*/ 0 60000 65536"/>
                  <a:gd name="T12" fmla="*/ 0 60000 65536"/>
                  <a:gd name="T13" fmla="*/ 0 60000 65536"/>
                  <a:gd name="T14" fmla="*/ 0 60000 65536"/>
                  <a:gd name="T15" fmla="*/ 0 w 298"/>
                  <a:gd name="T16" fmla="*/ 0 h 324"/>
                  <a:gd name="T17" fmla="*/ 298 w 298"/>
                  <a:gd name="T18" fmla="*/ 324 h 324"/>
                </a:gdLst>
                <a:ahLst/>
                <a:cxnLst>
                  <a:cxn ang="T10">
                    <a:pos x="T0" y="T1"/>
                  </a:cxn>
                  <a:cxn ang="T11">
                    <a:pos x="T2" y="T3"/>
                  </a:cxn>
                  <a:cxn ang="T12">
                    <a:pos x="T4" y="T5"/>
                  </a:cxn>
                  <a:cxn ang="T13">
                    <a:pos x="T6" y="T7"/>
                  </a:cxn>
                  <a:cxn ang="T14">
                    <a:pos x="T8" y="T9"/>
                  </a:cxn>
                </a:cxnLst>
                <a:rect l="T15" t="T16" r="T17" b="T18"/>
                <a:pathLst>
                  <a:path w="298" h="324">
                    <a:moveTo>
                      <a:pt x="298" y="179"/>
                    </a:moveTo>
                    <a:lnTo>
                      <a:pt x="298" y="324"/>
                    </a:lnTo>
                    <a:lnTo>
                      <a:pt x="0" y="146"/>
                    </a:lnTo>
                    <a:lnTo>
                      <a:pt x="0" y="0"/>
                    </a:lnTo>
                    <a:lnTo>
                      <a:pt x="298" y="179"/>
                    </a:lnTo>
                    <a:close/>
                  </a:path>
                </a:pathLst>
              </a:custGeom>
              <a:solidFill>
                <a:srgbClr val="200000"/>
              </a:solidFill>
              <a:ln w="9525">
                <a:noFill/>
                <a:round/>
              </a:ln>
            </p:spPr>
            <p:txBody>
              <a:bodyPr/>
              <a:lstStyle/>
              <a:p>
                <a:endParaRPr lang="en-CA"/>
              </a:p>
            </p:txBody>
          </p:sp>
          <p:sp>
            <p:nvSpPr>
              <p:cNvPr id="19558" name="Freeform 82"/>
              <p:cNvSpPr/>
              <p:nvPr/>
            </p:nvSpPr>
            <p:spPr bwMode="auto">
              <a:xfrm>
                <a:off x="2602" y="2619"/>
                <a:ext cx="74" cy="114"/>
              </a:xfrm>
              <a:custGeom>
                <a:avLst/>
                <a:gdLst>
                  <a:gd name="T0" fmla="*/ 19 w 147"/>
                  <a:gd name="T1" fmla="*/ 11 h 228"/>
                  <a:gd name="T2" fmla="*/ 19 w 147"/>
                  <a:gd name="T3" fmla="*/ 29 h 228"/>
                  <a:gd name="T4" fmla="*/ 0 w 147"/>
                  <a:gd name="T5" fmla="*/ 15 h 228"/>
                  <a:gd name="T6" fmla="*/ 0 w 147"/>
                  <a:gd name="T7" fmla="*/ 0 h 228"/>
                  <a:gd name="T8" fmla="*/ 19 w 147"/>
                  <a:gd name="T9" fmla="*/ 11 h 228"/>
                  <a:gd name="T10" fmla="*/ 0 60000 65536"/>
                  <a:gd name="T11" fmla="*/ 0 60000 65536"/>
                  <a:gd name="T12" fmla="*/ 0 60000 65536"/>
                  <a:gd name="T13" fmla="*/ 0 60000 65536"/>
                  <a:gd name="T14" fmla="*/ 0 60000 65536"/>
                  <a:gd name="T15" fmla="*/ 0 w 147"/>
                  <a:gd name="T16" fmla="*/ 0 h 228"/>
                  <a:gd name="T17" fmla="*/ 147 w 147"/>
                  <a:gd name="T18" fmla="*/ 228 h 228"/>
                </a:gdLst>
                <a:ahLst/>
                <a:cxnLst>
                  <a:cxn ang="T10">
                    <a:pos x="T0" y="T1"/>
                  </a:cxn>
                  <a:cxn ang="T11">
                    <a:pos x="T2" y="T3"/>
                  </a:cxn>
                  <a:cxn ang="T12">
                    <a:pos x="T4" y="T5"/>
                  </a:cxn>
                  <a:cxn ang="T13">
                    <a:pos x="T6" y="T7"/>
                  </a:cxn>
                  <a:cxn ang="T14">
                    <a:pos x="T8" y="T9"/>
                  </a:cxn>
                </a:cxnLst>
                <a:rect l="T15" t="T16" r="T17" b="T18"/>
                <a:pathLst>
                  <a:path w="147" h="228">
                    <a:moveTo>
                      <a:pt x="147" y="84"/>
                    </a:moveTo>
                    <a:lnTo>
                      <a:pt x="147" y="228"/>
                    </a:lnTo>
                    <a:lnTo>
                      <a:pt x="0" y="127"/>
                    </a:lnTo>
                    <a:lnTo>
                      <a:pt x="0" y="0"/>
                    </a:lnTo>
                    <a:lnTo>
                      <a:pt x="147" y="84"/>
                    </a:lnTo>
                    <a:close/>
                  </a:path>
                </a:pathLst>
              </a:custGeom>
              <a:solidFill>
                <a:srgbClr val="800000"/>
              </a:solidFill>
              <a:ln w="9525">
                <a:noFill/>
                <a:round/>
              </a:ln>
            </p:spPr>
            <p:txBody>
              <a:bodyPr/>
              <a:lstStyle/>
              <a:p>
                <a:endParaRPr lang="en-CA"/>
              </a:p>
            </p:txBody>
          </p:sp>
          <p:sp>
            <p:nvSpPr>
              <p:cNvPr id="19559" name="Freeform 83"/>
              <p:cNvSpPr/>
              <p:nvPr/>
            </p:nvSpPr>
            <p:spPr bwMode="auto">
              <a:xfrm>
                <a:off x="2602" y="2700"/>
                <a:ext cx="123" cy="142"/>
              </a:xfrm>
              <a:custGeom>
                <a:avLst/>
                <a:gdLst>
                  <a:gd name="T0" fmla="*/ 31 w 245"/>
                  <a:gd name="T1" fmla="*/ 19 h 285"/>
                  <a:gd name="T2" fmla="*/ 31 w 245"/>
                  <a:gd name="T3" fmla="*/ 35 h 285"/>
                  <a:gd name="T4" fmla="*/ 0 w 245"/>
                  <a:gd name="T5" fmla="*/ 17 h 285"/>
                  <a:gd name="T6" fmla="*/ 0 w 245"/>
                  <a:gd name="T7" fmla="*/ 0 h 285"/>
                  <a:gd name="T8" fmla="*/ 31 w 245"/>
                  <a:gd name="T9" fmla="*/ 19 h 285"/>
                  <a:gd name="T10" fmla="*/ 0 60000 65536"/>
                  <a:gd name="T11" fmla="*/ 0 60000 65536"/>
                  <a:gd name="T12" fmla="*/ 0 60000 65536"/>
                  <a:gd name="T13" fmla="*/ 0 60000 65536"/>
                  <a:gd name="T14" fmla="*/ 0 60000 65536"/>
                  <a:gd name="T15" fmla="*/ 0 w 245"/>
                  <a:gd name="T16" fmla="*/ 0 h 285"/>
                  <a:gd name="T17" fmla="*/ 245 w 245"/>
                  <a:gd name="T18" fmla="*/ 285 h 285"/>
                </a:gdLst>
                <a:ahLst/>
                <a:cxnLst>
                  <a:cxn ang="T10">
                    <a:pos x="T0" y="T1"/>
                  </a:cxn>
                  <a:cxn ang="T11">
                    <a:pos x="T2" y="T3"/>
                  </a:cxn>
                  <a:cxn ang="T12">
                    <a:pos x="T4" y="T5"/>
                  </a:cxn>
                  <a:cxn ang="T13">
                    <a:pos x="T6" y="T7"/>
                  </a:cxn>
                  <a:cxn ang="T14">
                    <a:pos x="T8" y="T9"/>
                  </a:cxn>
                </a:cxnLst>
                <a:rect l="T15" t="T16" r="T17" b="T18"/>
                <a:pathLst>
                  <a:path w="245" h="285">
                    <a:moveTo>
                      <a:pt x="245" y="155"/>
                    </a:moveTo>
                    <a:lnTo>
                      <a:pt x="245" y="285"/>
                    </a:lnTo>
                    <a:lnTo>
                      <a:pt x="0" y="139"/>
                    </a:lnTo>
                    <a:lnTo>
                      <a:pt x="0" y="0"/>
                    </a:lnTo>
                    <a:lnTo>
                      <a:pt x="245" y="155"/>
                    </a:lnTo>
                    <a:close/>
                  </a:path>
                </a:pathLst>
              </a:custGeom>
              <a:solidFill>
                <a:srgbClr val="800000"/>
              </a:solidFill>
              <a:ln w="9525">
                <a:noFill/>
                <a:round/>
              </a:ln>
            </p:spPr>
            <p:txBody>
              <a:bodyPr/>
              <a:lstStyle/>
              <a:p>
                <a:endParaRPr lang="en-CA"/>
              </a:p>
            </p:txBody>
          </p:sp>
          <p:sp>
            <p:nvSpPr>
              <p:cNvPr id="19560" name="Freeform 84"/>
              <p:cNvSpPr/>
              <p:nvPr/>
            </p:nvSpPr>
            <p:spPr bwMode="auto">
              <a:xfrm>
                <a:off x="3034" y="2967"/>
                <a:ext cx="167" cy="184"/>
              </a:xfrm>
              <a:custGeom>
                <a:avLst/>
                <a:gdLst>
                  <a:gd name="T0" fmla="*/ 41 w 335"/>
                  <a:gd name="T1" fmla="*/ 28 h 367"/>
                  <a:gd name="T2" fmla="*/ 41 w 335"/>
                  <a:gd name="T3" fmla="*/ 46 h 367"/>
                  <a:gd name="T4" fmla="*/ 0 w 335"/>
                  <a:gd name="T5" fmla="*/ 20 h 367"/>
                  <a:gd name="T6" fmla="*/ 0 w 335"/>
                  <a:gd name="T7" fmla="*/ 0 h 367"/>
                  <a:gd name="T8" fmla="*/ 41 w 335"/>
                  <a:gd name="T9" fmla="*/ 28 h 367"/>
                  <a:gd name="T10" fmla="*/ 0 60000 65536"/>
                  <a:gd name="T11" fmla="*/ 0 60000 65536"/>
                  <a:gd name="T12" fmla="*/ 0 60000 65536"/>
                  <a:gd name="T13" fmla="*/ 0 60000 65536"/>
                  <a:gd name="T14" fmla="*/ 0 60000 65536"/>
                  <a:gd name="T15" fmla="*/ 0 w 335"/>
                  <a:gd name="T16" fmla="*/ 0 h 367"/>
                  <a:gd name="T17" fmla="*/ 335 w 335"/>
                  <a:gd name="T18" fmla="*/ 367 h 367"/>
                </a:gdLst>
                <a:ahLst/>
                <a:cxnLst>
                  <a:cxn ang="T10">
                    <a:pos x="T0" y="T1"/>
                  </a:cxn>
                  <a:cxn ang="T11">
                    <a:pos x="T2" y="T3"/>
                  </a:cxn>
                  <a:cxn ang="T12">
                    <a:pos x="T4" y="T5"/>
                  </a:cxn>
                  <a:cxn ang="T13">
                    <a:pos x="T6" y="T7"/>
                  </a:cxn>
                  <a:cxn ang="T14">
                    <a:pos x="T8" y="T9"/>
                  </a:cxn>
                </a:cxnLst>
                <a:rect l="T15" t="T16" r="T17" b="T18"/>
                <a:pathLst>
                  <a:path w="335" h="367">
                    <a:moveTo>
                      <a:pt x="335" y="217"/>
                    </a:moveTo>
                    <a:lnTo>
                      <a:pt x="335" y="367"/>
                    </a:lnTo>
                    <a:lnTo>
                      <a:pt x="0" y="155"/>
                    </a:lnTo>
                    <a:lnTo>
                      <a:pt x="0" y="0"/>
                    </a:lnTo>
                    <a:lnTo>
                      <a:pt x="335" y="217"/>
                    </a:lnTo>
                    <a:close/>
                  </a:path>
                </a:pathLst>
              </a:custGeom>
              <a:solidFill>
                <a:srgbClr val="800000"/>
              </a:solidFill>
              <a:ln w="9525">
                <a:noFill/>
                <a:round/>
              </a:ln>
            </p:spPr>
            <p:txBody>
              <a:bodyPr/>
              <a:lstStyle/>
              <a:p>
                <a:endParaRPr lang="en-CA"/>
              </a:p>
            </p:txBody>
          </p:sp>
          <p:sp>
            <p:nvSpPr>
              <p:cNvPr id="19561" name="Freeform 85"/>
              <p:cNvSpPr/>
              <p:nvPr/>
            </p:nvSpPr>
            <p:spPr bwMode="auto">
              <a:xfrm>
                <a:off x="2888" y="2877"/>
                <a:ext cx="139" cy="164"/>
              </a:xfrm>
              <a:custGeom>
                <a:avLst/>
                <a:gdLst>
                  <a:gd name="T0" fmla="*/ 35 w 277"/>
                  <a:gd name="T1" fmla="*/ 21 h 329"/>
                  <a:gd name="T2" fmla="*/ 35 w 277"/>
                  <a:gd name="T3" fmla="*/ 41 h 329"/>
                  <a:gd name="T4" fmla="*/ 0 w 277"/>
                  <a:gd name="T5" fmla="*/ 18 h 329"/>
                  <a:gd name="T6" fmla="*/ 0 w 277"/>
                  <a:gd name="T7" fmla="*/ 0 h 329"/>
                  <a:gd name="T8" fmla="*/ 35 w 277"/>
                  <a:gd name="T9" fmla="*/ 21 h 329"/>
                  <a:gd name="T10" fmla="*/ 0 60000 65536"/>
                  <a:gd name="T11" fmla="*/ 0 60000 65536"/>
                  <a:gd name="T12" fmla="*/ 0 60000 65536"/>
                  <a:gd name="T13" fmla="*/ 0 60000 65536"/>
                  <a:gd name="T14" fmla="*/ 0 60000 65536"/>
                  <a:gd name="T15" fmla="*/ 0 w 277"/>
                  <a:gd name="T16" fmla="*/ 0 h 329"/>
                  <a:gd name="T17" fmla="*/ 277 w 277"/>
                  <a:gd name="T18" fmla="*/ 329 h 329"/>
                </a:gdLst>
                <a:ahLst/>
                <a:cxnLst>
                  <a:cxn ang="T10">
                    <a:pos x="T0" y="T1"/>
                  </a:cxn>
                  <a:cxn ang="T11">
                    <a:pos x="T2" y="T3"/>
                  </a:cxn>
                  <a:cxn ang="T12">
                    <a:pos x="T4" y="T5"/>
                  </a:cxn>
                  <a:cxn ang="T13">
                    <a:pos x="T6" y="T7"/>
                  </a:cxn>
                  <a:cxn ang="T14">
                    <a:pos x="T8" y="T9"/>
                  </a:cxn>
                </a:cxnLst>
                <a:rect l="T15" t="T16" r="T17" b="T18"/>
                <a:pathLst>
                  <a:path w="277" h="329">
                    <a:moveTo>
                      <a:pt x="277" y="174"/>
                    </a:moveTo>
                    <a:lnTo>
                      <a:pt x="277" y="329"/>
                    </a:lnTo>
                    <a:lnTo>
                      <a:pt x="0" y="151"/>
                    </a:lnTo>
                    <a:lnTo>
                      <a:pt x="0" y="0"/>
                    </a:lnTo>
                    <a:lnTo>
                      <a:pt x="277" y="174"/>
                    </a:lnTo>
                    <a:close/>
                  </a:path>
                </a:pathLst>
              </a:custGeom>
              <a:solidFill>
                <a:srgbClr val="800000"/>
              </a:solidFill>
              <a:ln w="9525">
                <a:noFill/>
                <a:round/>
              </a:ln>
            </p:spPr>
            <p:txBody>
              <a:bodyPr/>
              <a:lstStyle/>
              <a:p>
                <a:endParaRPr lang="en-CA"/>
              </a:p>
            </p:txBody>
          </p:sp>
          <p:sp>
            <p:nvSpPr>
              <p:cNvPr id="19562" name="Freeform 86"/>
              <p:cNvSpPr/>
              <p:nvPr/>
            </p:nvSpPr>
            <p:spPr bwMode="auto">
              <a:xfrm>
                <a:off x="2734" y="2782"/>
                <a:ext cx="145" cy="161"/>
              </a:xfrm>
              <a:custGeom>
                <a:avLst/>
                <a:gdLst>
                  <a:gd name="T0" fmla="*/ 36 w 291"/>
                  <a:gd name="T1" fmla="*/ 22 h 322"/>
                  <a:gd name="T2" fmla="*/ 36 w 291"/>
                  <a:gd name="T3" fmla="*/ 40 h 322"/>
                  <a:gd name="T4" fmla="*/ 0 w 291"/>
                  <a:gd name="T5" fmla="*/ 17 h 322"/>
                  <a:gd name="T6" fmla="*/ 0 w 291"/>
                  <a:gd name="T7" fmla="*/ 0 h 322"/>
                  <a:gd name="T8" fmla="*/ 36 w 291"/>
                  <a:gd name="T9" fmla="*/ 22 h 322"/>
                  <a:gd name="T10" fmla="*/ 0 60000 65536"/>
                  <a:gd name="T11" fmla="*/ 0 60000 65536"/>
                  <a:gd name="T12" fmla="*/ 0 60000 65536"/>
                  <a:gd name="T13" fmla="*/ 0 60000 65536"/>
                  <a:gd name="T14" fmla="*/ 0 60000 65536"/>
                  <a:gd name="T15" fmla="*/ 0 w 291"/>
                  <a:gd name="T16" fmla="*/ 0 h 322"/>
                  <a:gd name="T17" fmla="*/ 291 w 291"/>
                  <a:gd name="T18" fmla="*/ 322 h 322"/>
                </a:gdLst>
                <a:ahLst/>
                <a:cxnLst>
                  <a:cxn ang="T10">
                    <a:pos x="T0" y="T1"/>
                  </a:cxn>
                  <a:cxn ang="T11">
                    <a:pos x="T2" y="T3"/>
                  </a:cxn>
                  <a:cxn ang="T12">
                    <a:pos x="T4" y="T5"/>
                  </a:cxn>
                  <a:cxn ang="T13">
                    <a:pos x="T6" y="T7"/>
                  </a:cxn>
                  <a:cxn ang="T14">
                    <a:pos x="T8" y="T9"/>
                  </a:cxn>
                </a:cxnLst>
                <a:rect l="T15" t="T16" r="T17" b="T18"/>
                <a:pathLst>
                  <a:path w="291" h="322">
                    <a:moveTo>
                      <a:pt x="291" y="178"/>
                    </a:moveTo>
                    <a:lnTo>
                      <a:pt x="291" y="322"/>
                    </a:lnTo>
                    <a:lnTo>
                      <a:pt x="0" y="132"/>
                    </a:lnTo>
                    <a:lnTo>
                      <a:pt x="0" y="0"/>
                    </a:lnTo>
                    <a:lnTo>
                      <a:pt x="291" y="178"/>
                    </a:lnTo>
                    <a:close/>
                  </a:path>
                </a:pathLst>
              </a:custGeom>
              <a:solidFill>
                <a:srgbClr val="800000"/>
              </a:solidFill>
              <a:ln w="9525">
                <a:noFill/>
                <a:round/>
              </a:ln>
            </p:spPr>
            <p:txBody>
              <a:bodyPr/>
              <a:lstStyle/>
              <a:p>
                <a:endParaRPr lang="en-CA"/>
              </a:p>
            </p:txBody>
          </p:sp>
          <p:sp>
            <p:nvSpPr>
              <p:cNvPr id="19563" name="Freeform 87"/>
              <p:cNvSpPr/>
              <p:nvPr/>
            </p:nvSpPr>
            <p:spPr bwMode="auto">
              <a:xfrm>
                <a:off x="2602" y="1710"/>
                <a:ext cx="129" cy="115"/>
              </a:xfrm>
              <a:custGeom>
                <a:avLst/>
                <a:gdLst>
                  <a:gd name="T0" fmla="*/ 33 w 257"/>
                  <a:gd name="T1" fmla="*/ 12 h 230"/>
                  <a:gd name="T2" fmla="*/ 33 w 257"/>
                  <a:gd name="T3" fmla="*/ 29 h 230"/>
                  <a:gd name="T4" fmla="*/ 0 w 257"/>
                  <a:gd name="T5" fmla="*/ 18 h 230"/>
                  <a:gd name="T6" fmla="*/ 0 w 257"/>
                  <a:gd name="T7" fmla="*/ 0 h 230"/>
                  <a:gd name="T8" fmla="*/ 33 w 257"/>
                  <a:gd name="T9" fmla="*/ 12 h 230"/>
                  <a:gd name="T10" fmla="*/ 0 60000 65536"/>
                  <a:gd name="T11" fmla="*/ 0 60000 65536"/>
                  <a:gd name="T12" fmla="*/ 0 60000 65536"/>
                  <a:gd name="T13" fmla="*/ 0 60000 65536"/>
                  <a:gd name="T14" fmla="*/ 0 60000 65536"/>
                  <a:gd name="T15" fmla="*/ 0 w 257"/>
                  <a:gd name="T16" fmla="*/ 0 h 230"/>
                  <a:gd name="T17" fmla="*/ 257 w 257"/>
                  <a:gd name="T18" fmla="*/ 230 h 230"/>
                </a:gdLst>
                <a:ahLst/>
                <a:cxnLst>
                  <a:cxn ang="T10">
                    <a:pos x="T0" y="T1"/>
                  </a:cxn>
                  <a:cxn ang="T11">
                    <a:pos x="T2" y="T3"/>
                  </a:cxn>
                  <a:cxn ang="T12">
                    <a:pos x="T4" y="T5"/>
                  </a:cxn>
                  <a:cxn ang="T13">
                    <a:pos x="T6" y="T7"/>
                  </a:cxn>
                  <a:cxn ang="T14">
                    <a:pos x="T8" y="T9"/>
                  </a:cxn>
                </a:cxnLst>
                <a:rect l="T15" t="T16" r="T17" b="T18"/>
                <a:pathLst>
                  <a:path w="257" h="230">
                    <a:moveTo>
                      <a:pt x="257" y="91"/>
                    </a:moveTo>
                    <a:lnTo>
                      <a:pt x="257" y="230"/>
                    </a:lnTo>
                    <a:lnTo>
                      <a:pt x="0" y="139"/>
                    </a:lnTo>
                    <a:lnTo>
                      <a:pt x="0" y="0"/>
                    </a:lnTo>
                    <a:lnTo>
                      <a:pt x="257" y="91"/>
                    </a:lnTo>
                    <a:close/>
                  </a:path>
                </a:pathLst>
              </a:custGeom>
              <a:solidFill>
                <a:srgbClr val="800000"/>
              </a:solidFill>
              <a:ln w="9525">
                <a:noFill/>
                <a:round/>
              </a:ln>
            </p:spPr>
            <p:txBody>
              <a:bodyPr/>
              <a:lstStyle/>
              <a:p>
                <a:endParaRPr lang="en-CA"/>
              </a:p>
            </p:txBody>
          </p:sp>
          <p:sp>
            <p:nvSpPr>
              <p:cNvPr id="19564" name="Freeform 88"/>
              <p:cNvSpPr/>
              <p:nvPr/>
            </p:nvSpPr>
            <p:spPr bwMode="auto">
              <a:xfrm>
                <a:off x="2894" y="1809"/>
                <a:ext cx="139" cy="129"/>
              </a:xfrm>
              <a:custGeom>
                <a:avLst/>
                <a:gdLst>
                  <a:gd name="T0" fmla="*/ 34 w 279"/>
                  <a:gd name="T1" fmla="*/ 13 h 256"/>
                  <a:gd name="T2" fmla="*/ 34 w 279"/>
                  <a:gd name="T3" fmla="*/ 33 h 256"/>
                  <a:gd name="T4" fmla="*/ 0 w 279"/>
                  <a:gd name="T5" fmla="*/ 20 h 256"/>
                  <a:gd name="T6" fmla="*/ 0 w 279"/>
                  <a:gd name="T7" fmla="*/ 0 h 256"/>
                  <a:gd name="T8" fmla="*/ 34 w 279"/>
                  <a:gd name="T9" fmla="*/ 13 h 256"/>
                  <a:gd name="T10" fmla="*/ 0 60000 65536"/>
                  <a:gd name="T11" fmla="*/ 0 60000 65536"/>
                  <a:gd name="T12" fmla="*/ 0 60000 65536"/>
                  <a:gd name="T13" fmla="*/ 0 60000 65536"/>
                  <a:gd name="T14" fmla="*/ 0 60000 65536"/>
                  <a:gd name="T15" fmla="*/ 0 w 279"/>
                  <a:gd name="T16" fmla="*/ 0 h 256"/>
                  <a:gd name="T17" fmla="*/ 279 w 279"/>
                  <a:gd name="T18" fmla="*/ 256 h 256"/>
                </a:gdLst>
                <a:ahLst/>
                <a:cxnLst>
                  <a:cxn ang="T10">
                    <a:pos x="T0" y="T1"/>
                  </a:cxn>
                  <a:cxn ang="T11">
                    <a:pos x="T2" y="T3"/>
                  </a:cxn>
                  <a:cxn ang="T12">
                    <a:pos x="T4" y="T5"/>
                  </a:cxn>
                  <a:cxn ang="T13">
                    <a:pos x="T6" y="T7"/>
                  </a:cxn>
                  <a:cxn ang="T14">
                    <a:pos x="T8" y="T9"/>
                  </a:cxn>
                </a:cxnLst>
                <a:rect l="T15" t="T16" r="T17" b="T18"/>
                <a:pathLst>
                  <a:path w="279" h="256">
                    <a:moveTo>
                      <a:pt x="279" y="99"/>
                    </a:moveTo>
                    <a:lnTo>
                      <a:pt x="279" y="256"/>
                    </a:lnTo>
                    <a:lnTo>
                      <a:pt x="0" y="153"/>
                    </a:lnTo>
                    <a:lnTo>
                      <a:pt x="0" y="0"/>
                    </a:lnTo>
                    <a:lnTo>
                      <a:pt x="279" y="99"/>
                    </a:lnTo>
                    <a:close/>
                  </a:path>
                </a:pathLst>
              </a:custGeom>
              <a:solidFill>
                <a:srgbClr val="800000"/>
              </a:solidFill>
              <a:ln w="9525">
                <a:noFill/>
                <a:round/>
              </a:ln>
            </p:spPr>
            <p:txBody>
              <a:bodyPr/>
              <a:lstStyle/>
              <a:p>
                <a:endParaRPr lang="en-CA"/>
              </a:p>
            </p:txBody>
          </p:sp>
          <p:sp>
            <p:nvSpPr>
              <p:cNvPr id="19565" name="Freeform 89"/>
              <p:cNvSpPr/>
              <p:nvPr/>
            </p:nvSpPr>
            <p:spPr bwMode="auto">
              <a:xfrm>
                <a:off x="2739" y="1757"/>
                <a:ext cx="147" cy="124"/>
              </a:xfrm>
              <a:custGeom>
                <a:avLst/>
                <a:gdLst>
                  <a:gd name="T0" fmla="*/ 37 w 294"/>
                  <a:gd name="T1" fmla="*/ 13 h 249"/>
                  <a:gd name="T2" fmla="*/ 37 w 294"/>
                  <a:gd name="T3" fmla="*/ 31 h 249"/>
                  <a:gd name="T4" fmla="*/ 0 w 294"/>
                  <a:gd name="T5" fmla="*/ 18 h 249"/>
                  <a:gd name="T6" fmla="*/ 0 w 294"/>
                  <a:gd name="T7" fmla="*/ 0 h 249"/>
                  <a:gd name="T8" fmla="*/ 37 w 294"/>
                  <a:gd name="T9" fmla="*/ 13 h 249"/>
                  <a:gd name="T10" fmla="*/ 0 60000 65536"/>
                  <a:gd name="T11" fmla="*/ 0 60000 65536"/>
                  <a:gd name="T12" fmla="*/ 0 60000 65536"/>
                  <a:gd name="T13" fmla="*/ 0 60000 65536"/>
                  <a:gd name="T14" fmla="*/ 0 60000 65536"/>
                  <a:gd name="T15" fmla="*/ 0 w 294"/>
                  <a:gd name="T16" fmla="*/ 0 h 249"/>
                  <a:gd name="T17" fmla="*/ 294 w 294"/>
                  <a:gd name="T18" fmla="*/ 249 h 249"/>
                </a:gdLst>
                <a:ahLst/>
                <a:cxnLst>
                  <a:cxn ang="T10">
                    <a:pos x="T0" y="T1"/>
                  </a:cxn>
                  <a:cxn ang="T11">
                    <a:pos x="T2" y="T3"/>
                  </a:cxn>
                  <a:cxn ang="T12">
                    <a:pos x="T4" y="T5"/>
                  </a:cxn>
                  <a:cxn ang="T13">
                    <a:pos x="T6" y="T7"/>
                  </a:cxn>
                  <a:cxn ang="T14">
                    <a:pos x="T8" y="T9"/>
                  </a:cxn>
                </a:cxnLst>
                <a:rect l="T15" t="T16" r="T17" b="T18"/>
                <a:pathLst>
                  <a:path w="294" h="249">
                    <a:moveTo>
                      <a:pt x="294" y="105"/>
                    </a:moveTo>
                    <a:lnTo>
                      <a:pt x="294" y="249"/>
                    </a:lnTo>
                    <a:lnTo>
                      <a:pt x="0" y="146"/>
                    </a:lnTo>
                    <a:lnTo>
                      <a:pt x="0" y="0"/>
                    </a:lnTo>
                    <a:lnTo>
                      <a:pt x="294" y="105"/>
                    </a:lnTo>
                    <a:close/>
                  </a:path>
                </a:pathLst>
              </a:custGeom>
              <a:solidFill>
                <a:srgbClr val="800000"/>
              </a:solidFill>
              <a:ln w="9525">
                <a:noFill/>
                <a:round/>
              </a:ln>
            </p:spPr>
            <p:txBody>
              <a:bodyPr/>
              <a:lstStyle/>
              <a:p>
                <a:endParaRPr lang="en-CA"/>
              </a:p>
            </p:txBody>
          </p:sp>
          <p:sp>
            <p:nvSpPr>
              <p:cNvPr id="19566" name="Freeform 90"/>
              <p:cNvSpPr/>
              <p:nvPr/>
            </p:nvSpPr>
            <p:spPr bwMode="auto">
              <a:xfrm>
                <a:off x="2602" y="1874"/>
                <a:ext cx="129" cy="122"/>
              </a:xfrm>
              <a:custGeom>
                <a:avLst/>
                <a:gdLst>
                  <a:gd name="T0" fmla="*/ 33 w 257"/>
                  <a:gd name="T1" fmla="*/ 13 h 245"/>
                  <a:gd name="T2" fmla="*/ 33 w 257"/>
                  <a:gd name="T3" fmla="*/ 30 h 245"/>
                  <a:gd name="T4" fmla="*/ 0 w 257"/>
                  <a:gd name="T5" fmla="*/ 17 h 245"/>
                  <a:gd name="T6" fmla="*/ 0 w 257"/>
                  <a:gd name="T7" fmla="*/ 0 h 245"/>
                  <a:gd name="T8" fmla="*/ 33 w 257"/>
                  <a:gd name="T9" fmla="*/ 13 h 245"/>
                  <a:gd name="T10" fmla="*/ 0 60000 65536"/>
                  <a:gd name="T11" fmla="*/ 0 60000 65536"/>
                  <a:gd name="T12" fmla="*/ 0 60000 65536"/>
                  <a:gd name="T13" fmla="*/ 0 60000 65536"/>
                  <a:gd name="T14" fmla="*/ 0 60000 65536"/>
                  <a:gd name="T15" fmla="*/ 0 w 257"/>
                  <a:gd name="T16" fmla="*/ 0 h 245"/>
                  <a:gd name="T17" fmla="*/ 257 w 257"/>
                  <a:gd name="T18" fmla="*/ 245 h 245"/>
                </a:gdLst>
                <a:ahLst/>
                <a:cxnLst>
                  <a:cxn ang="T10">
                    <a:pos x="T0" y="T1"/>
                  </a:cxn>
                  <a:cxn ang="T11">
                    <a:pos x="T2" y="T3"/>
                  </a:cxn>
                  <a:cxn ang="T12">
                    <a:pos x="T4" y="T5"/>
                  </a:cxn>
                  <a:cxn ang="T13">
                    <a:pos x="T6" y="T7"/>
                  </a:cxn>
                  <a:cxn ang="T14">
                    <a:pos x="T8" y="T9"/>
                  </a:cxn>
                </a:cxnLst>
                <a:rect l="T15" t="T16" r="T17" b="T18"/>
                <a:pathLst>
                  <a:path w="257" h="245">
                    <a:moveTo>
                      <a:pt x="257" y="107"/>
                    </a:moveTo>
                    <a:lnTo>
                      <a:pt x="257" y="245"/>
                    </a:lnTo>
                    <a:lnTo>
                      <a:pt x="0" y="138"/>
                    </a:lnTo>
                    <a:lnTo>
                      <a:pt x="0" y="0"/>
                    </a:lnTo>
                    <a:lnTo>
                      <a:pt x="257" y="107"/>
                    </a:lnTo>
                    <a:close/>
                  </a:path>
                </a:pathLst>
              </a:custGeom>
              <a:solidFill>
                <a:srgbClr val="800000"/>
              </a:solidFill>
              <a:ln w="9525">
                <a:noFill/>
                <a:round/>
              </a:ln>
            </p:spPr>
            <p:txBody>
              <a:bodyPr/>
              <a:lstStyle/>
              <a:p>
                <a:endParaRPr lang="en-CA"/>
              </a:p>
            </p:txBody>
          </p:sp>
          <p:sp>
            <p:nvSpPr>
              <p:cNvPr id="19567" name="Freeform 91"/>
              <p:cNvSpPr/>
              <p:nvPr/>
            </p:nvSpPr>
            <p:spPr bwMode="auto">
              <a:xfrm>
                <a:off x="3040" y="2048"/>
                <a:ext cx="163" cy="146"/>
              </a:xfrm>
              <a:custGeom>
                <a:avLst/>
                <a:gdLst>
                  <a:gd name="T0" fmla="*/ 40 w 327"/>
                  <a:gd name="T1" fmla="*/ 17 h 291"/>
                  <a:gd name="T2" fmla="*/ 40 w 327"/>
                  <a:gd name="T3" fmla="*/ 37 h 291"/>
                  <a:gd name="T4" fmla="*/ 0 w 327"/>
                  <a:gd name="T5" fmla="*/ 20 h 291"/>
                  <a:gd name="T6" fmla="*/ 0 w 327"/>
                  <a:gd name="T7" fmla="*/ 0 h 291"/>
                  <a:gd name="T8" fmla="*/ 40 w 327"/>
                  <a:gd name="T9" fmla="*/ 17 h 291"/>
                  <a:gd name="T10" fmla="*/ 0 60000 65536"/>
                  <a:gd name="T11" fmla="*/ 0 60000 65536"/>
                  <a:gd name="T12" fmla="*/ 0 60000 65536"/>
                  <a:gd name="T13" fmla="*/ 0 60000 65536"/>
                  <a:gd name="T14" fmla="*/ 0 60000 65536"/>
                  <a:gd name="T15" fmla="*/ 0 w 327"/>
                  <a:gd name="T16" fmla="*/ 0 h 291"/>
                  <a:gd name="T17" fmla="*/ 327 w 327"/>
                  <a:gd name="T18" fmla="*/ 291 h 291"/>
                </a:gdLst>
                <a:ahLst/>
                <a:cxnLst>
                  <a:cxn ang="T10">
                    <a:pos x="T0" y="T1"/>
                  </a:cxn>
                  <a:cxn ang="T11">
                    <a:pos x="T2" y="T3"/>
                  </a:cxn>
                  <a:cxn ang="T12">
                    <a:pos x="T4" y="T5"/>
                  </a:cxn>
                  <a:cxn ang="T13">
                    <a:pos x="T6" y="T7"/>
                  </a:cxn>
                  <a:cxn ang="T14">
                    <a:pos x="T8" y="T9"/>
                  </a:cxn>
                </a:cxnLst>
                <a:rect l="T15" t="T16" r="T17" b="T18"/>
                <a:pathLst>
                  <a:path w="327" h="291">
                    <a:moveTo>
                      <a:pt x="327" y="131"/>
                    </a:moveTo>
                    <a:lnTo>
                      <a:pt x="327" y="291"/>
                    </a:lnTo>
                    <a:lnTo>
                      <a:pt x="1" y="154"/>
                    </a:lnTo>
                    <a:lnTo>
                      <a:pt x="0" y="0"/>
                    </a:lnTo>
                    <a:lnTo>
                      <a:pt x="327" y="131"/>
                    </a:lnTo>
                    <a:close/>
                  </a:path>
                </a:pathLst>
              </a:custGeom>
              <a:solidFill>
                <a:srgbClr val="800000"/>
              </a:solidFill>
              <a:ln w="9525">
                <a:noFill/>
                <a:round/>
              </a:ln>
            </p:spPr>
            <p:txBody>
              <a:bodyPr/>
              <a:lstStyle/>
              <a:p>
                <a:endParaRPr lang="en-CA"/>
              </a:p>
            </p:txBody>
          </p:sp>
          <p:sp>
            <p:nvSpPr>
              <p:cNvPr id="19568" name="Freeform 92"/>
              <p:cNvSpPr/>
              <p:nvPr/>
            </p:nvSpPr>
            <p:spPr bwMode="auto">
              <a:xfrm>
                <a:off x="2894" y="1990"/>
                <a:ext cx="139" cy="132"/>
              </a:xfrm>
              <a:custGeom>
                <a:avLst/>
                <a:gdLst>
                  <a:gd name="T0" fmla="*/ 34 w 279"/>
                  <a:gd name="T1" fmla="*/ 13 h 265"/>
                  <a:gd name="T2" fmla="*/ 34 w 279"/>
                  <a:gd name="T3" fmla="*/ 33 h 265"/>
                  <a:gd name="T4" fmla="*/ 0 w 279"/>
                  <a:gd name="T5" fmla="*/ 18 h 265"/>
                  <a:gd name="T6" fmla="*/ 0 w 279"/>
                  <a:gd name="T7" fmla="*/ 0 h 265"/>
                  <a:gd name="T8" fmla="*/ 34 w 279"/>
                  <a:gd name="T9" fmla="*/ 13 h 265"/>
                  <a:gd name="T10" fmla="*/ 0 60000 65536"/>
                  <a:gd name="T11" fmla="*/ 0 60000 65536"/>
                  <a:gd name="T12" fmla="*/ 0 60000 65536"/>
                  <a:gd name="T13" fmla="*/ 0 60000 65536"/>
                  <a:gd name="T14" fmla="*/ 0 60000 65536"/>
                  <a:gd name="T15" fmla="*/ 0 w 279"/>
                  <a:gd name="T16" fmla="*/ 0 h 265"/>
                  <a:gd name="T17" fmla="*/ 279 w 279"/>
                  <a:gd name="T18" fmla="*/ 265 h 265"/>
                </a:gdLst>
                <a:ahLst/>
                <a:cxnLst>
                  <a:cxn ang="T10">
                    <a:pos x="T0" y="T1"/>
                  </a:cxn>
                  <a:cxn ang="T11">
                    <a:pos x="T2" y="T3"/>
                  </a:cxn>
                  <a:cxn ang="T12">
                    <a:pos x="T4" y="T5"/>
                  </a:cxn>
                  <a:cxn ang="T13">
                    <a:pos x="T6" y="T7"/>
                  </a:cxn>
                  <a:cxn ang="T14">
                    <a:pos x="T8" y="T9"/>
                  </a:cxn>
                </a:cxnLst>
                <a:rect l="T15" t="T16" r="T17" b="T18"/>
                <a:pathLst>
                  <a:path w="279" h="265">
                    <a:moveTo>
                      <a:pt x="279" y="108"/>
                    </a:moveTo>
                    <a:lnTo>
                      <a:pt x="279" y="265"/>
                    </a:lnTo>
                    <a:lnTo>
                      <a:pt x="0" y="151"/>
                    </a:lnTo>
                    <a:lnTo>
                      <a:pt x="0" y="0"/>
                    </a:lnTo>
                    <a:lnTo>
                      <a:pt x="279" y="108"/>
                    </a:lnTo>
                    <a:close/>
                  </a:path>
                </a:pathLst>
              </a:custGeom>
              <a:solidFill>
                <a:srgbClr val="800000"/>
              </a:solidFill>
              <a:ln w="9525">
                <a:noFill/>
                <a:round/>
              </a:ln>
            </p:spPr>
            <p:txBody>
              <a:bodyPr/>
              <a:lstStyle/>
              <a:p>
                <a:endParaRPr lang="en-CA"/>
              </a:p>
            </p:txBody>
          </p:sp>
          <p:sp>
            <p:nvSpPr>
              <p:cNvPr id="19569" name="Freeform 93"/>
              <p:cNvSpPr/>
              <p:nvPr/>
            </p:nvSpPr>
            <p:spPr bwMode="auto">
              <a:xfrm>
                <a:off x="2739" y="1930"/>
                <a:ext cx="147" cy="131"/>
              </a:xfrm>
              <a:custGeom>
                <a:avLst/>
                <a:gdLst>
                  <a:gd name="T0" fmla="*/ 37 w 294"/>
                  <a:gd name="T1" fmla="*/ 14 h 264"/>
                  <a:gd name="T2" fmla="*/ 37 w 294"/>
                  <a:gd name="T3" fmla="*/ 32 h 264"/>
                  <a:gd name="T4" fmla="*/ 0 w 294"/>
                  <a:gd name="T5" fmla="*/ 17 h 264"/>
                  <a:gd name="T6" fmla="*/ 0 w 294"/>
                  <a:gd name="T7" fmla="*/ 0 h 264"/>
                  <a:gd name="T8" fmla="*/ 37 w 294"/>
                  <a:gd name="T9" fmla="*/ 14 h 264"/>
                  <a:gd name="T10" fmla="*/ 0 60000 65536"/>
                  <a:gd name="T11" fmla="*/ 0 60000 65536"/>
                  <a:gd name="T12" fmla="*/ 0 60000 65536"/>
                  <a:gd name="T13" fmla="*/ 0 60000 65536"/>
                  <a:gd name="T14" fmla="*/ 0 60000 65536"/>
                  <a:gd name="T15" fmla="*/ 0 w 294"/>
                  <a:gd name="T16" fmla="*/ 0 h 264"/>
                  <a:gd name="T17" fmla="*/ 294 w 294"/>
                  <a:gd name="T18" fmla="*/ 264 h 264"/>
                </a:gdLst>
                <a:ahLst/>
                <a:cxnLst>
                  <a:cxn ang="T10">
                    <a:pos x="T0" y="T1"/>
                  </a:cxn>
                  <a:cxn ang="T11">
                    <a:pos x="T2" y="T3"/>
                  </a:cxn>
                  <a:cxn ang="T12">
                    <a:pos x="T4" y="T5"/>
                  </a:cxn>
                  <a:cxn ang="T13">
                    <a:pos x="T6" y="T7"/>
                  </a:cxn>
                  <a:cxn ang="T14">
                    <a:pos x="T8" y="T9"/>
                  </a:cxn>
                </a:cxnLst>
                <a:rect l="T15" t="T16" r="T17" b="T18"/>
                <a:pathLst>
                  <a:path w="294" h="264">
                    <a:moveTo>
                      <a:pt x="294" y="118"/>
                    </a:moveTo>
                    <a:lnTo>
                      <a:pt x="294" y="264"/>
                    </a:lnTo>
                    <a:lnTo>
                      <a:pt x="0" y="139"/>
                    </a:lnTo>
                    <a:lnTo>
                      <a:pt x="0" y="0"/>
                    </a:lnTo>
                    <a:lnTo>
                      <a:pt x="294" y="118"/>
                    </a:lnTo>
                    <a:close/>
                  </a:path>
                </a:pathLst>
              </a:custGeom>
              <a:solidFill>
                <a:srgbClr val="800000"/>
              </a:solidFill>
              <a:ln w="9525">
                <a:noFill/>
                <a:round/>
              </a:ln>
            </p:spPr>
            <p:txBody>
              <a:bodyPr/>
              <a:lstStyle/>
              <a:p>
                <a:endParaRPr lang="en-CA"/>
              </a:p>
            </p:txBody>
          </p:sp>
          <p:sp>
            <p:nvSpPr>
              <p:cNvPr id="19570" name="Freeform 94"/>
              <p:cNvSpPr/>
              <p:nvPr/>
            </p:nvSpPr>
            <p:spPr bwMode="auto">
              <a:xfrm>
                <a:off x="2602" y="2039"/>
                <a:ext cx="129" cy="127"/>
              </a:xfrm>
              <a:custGeom>
                <a:avLst/>
                <a:gdLst>
                  <a:gd name="T0" fmla="*/ 33 w 257"/>
                  <a:gd name="T1" fmla="*/ 14 h 255"/>
                  <a:gd name="T2" fmla="*/ 33 w 257"/>
                  <a:gd name="T3" fmla="*/ 31 h 255"/>
                  <a:gd name="T4" fmla="*/ 0 w 257"/>
                  <a:gd name="T5" fmla="*/ 17 h 255"/>
                  <a:gd name="T6" fmla="*/ 0 w 257"/>
                  <a:gd name="T7" fmla="*/ 0 h 255"/>
                  <a:gd name="T8" fmla="*/ 33 w 257"/>
                  <a:gd name="T9" fmla="*/ 14 h 255"/>
                  <a:gd name="T10" fmla="*/ 0 60000 65536"/>
                  <a:gd name="T11" fmla="*/ 0 60000 65536"/>
                  <a:gd name="T12" fmla="*/ 0 60000 65536"/>
                  <a:gd name="T13" fmla="*/ 0 60000 65536"/>
                  <a:gd name="T14" fmla="*/ 0 60000 65536"/>
                  <a:gd name="T15" fmla="*/ 0 w 257"/>
                  <a:gd name="T16" fmla="*/ 0 h 255"/>
                  <a:gd name="T17" fmla="*/ 257 w 257"/>
                  <a:gd name="T18" fmla="*/ 255 h 255"/>
                </a:gdLst>
                <a:ahLst/>
                <a:cxnLst>
                  <a:cxn ang="T10">
                    <a:pos x="T0" y="T1"/>
                  </a:cxn>
                  <a:cxn ang="T11">
                    <a:pos x="T2" y="T3"/>
                  </a:cxn>
                  <a:cxn ang="T12">
                    <a:pos x="T4" y="T5"/>
                  </a:cxn>
                  <a:cxn ang="T13">
                    <a:pos x="T6" y="T7"/>
                  </a:cxn>
                  <a:cxn ang="T14">
                    <a:pos x="T8" y="T9"/>
                  </a:cxn>
                </a:cxnLst>
                <a:rect l="T15" t="T16" r="T17" b="T18"/>
                <a:pathLst>
                  <a:path w="257" h="255">
                    <a:moveTo>
                      <a:pt x="257" y="118"/>
                    </a:moveTo>
                    <a:lnTo>
                      <a:pt x="257" y="255"/>
                    </a:lnTo>
                    <a:lnTo>
                      <a:pt x="0" y="138"/>
                    </a:lnTo>
                    <a:lnTo>
                      <a:pt x="0" y="0"/>
                    </a:lnTo>
                    <a:lnTo>
                      <a:pt x="257" y="118"/>
                    </a:lnTo>
                    <a:close/>
                  </a:path>
                </a:pathLst>
              </a:custGeom>
              <a:solidFill>
                <a:srgbClr val="800000"/>
              </a:solidFill>
              <a:ln w="9525">
                <a:noFill/>
                <a:round/>
              </a:ln>
            </p:spPr>
            <p:txBody>
              <a:bodyPr/>
              <a:lstStyle/>
              <a:p>
                <a:endParaRPr lang="en-CA"/>
              </a:p>
            </p:txBody>
          </p:sp>
          <p:sp>
            <p:nvSpPr>
              <p:cNvPr id="19571" name="Freeform 95"/>
              <p:cNvSpPr/>
              <p:nvPr/>
            </p:nvSpPr>
            <p:spPr bwMode="auto">
              <a:xfrm>
                <a:off x="2894" y="2168"/>
                <a:ext cx="139" cy="139"/>
              </a:xfrm>
              <a:custGeom>
                <a:avLst/>
                <a:gdLst>
                  <a:gd name="T0" fmla="*/ 34 w 279"/>
                  <a:gd name="T1" fmla="*/ 15 h 279"/>
                  <a:gd name="T2" fmla="*/ 34 w 279"/>
                  <a:gd name="T3" fmla="*/ 34 h 279"/>
                  <a:gd name="T4" fmla="*/ 0 w 279"/>
                  <a:gd name="T5" fmla="*/ 19 h 279"/>
                  <a:gd name="T6" fmla="*/ 0 w 279"/>
                  <a:gd name="T7" fmla="*/ 0 h 279"/>
                  <a:gd name="T8" fmla="*/ 34 w 279"/>
                  <a:gd name="T9" fmla="*/ 15 h 279"/>
                  <a:gd name="T10" fmla="*/ 0 60000 65536"/>
                  <a:gd name="T11" fmla="*/ 0 60000 65536"/>
                  <a:gd name="T12" fmla="*/ 0 60000 65536"/>
                  <a:gd name="T13" fmla="*/ 0 60000 65536"/>
                  <a:gd name="T14" fmla="*/ 0 60000 65536"/>
                  <a:gd name="T15" fmla="*/ 0 w 279"/>
                  <a:gd name="T16" fmla="*/ 0 h 279"/>
                  <a:gd name="T17" fmla="*/ 279 w 279"/>
                  <a:gd name="T18" fmla="*/ 279 h 279"/>
                </a:gdLst>
                <a:ahLst/>
                <a:cxnLst>
                  <a:cxn ang="T10">
                    <a:pos x="T0" y="T1"/>
                  </a:cxn>
                  <a:cxn ang="T11">
                    <a:pos x="T2" y="T3"/>
                  </a:cxn>
                  <a:cxn ang="T12">
                    <a:pos x="T4" y="T5"/>
                  </a:cxn>
                  <a:cxn ang="T13">
                    <a:pos x="T6" y="T7"/>
                  </a:cxn>
                  <a:cxn ang="T14">
                    <a:pos x="T8" y="T9"/>
                  </a:cxn>
                </a:cxnLst>
                <a:rect l="T15" t="T16" r="T17" b="T18"/>
                <a:pathLst>
                  <a:path w="279" h="279">
                    <a:moveTo>
                      <a:pt x="279" y="120"/>
                    </a:moveTo>
                    <a:lnTo>
                      <a:pt x="279" y="279"/>
                    </a:lnTo>
                    <a:lnTo>
                      <a:pt x="0" y="153"/>
                    </a:lnTo>
                    <a:lnTo>
                      <a:pt x="0" y="0"/>
                    </a:lnTo>
                    <a:lnTo>
                      <a:pt x="279" y="120"/>
                    </a:lnTo>
                    <a:close/>
                  </a:path>
                </a:pathLst>
              </a:custGeom>
              <a:solidFill>
                <a:srgbClr val="800000"/>
              </a:solidFill>
              <a:ln w="9525">
                <a:noFill/>
                <a:round/>
              </a:ln>
            </p:spPr>
            <p:txBody>
              <a:bodyPr/>
              <a:lstStyle/>
              <a:p>
                <a:endParaRPr lang="en-CA"/>
              </a:p>
            </p:txBody>
          </p:sp>
          <p:sp>
            <p:nvSpPr>
              <p:cNvPr id="19572" name="Freeform 96"/>
              <p:cNvSpPr/>
              <p:nvPr/>
            </p:nvSpPr>
            <p:spPr bwMode="auto">
              <a:xfrm>
                <a:off x="2739" y="2100"/>
                <a:ext cx="147" cy="138"/>
              </a:xfrm>
              <a:custGeom>
                <a:avLst/>
                <a:gdLst>
                  <a:gd name="T0" fmla="*/ 37 w 294"/>
                  <a:gd name="T1" fmla="*/ 17 h 276"/>
                  <a:gd name="T2" fmla="*/ 37 w 294"/>
                  <a:gd name="T3" fmla="*/ 35 h 276"/>
                  <a:gd name="T4" fmla="*/ 0 w 294"/>
                  <a:gd name="T5" fmla="*/ 17 h 276"/>
                  <a:gd name="T6" fmla="*/ 0 w 294"/>
                  <a:gd name="T7" fmla="*/ 0 h 276"/>
                  <a:gd name="T8" fmla="*/ 37 w 294"/>
                  <a:gd name="T9" fmla="*/ 17 h 276"/>
                  <a:gd name="T10" fmla="*/ 0 60000 65536"/>
                  <a:gd name="T11" fmla="*/ 0 60000 65536"/>
                  <a:gd name="T12" fmla="*/ 0 60000 65536"/>
                  <a:gd name="T13" fmla="*/ 0 60000 65536"/>
                  <a:gd name="T14" fmla="*/ 0 60000 65536"/>
                  <a:gd name="T15" fmla="*/ 0 w 294"/>
                  <a:gd name="T16" fmla="*/ 0 h 276"/>
                  <a:gd name="T17" fmla="*/ 294 w 294"/>
                  <a:gd name="T18" fmla="*/ 276 h 276"/>
                </a:gdLst>
                <a:ahLst/>
                <a:cxnLst>
                  <a:cxn ang="T10">
                    <a:pos x="T0" y="T1"/>
                  </a:cxn>
                  <a:cxn ang="T11">
                    <a:pos x="T2" y="T3"/>
                  </a:cxn>
                  <a:cxn ang="T12">
                    <a:pos x="T4" y="T5"/>
                  </a:cxn>
                  <a:cxn ang="T13">
                    <a:pos x="T6" y="T7"/>
                  </a:cxn>
                  <a:cxn ang="T14">
                    <a:pos x="T8" y="T9"/>
                  </a:cxn>
                </a:cxnLst>
                <a:rect l="T15" t="T16" r="T17" b="T18"/>
                <a:pathLst>
                  <a:path w="294" h="276">
                    <a:moveTo>
                      <a:pt x="294" y="130"/>
                    </a:moveTo>
                    <a:lnTo>
                      <a:pt x="294" y="276"/>
                    </a:lnTo>
                    <a:lnTo>
                      <a:pt x="0" y="143"/>
                    </a:lnTo>
                    <a:lnTo>
                      <a:pt x="0" y="0"/>
                    </a:lnTo>
                    <a:lnTo>
                      <a:pt x="294" y="130"/>
                    </a:lnTo>
                    <a:close/>
                  </a:path>
                </a:pathLst>
              </a:custGeom>
              <a:solidFill>
                <a:srgbClr val="800000"/>
              </a:solidFill>
              <a:ln w="9525">
                <a:noFill/>
                <a:round/>
              </a:ln>
            </p:spPr>
            <p:txBody>
              <a:bodyPr/>
              <a:lstStyle/>
              <a:p>
                <a:endParaRPr lang="en-CA"/>
              </a:p>
            </p:txBody>
          </p:sp>
          <p:sp>
            <p:nvSpPr>
              <p:cNvPr id="19573" name="Freeform 97"/>
              <p:cNvSpPr/>
              <p:nvPr/>
            </p:nvSpPr>
            <p:spPr bwMode="auto">
              <a:xfrm>
                <a:off x="2602" y="2204"/>
                <a:ext cx="123" cy="130"/>
              </a:xfrm>
              <a:custGeom>
                <a:avLst/>
                <a:gdLst>
                  <a:gd name="T0" fmla="*/ 31 w 245"/>
                  <a:gd name="T1" fmla="*/ 15 h 260"/>
                  <a:gd name="T2" fmla="*/ 31 w 245"/>
                  <a:gd name="T3" fmla="*/ 33 h 260"/>
                  <a:gd name="T4" fmla="*/ 0 w 245"/>
                  <a:gd name="T5" fmla="*/ 17 h 260"/>
                  <a:gd name="T6" fmla="*/ 0 w 245"/>
                  <a:gd name="T7" fmla="*/ 0 h 260"/>
                  <a:gd name="T8" fmla="*/ 31 w 245"/>
                  <a:gd name="T9" fmla="*/ 15 h 260"/>
                  <a:gd name="T10" fmla="*/ 0 60000 65536"/>
                  <a:gd name="T11" fmla="*/ 0 60000 65536"/>
                  <a:gd name="T12" fmla="*/ 0 60000 65536"/>
                  <a:gd name="T13" fmla="*/ 0 60000 65536"/>
                  <a:gd name="T14" fmla="*/ 0 60000 65536"/>
                  <a:gd name="T15" fmla="*/ 0 w 245"/>
                  <a:gd name="T16" fmla="*/ 0 h 260"/>
                  <a:gd name="T17" fmla="*/ 245 w 245"/>
                  <a:gd name="T18" fmla="*/ 260 h 260"/>
                </a:gdLst>
                <a:ahLst/>
                <a:cxnLst>
                  <a:cxn ang="T10">
                    <a:pos x="T0" y="T1"/>
                  </a:cxn>
                  <a:cxn ang="T11">
                    <a:pos x="T2" y="T3"/>
                  </a:cxn>
                  <a:cxn ang="T12">
                    <a:pos x="T4" y="T5"/>
                  </a:cxn>
                  <a:cxn ang="T13">
                    <a:pos x="T6" y="T7"/>
                  </a:cxn>
                  <a:cxn ang="T14">
                    <a:pos x="T8" y="T9"/>
                  </a:cxn>
                </a:cxnLst>
                <a:rect l="T15" t="T16" r="T17" b="T18"/>
                <a:pathLst>
                  <a:path w="245" h="260">
                    <a:moveTo>
                      <a:pt x="245" y="121"/>
                    </a:moveTo>
                    <a:lnTo>
                      <a:pt x="245" y="260"/>
                    </a:lnTo>
                    <a:lnTo>
                      <a:pt x="0" y="139"/>
                    </a:lnTo>
                    <a:lnTo>
                      <a:pt x="0" y="0"/>
                    </a:lnTo>
                    <a:lnTo>
                      <a:pt x="245" y="121"/>
                    </a:lnTo>
                    <a:close/>
                  </a:path>
                </a:pathLst>
              </a:custGeom>
              <a:solidFill>
                <a:srgbClr val="800000"/>
              </a:solidFill>
              <a:ln w="9525">
                <a:noFill/>
                <a:round/>
              </a:ln>
            </p:spPr>
            <p:txBody>
              <a:bodyPr/>
              <a:lstStyle/>
              <a:p>
                <a:endParaRPr lang="en-CA"/>
              </a:p>
            </p:txBody>
          </p:sp>
          <p:sp>
            <p:nvSpPr>
              <p:cNvPr id="19574" name="Freeform 98"/>
              <p:cNvSpPr/>
              <p:nvPr/>
            </p:nvSpPr>
            <p:spPr bwMode="auto">
              <a:xfrm>
                <a:off x="3034" y="2413"/>
                <a:ext cx="169" cy="163"/>
              </a:xfrm>
              <a:custGeom>
                <a:avLst/>
                <a:gdLst>
                  <a:gd name="T0" fmla="*/ 42 w 338"/>
                  <a:gd name="T1" fmla="*/ 21 h 324"/>
                  <a:gd name="T2" fmla="*/ 42 w 338"/>
                  <a:gd name="T3" fmla="*/ 41 h 324"/>
                  <a:gd name="T4" fmla="*/ 0 w 338"/>
                  <a:gd name="T5" fmla="*/ 20 h 324"/>
                  <a:gd name="T6" fmla="*/ 0 w 338"/>
                  <a:gd name="T7" fmla="*/ 0 h 324"/>
                  <a:gd name="T8" fmla="*/ 42 w 338"/>
                  <a:gd name="T9" fmla="*/ 21 h 324"/>
                  <a:gd name="T10" fmla="*/ 0 60000 65536"/>
                  <a:gd name="T11" fmla="*/ 0 60000 65536"/>
                  <a:gd name="T12" fmla="*/ 0 60000 65536"/>
                  <a:gd name="T13" fmla="*/ 0 60000 65536"/>
                  <a:gd name="T14" fmla="*/ 0 60000 65536"/>
                  <a:gd name="T15" fmla="*/ 0 w 338"/>
                  <a:gd name="T16" fmla="*/ 0 h 324"/>
                  <a:gd name="T17" fmla="*/ 338 w 338"/>
                  <a:gd name="T18" fmla="*/ 324 h 324"/>
                </a:gdLst>
                <a:ahLst/>
                <a:cxnLst>
                  <a:cxn ang="T10">
                    <a:pos x="T0" y="T1"/>
                  </a:cxn>
                  <a:cxn ang="T11">
                    <a:pos x="T2" y="T3"/>
                  </a:cxn>
                  <a:cxn ang="T12">
                    <a:pos x="T4" y="T5"/>
                  </a:cxn>
                  <a:cxn ang="T13">
                    <a:pos x="T6" y="T7"/>
                  </a:cxn>
                  <a:cxn ang="T14">
                    <a:pos x="T8" y="T9"/>
                  </a:cxn>
                </a:cxnLst>
                <a:rect l="T15" t="T16" r="T17" b="T18"/>
                <a:pathLst>
                  <a:path w="338" h="324">
                    <a:moveTo>
                      <a:pt x="338" y="164"/>
                    </a:moveTo>
                    <a:lnTo>
                      <a:pt x="338" y="324"/>
                    </a:lnTo>
                    <a:lnTo>
                      <a:pt x="0" y="160"/>
                    </a:lnTo>
                    <a:lnTo>
                      <a:pt x="0" y="0"/>
                    </a:lnTo>
                    <a:lnTo>
                      <a:pt x="338" y="164"/>
                    </a:lnTo>
                    <a:close/>
                  </a:path>
                </a:pathLst>
              </a:custGeom>
              <a:solidFill>
                <a:srgbClr val="400000"/>
              </a:solidFill>
              <a:ln w="9525">
                <a:noFill/>
                <a:round/>
              </a:ln>
            </p:spPr>
            <p:txBody>
              <a:bodyPr/>
              <a:lstStyle/>
              <a:p>
                <a:endParaRPr lang="en-CA"/>
              </a:p>
            </p:txBody>
          </p:sp>
          <p:sp>
            <p:nvSpPr>
              <p:cNvPr id="19575" name="Freeform 99"/>
              <p:cNvSpPr/>
              <p:nvPr/>
            </p:nvSpPr>
            <p:spPr bwMode="auto">
              <a:xfrm>
                <a:off x="2888" y="2343"/>
                <a:ext cx="139" cy="147"/>
              </a:xfrm>
              <a:custGeom>
                <a:avLst/>
                <a:gdLst>
                  <a:gd name="T0" fmla="*/ 35 w 277"/>
                  <a:gd name="T1" fmla="*/ 17 h 294"/>
                  <a:gd name="T2" fmla="*/ 35 w 277"/>
                  <a:gd name="T3" fmla="*/ 37 h 294"/>
                  <a:gd name="T4" fmla="*/ 0 w 277"/>
                  <a:gd name="T5" fmla="*/ 18 h 294"/>
                  <a:gd name="T6" fmla="*/ 0 w 277"/>
                  <a:gd name="T7" fmla="*/ 0 h 294"/>
                  <a:gd name="T8" fmla="*/ 35 w 277"/>
                  <a:gd name="T9" fmla="*/ 17 h 294"/>
                  <a:gd name="T10" fmla="*/ 0 60000 65536"/>
                  <a:gd name="T11" fmla="*/ 0 60000 65536"/>
                  <a:gd name="T12" fmla="*/ 0 60000 65536"/>
                  <a:gd name="T13" fmla="*/ 0 60000 65536"/>
                  <a:gd name="T14" fmla="*/ 0 60000 65536"/>
                  <a:gd name="T15" fmla="*/ 0 w 277"/>
                  <a:gd name="T16" fmla="*/ 0 h 294"/>
                  <a:gd name="T17" fmla="*/ 277 w 277"/>
                  <a:gd name="T18" fmla="*/ 294 h 294"/>
                </a:gdLst>
                <a:ahLst/>
                <a:cxnLst>
                  <a:cxn ang="T10">
                    <a:pos x="T0" y="T1"/>
                  </a:cxn>
                  <a:cxn ang="T11">
                    <a:pos x="T2" y="T3"/>
                  </a:cxn>
                  <a:cxn ang="T12">
                    <a:pos x="T4" y="T5"/>
                  </a:cxn>
                  <a:cxn ang="T13">
                    <a:pos x="T6" y="T7"/>
                  </a:cxn>
                  <a:cxn ang="T14">
                    <a:pos x="T8" y="T9"/>
                  </a:cxn>
                </a:cxnLst>
                <a:rect l="T15" t="T16" r="T17" b="T18"/>
                <a:pathLst>
                  <a:path w="277" h="294">
                    <a:moveTo>
                      <a:pt x="277" y="133"/>
                    </a:moveTo>
                    <a:lnTo>
                      <a:pt x="277" y="294"/>
                    </a:lnTo>
                    <a:lnTo>
                      <a:pt x="0" y="151"/>
                    </a:lnTo>
                    <a:lnTo>
                      <a:pt x="0" y="0"/>
                    </a:lnTo>
                    <a:lnTo>
                      <a:pt x="277" y="133"/>
                    </a:lnTo>
                    <a:close/>
                  </a:path>
                </a:pathLst>
              </a:custGeom>
              <a:solidFill>
                <a:srgbClr val="800000"/>
              </a:solidFill>
              <a:ln w="9525">
                <a:noFill/>
                <a:round/>
              </a:ln>
            </p:spPr>
            <p:txBody>
              <a:bodyPr/>
              <a:lstStyle/>
              <a:p>
                <a:endParaRPr lang="en-CA"/>
              </a:p>
            </p:txBody>
          </p:sp>
          <p:sp>
            <p:nvSpPr>
              <p:cNvPr id="19576" name="Freeform 100"/>
              <p:cNvSpPr/>
              <p:nvPr/>
            </p:nvSpPr>
            <p:spPr bwMode="auto">
              <a:xfrm>
                <a:off x="2734" y="2268"/>
                <a:ext cx="145" cy="143"/>
              </a:xfrm>
              <a:custGeom>
                <a:avLst/>
                <a:gdLst>
                  <a:gd name="T0" fmla="*/ 36 w 291"/>
                  <a:gd name="T1" fmla="*/ 17 h 287"/>
                  <a:gd name="T2" fmla="*/ 36 w 291"/>
                  <a:gd name="T3" fmla="*/ 35 h 287"/>
                  <a:gd name="T4" fmla="*/ 0 w 291"/>
                  <a:gd name="T5" fmla="*/ 18 h 287"/>
                  <a:gd name="T6" fmla="*/ 0 w 291"/>
                  <a:gd name="T7" fmla="*/ 0 h 287"/>
                  <a:gd name="T8" fmla="*/ 36 w 291"/>
                  <a:gd name="T9" fmla="*/ 17 h 287"/>
                  <a:gd name="T10" fmla="*/ 0 60000 65536"/>
                  <a:gd name="T11" fmla="*/ 0 60000 65536"/>
                  <a:gd name="T12" fmla="*/ 0 60000 65536"/>
                  <a:gd name="T13" fmla="*/ 0 60000 65536"/>
                  <a:gd name="T14" fmla="*/ 0 60000 65536"/>
                  <a:gd name="T15" fmla="*/ 0 w 291"/>
                  <a:gd name="T16" fmla="*/ 0 h 287"/>
                  <a:gd name="T17" fmla="*/ 291 w 291"/>
                  <a:gd name="T18" fmla="*/ 287 h 287"/>
                </a:gdLst>
                <a:ahLst/>
                <a:cxnLst>
                  <a:cxn ang="T10">
                    <a:pos x="T0" y="T1"/>
                  </a:cxn>
                  <a:cxn ang="T11">
                    <a:pos x="T2" y="T3"/>
                  </a:cxn>
                  <a:cxn ang="T12">
                    <a:pos x="T4" y="T5"/>
                  </a:cxn>
                  <a:cxn ang="T13">
                    <a:pos x="T6" y="T7"/>
                  </a:cxn>
                  <a:cxn ang="T14">
                    <a:pos x="T8" y="T9"/>
                  </a:cxn>
                </a:cxnLst>
                <a:rect l="T15" t="T16" r="T17" b="T18"/>
                <a:pathLst>
                  <a:path w="291" h="287">
                    <a:moveTo>
                      <a:pt x="291" y="143"/>
                    </a:moveTo>
                    <a:lnTo>
                      <a:pt x="291" y="287"/>
                    </a:lnTo>
                    <a:lnTo>
                      <a:pt x="0" y="148"/>
                    </a:lnTo>
                    <a:lnTo>
                      <a:pt x="0" y="0"/>
                    </a:lnTo>
                    <a:lnTo>
                      <a:pt x="291" y="143"/>
                    </a:lnTo>
                    <a:close/>
                  </a:path>
                </a:pathLst>
              </a:custGeom>
              <a:solidFill>
                <a:srgbClr val="600000"/>
              </a:solidFill>
              <a:ln w="9525">
                <a:noFill/>
                <a:round/>
              </a:ln>
            </p:spPr>
            <p:txBody>
              <a:bodyPr/>
              <a:lstStyle/>
              <a:p>
                <a:endParaRPr lang="en-CA"/>
              </a:p>
            </p:txBody>
          </p:sp>
          <p:sp>
            <p:nvSpPr>
              <p:cNvPr id="19577" name="Freeform 101"/>
              <p:cNvSpPr/>
              <p:nvPr/>
            </p:nvSpPr>
            <p:spPr bwMode="auto">
              <a:xfrm>
                <a:off x="2602" y="2369"/>
                <a:ext cx="123" cy="133"/>
              </a:xfrm>
              <a:custGeom>
                <a:avLst/>
                <a:gdLst>
                  <a:gd name="T0" fmla="*/ 31 w 245"/>
                  <a:gd name="T1" fmla="*/ 15 h 267"/>
                  <a:gd name="T2" fmla="*/ 31 w 245"/>
                  <a:gd name="T3" fmla="*/ 33 h 267"/>
                  <a:gd name="T4" fmla="*/ 0 w 245"/>
                  <a:gd name="T5" fmla="*/ 17 h 267"/>
                  <a:gd name="T6" fmla="*/ 0 w 245"/>
                  <a:gd name="T7" fmla="*/ 0 h 267"/>
                  <a:gd name="T8" fmla="*/ 31 w 245"/>
                  <a:gd name="T9" fmla="*/ 15 h 267"/>
                  <a:gd name="T10" fmla="*/ 0 60000 65536"/>
                  <a:gd name="T11" fmla="*/ 0 60000 65536"/>
                  <a:gd name="T12" fmla="*/ 0 60000 65536"/>
                  <a:gd name="T13" fmla="*/ 0 60000 65536"/>
                  <a:gd name="T14" fmla="*/ 0 60000 65536"/>
                  <a:gd name="T15" fmla="*/ 0 w 245"/>
                  <a:gd name="T16" fmla="*/ 0 h 267"/>
                  <a:gd name="T17" fmla="*/ 245 w 245"/>
                  <a:gd name="T18" fmla="*/ 267 h 267"/>
                </a:gdLst>
                <a:ahLst/>
                <a:cxnLst>
                  <a:cxn ang="T10">
                    <a:pos x="T0" y="T1"/>
                  </a:cxn>
                  <a:cxn ang="T11">
                    <a:pos x="T2" y="T3"/>
                  </a:cxn>
                  <a:cxn ang="T12">
                    <a:pos x="T4" y="T5"/>
                  </a:cxn>
                  <a:cxn ang="T13">
                    <a:pos x="T6" y="T7"/>
                  </a:cxn>
                  <a:cxn ang="T14">
                    <a:pos x="T8" y="T9"/>
                  </a:cxn>
                </a:cxnLst>
                <a:rect l="T15" t="T16" r="T17" b="T18"/>
                <a:pathLst>
                  <a:path w="245" h="267">
                    <a:moveTo>
                      <a:pt x="245" y="127"/>
                    </a:moveTo>
                    <a:lnTo>
                      <a:pt x="245" y="267"/>
                    </a:lnTo>
                    <a:lnTo>
                      <a:pt x="0" y="137"/>
                    </a:lnTo>
                    <a:lnTo>
                      <a:pt x="0" y="0"/>
                    </a:lnTo>
                    <a:lnTo>
                      <a:pt x="245" y="127"/>
                    </a:lnTo>
                    <a:close/>
                  </a:path>
                </a:pathLst>
              </a:custGeom>
              <a:solidFill>
                <a:srgbClr val="800000"/>
              </a:solidFill>
              <a:ln w="9525">
                <a:noFill/>
                <a:round/>
              </a:ln>
            </p:spPr>
            <p:txBody>
              <a:bodyPr/>
              <a:lstStyle/>
              <a:p>
                <a:endParaRPr lang="en-CA"/>
              </a:p>
            </p:txBody>
          </p:sp>
          <p:sp>
            <p:nvSpPr>
              <p:cNvPr id="19578" name="Freeform 102"/>
              <p:cNvSpPr/>
              <p:nvPr/>
            </p:nvSpPr>
            <p:spPr bwMode="auto">
              <a:xfrm>
                <a:off x="3034" y="2597"/>
                <a:ext cx="169" cy="168"/>
              </a:xfrm>
              <a:custGeom>
                <a:avLst/>
                <a:gdLst>
                  <a:gd name="T0" fmla="*/ 42 w 338"/>
                  <a:gd name="T1" fmla="*/ 23 h 336"/>
                  <a:gd name="T2" fmla="*/ 42 w 338"/>
                  <a:gd name="T3" fmla="*/ 42 h 336"/>
                  <a:gd name="T4" fmla="*/ 0 w 338"/>
                  <a:gd name="T5" fmla="*/ 20 h 336"/>
                  <a:gd name="T6" fmla="*/ 0 w 338"/>
                  <a:gd name="T7" fmla="*/ 0 h 336"/>
                  <a:gd name="T8" fmla="*/ 42 w 338"/>
                  <a:gd name="T9" fmla="*/ 23 h 336"/>
                  <a:gd name="T10" fmla="*/ 0 60000 65536"/>
                  <a:gd name="T11" fmla="*/ 0 60000 65536"/>
                  <a:gd name="T12" fmla="*/ 0 60000 65536"/>
                  <a:gd name="T13" fmla="*/ 0 60000 65536"/>
                  <a:gd name="T14" fmla="*/ 0 60000 65536"/>
                  <a:gd name="T15" fmla="*/ 0 w 338"/>
                  <a:gd name="T16" fmla="*/ 0 h 336"/>
                  <a:gd name="T17" fmla="*/ 338 w 338"/>
                  <a:gd name="T18" fmla="*/ 336 h 336"/>
                </a:gdLst>
                <a:ahLst/>
                <a:cxnLst>
                  <a:cxn ang="T10">
                    <a:pos x="T0" y="T1"/>
                  </a:cxn>
                  <a:cxn ang="T11">
                    <a:pos x="T2" y="T3"/>
                  </a:cxn>
                  <a:cxn ang="T12">
                    <a:pos x="T4" y="T5"/>
                  </a:cxn>
                  <a:cxn ang="T13">
                    <a:pos x="T6" y="T7"/>
                  </a:cxn>
                  <a:cxn ang="T14">
                    <a:pos x="T8" y="T9"/>
                  </a:cxn>
                </a:cxnLst>
                <a:rect l="T15" t="T16" r="T17" b="T18"/>
                <a:pathLst>
                  <a:path w="338" h="336">
                    <a:moveTo>
                      <a:pt x="338" y="185"/>
                    </a:moveTo>
                    <a:lnTo>
                      <a:pt x="338" y="336"/>
                    </a:lnTo>
                    <a:lnTo>
                      <a:pt x="0" y="158"/>
                    </a:lnTo>
                    <a:lnTo>
                      <a:pt x="0" y="0"/>
                    </a:lnTo>
                    <a:lnTo>
                      <a:pt x="338" y="185"/>
                    </a:lnTo>
                    <a:close/>
                  </a:path>
                </a:pathLst>
              </a:custGeom>
              <a:solidFill>
                <a:srgbClr val="800000"/>
              </a:solidFill>
              <a:ln w="9525">
                <a:noFill/>
                <a:round/>
              </a:ln>
            </p:spPr>
            <p:txBody>
              <a:bodyPr/>
              <a:lstStyle/>
              <a:p>
                <a:endParaRPr lang="en-CA"/>
              </a:p>
            </p:txBody>
          </p:sp>
          <p:sp>
            <p:nvSpPr>
              <p:cNvPr id="19579" name="Freeform 103"/>
              <p:cNvSpPr/>
              <p:nvPr/>
            </p:nvSpPr>
            <p:spPr bwMode="auto">
              <a:xfrm>
                <a:off x="2888" y="2519"/>
                <a:ext cx="139" cy="154"/>
              </a:xfrm>
              <a:custGeom>
                <a:avLst/>
                <a:gdLst>
                  <a:gd name="T0" fmla="*/ 35 w 277"/>
                  <a:gd name="T1" fmla="*/ 19 h 308"/>
                  <a:gd name="T2" fmla="*/ 35 w 277"/>
                  <a:gd name="T3" fmla="*/ 39 h 308"/>
                  <a:gd name="T4" fmla="*/ 0 w 277"/>
                  <a:gd name="T5" fmla="*/ 19 h 308"/>
                  <a:gd name="T6" fmla="*/ 0 w 277"/>
                  <a:gd name="T7" fmla="*/ 0 h 308"/>
                  <a:gd name="T8" fmla="*/ 35 w 277"/>
                  <a:gd name="T9" fmla="*/ 19 h 308"/>
                  <a:gd name="T10" fmla="*/ 0 60000 65536"/>
                  <a:gd name="T11" fmla="*/ 0 60000 65536"/>
                  <a:gd name="T12" fmla="*/ 0 60000 65536"/>
                  <a:gd name="T13" fmla="*/ 0 60000 65536"/>
                  <a:gd name="T14" fmla="*/ 0 60000 65536"/>
                  <a:gd name="T15" fmla="*/ 0 w 277"/>
                  <a:gd name="T16" fmla="*/ 0 h 308"/>
                  <a:gd name="T17" fmla="*/ 277 w 277"/>
                  <a:gd name="T18" fmla="*/ 308 h 308"/>
                </a:gdLst>
                <a:ahLst/>
                <a:cxnLst>
                  <a:cxn ang="T10">
                    <a:pos x="T0" y="T1"/>
                  </a:cxn>
                  <a:cxn ang="T11">
                    <a:pos x="T2" y="T3"/>
                  </a:cxn>
                  <a:cxn ang="T12">
                    <a:pos x="T4" y="T5"/>
                  </a:cxn>
                  <a:cxn ang="T13">
                    <a:pos x="T6" y="T7"/>
                  </a:cxn>
                  <a:cxn ang="T14">
                    <a:pos x="T8" y="T9"/>
                  </a:cxn>
                </a:cxnLst>
                <a:rect l="T15" t="T16" r="T17" b="T18"/>
                <a:pathLst>
                  <a:path w="277" h="308">
                    <a:moveTo>
                      <a:pt x="277" y="151"/>
                    </a:moveTo>
                    <a:lnTo>
                      <a:pt x="277" y="308"/>
                    </a:lnTo>
                    <a:lnTo>
                      <a:pt x="0" y="152"/>
                    </a:lnTo>
                    <a:lnTo>
                      <a:pt x="0" y="0"/>
                    </a:lnTo>
                    <a:lnTo>
                      <a:pt x="277" y="151"/>
                    </a:lnTo>
                    <a:close/>
                  </a:path>
                </a:pathLst>
              </a:custGeom>
              <a:solidFill>
                <a:srgbClr val="600000"/>
              </a:solidFill>
              <a:ln w="9525">
                <a:noFill/>
                <a:round/>
              </a:ln>
            </p:spPr>
            <p:txBody>
              <a:bodyPr/>
              <a:lstStyle/>
              <a:p>
                <a:endParaRPr lang="en-CA"/>
              </a:p>
            </p:txBody>
          </p:sp>
          <p:sp>
            <p:nvSpPr>
              <p:cNvPr id="19580" name="Freeform 104"/>
              <p:cNvSpPr/>
              <p:nvPr/>
            </p:nvSpPr>
            <p:spPr bwMode="auto">
              <a:xfrm>
                <a:off x="2734" y="2438"/>
                <a:ext cx="145" cy="153"/>
              </a:xfrm>
              <a:custGeom>
                <a:avLst/>
                <a:gdLst>
                  <a:gd name="T0" fmla="*/ 36 w 291"/>
                  <a:gd name="T1" fmla="*/ 19 h 306"/>
                  <a:gd name="T2" fmla="*/ 36 w 291"/>
                  <a:gd name="T3" fmla="*/ 38 h 306"/>
                  <a:gd name="T4" fmla="*/ 0 w 291"/>
                  <a:gd name="T5" fmla="*/ 19 h 306"/>
                  <a:gd name="T6" fmla="*/ 0 w 291"/>
                  <a:gd name="T7" fmla="*/ 0 h 306"/>
                  <a:gd name="T8" fmla="*/ 36 w 291"/>
                  <a:gd name="T9" fmla="*/ 19 h 306"/>
                  <a:gd name="T10" fmla="*/ 0 60000 65536"/>
                  <a:gd name="T11" fmla="*/ 0 60000 65536"/>
                  <a:gd name="T12" fmla="*/ 0 60000 65536"/>
                  <a:gd name="T13" fmla="*/ 0 60000 65536"/>
                  <a:gd name="T14" fmla="*/ 0 60000 65536"/>
                  <a:gd name="T15" fmla="*/ 0 w 291"/>
                  <a:gd name="T16" fmla="*/ 0 h 306"/>
                  <a:gd name="T17" fmla="*/ 291 w 291"/>
                  <a:gd name="T18" fmla="*/ 306 h 306"/>
                </a:gdLst>
                <a:ahLst/>
                <a:cxnLst>
                  <a:cxn ang="T10">
                    <a:pos x="T0" y="T1"/>
                  </a:cxn>
                  <a:cxn ang="T11">
                    <a:pos x="T2" y="T3"/>
                  </a:cxn>
                  <a:cxn ang="T12">
                    <a:pos x="T4" y="T5"/>
                  </a:cxn>
                  <a:cxn ang="T13">
                    <a:pos x="T6" y="T7"/>
                  </a:cxn>
                  <a:cxn ang="T14">
                    <a:pos x="T8" y="T9"/>
                  </a:cxn>
                </a:cxnLst>
                <a:rect l="T15" t="T16" r="T17" b="T18"/>
                <a:pathLst>
                  <a:path w="291" h="306">
                    <a:moveTo>
                      <a:pt x="291" y="158"/>
                    </a:moveTo>
                    <a:lnTo>
                      <a:pt x="291" y="306"/>
                    </a:lnTo>
                    <a:lnTo>
                      <a:pt x="0" y="146"/>
                    </a:lnTo>
                    <a:lnTo>
                      <a:pt x="0" y="0"/>
                    </a:lnTo>
                    <a:lnTo>
                      <a:pt x="291" y="158"/>
                    </a:lnTo>
                    <a:close/>
                  </a:path>
                </a:pathLst>
              </a:custGeom>
              <a:solidFill>
                <a:srgbClr val="800000"/>
              </a:solidFill>
              <a:ln w="9525">
                <a:noFill/>
                <a:round/>
              </a:ln>
            </p:spPr>
            <p:txBody>
              <a:bodyPr/>
              <a:lstStyle/>
              <a:p>
                <a:endParaRPr lang="en-CA"/>
              </a:p>
            </p:txBody>
          </p:sp>
          <p:sp>
            <p:nvSpPr>
              <p:cNvPr id="19581" name="Freeform 105"/>
              <p:cNvSpPr/>
              <p:nvPr/>
            </p:nvSpPr>
            <p:spPr bwMode="auto">
              <a:xfrm>
                <a:off x="2602" y="2531"/>
                <a:ext cx="123" cy="147"/>
              </a:xfrm>
              <a:custGeom>
                <a:avLst/>
                <a:gdLst>
                  <a:gd name="T0" fmla="*/ 31 w 245"/>
                  <a:gd name="T1" fmla="*/ 20 h 293"/>
                  <a:gd name="T2" fmla="*/ 31 w 245"/>
                  <a:gd name="T3" fmla="*/ 37 h 293"/>
                  <a:gd name="T4" fmla="*/ 0 w 245"/>
                  <a:gd name="T5" fmla="*/ 19 h 293"/>
                  <a:gd name="T6" fmla="*/ 0 w 245"/>
                  <a:gd name="T7" fmla="*/ 0 h 293"/>
                  <a:gd name="T8" fmla="*/ 31 w 245"/>
                  <a:gd name="T9" fmla="*/ 20 h 293"/>
                  <a:gd name="T10" fmla="*/ 0 60000 65536"/>
                  <a:gd name="T11" fmla="*/ 0 60000 65536"/>
                  <a:gd name="T12" fmla="*/ 0 60000 65536"/>
                  <a:gd name="T13" fmla="*/ 0 60000 65536"/>
                  <a:gd name="T14" fmla="*/ 0 60000 65536"/>
                  <a:gd name="T15" fmla="*/ 0 w 245"/>
                  <a:gd name="T16" fmla="*/ 0 h 293"/>
                  <a:gd name="T17" fmla="*/ 245 w 245"/>
                  <a:gd name="T18" fmla="*/ 293 h 293"/>
                </a:gdLst>
                <a:ahLst/>
                <a:cxnLst>
                  <a:cxn ang="T10">
                    <a:pos x="T0" y="T1"/>
                  </a:cxn>
                  <a:cxn ang="T11">
                    <a:pos x="T2" y="T3"/>
                  </a:cxn>
                  <a:cxn ang="T12">
                    <a:pos x="T4" y="T5"/>
                  </a:cxn>
                  <a:cxn ang="T13">
                    <a:pos x="T6" y="T7"/>
                  </a:cxn>
                  <a:cxn ang="T14">
                    <a:pos x="T8" y="T9"/>
                  </a:cxn>
                </a:cxnLst>
                <a:rect l="T15" t="T16" r="T17" b="T18"/>
                <a:pathLst>
                  <a:path w="245" h="293">
                    <a:moveTo>
                      <a:pt x="245" y="155"/>
                    </a:moveTo>
                    <a:lnTo>
                      <a:pt x="245" y="293"/>
                    </a:lnTo>
                    <a:lnTo>
                      <a:pt x="0" y="148"/>
                    </a:lnTo>
                    <a:lnTo>
                      <a:pt x="0" y="0"/>
                    </a:lnTo>
                    <a:lnTo>
                      <a:pt x="245" y="155"/>
                    </a:lnTo>
                    <a:close/>
                  </a:path>
                </a:pathLst>
              </a:custGeom>
              <a:solidFill>
                <a:srgbClr val="800000"/>
              </a:solidFill>
              <a:ln w="9525">
                <a:noFill/>
                <a:round/>
              </a:ln>
            </p:spPr>
            <p:txBody>
              <a:bodyPr/>
              <a:lstStyle/>
              <a:p>
                <a:endParaRPr lang="en-CA"/>
              </a:p>
            </p:txBody>
          </p:sp>
          <p:sp>
            <p:nvSpPr>
              <p:cNvPr id="19582" name="Freeform 106"/>
              <p:cNvSpPr/>
              <p:nvPr/>
            </p:nvSpPr>
            <p:spPr bwMode="auto">
              <a:xfrm>
                <a:off x="3034" y="2783"/>
                <a:ext cx="169" cy="179"/>
              </a:xfrm>
              <a:custGeom>
                <a:avLst/>
                <a:gdLst>
                  <a:gd name="T0" fmla="*/ 42 w 338"/>
                  <a:gd name="T1" fmla="*/ 24 h 359"/>
                  <a:gd name="T2" fmla="*/ 42 w 338"/>
                  <a:gd name="T3" fmla="*/ 44 h 359"/>
                  <a:gd name="T4" fmla="*/ 0 w 338"/>
                  <a:gd name="T5" fmla="*/ 20 h 359"/>
                  <a:gd name="T6" fmla="*/ 0 w 338"/>
                  <a:gd name="T7" fmla="*/ 0 h 359"/>
                  <a:gd name="T8" fmla="*/ 42 w 338"/>
                  <a:gd name="T9" fmla="*/ 24 h 359"/>
                  <a:gd name="T10" fmla="*/ 0 60000 65536"/>
                  <a:gd name="T11" fmla="*/ 0 60000 65536"/>
                  <a:gd name="T12" fmla="*/ 0 60000 65536"/>
                  <a:gd name="T13" fmla="*/ 0 60000 65536"/>
                  <a:gd name="T14" fmla="*/ 0 60000 65536"/>
                  <a:gd name="T15" fmla="*/ 0 w 338"/>
                  <a:gd name="T16" fmla="*/ 0 h 359"/>
                  <a:gd name="T17" fmla="*/ 338 w 338"/>
                  <a:gd name="T18" fmla="*/ 359 h 359"/>
                </a:gdLst>
                <a:ahLst/>
                <a:cxnLst>
                  <a:cxn ang="T10">
                    <a:pos x="T0" y="T1"/>
                  </a:cxn>
                  <a:cxn ang="T11">
                    <a:pos x="T2" y="T3"/>
                  </a:cxn>
                  <a:cxn ang="T12">
                    <a:pos x="T4" y="T5"/>
                  </a:cxn>
                  <a:cxn ang="T13">
                    <a:pos x="T6" y="T7"/>
                  </a:cxn>
                  <a:cxn ang="T14">
                    <a:pos x="T8" y="T9"/>
                  </a:cxn>
                </a:cxnLst>
                <a:rect l="T15" t="T16" r="T17" b="T18"/>
                <a:pathLst>
                  <a:path w="338" h="359">
                    <a:moveTo>
                      <a:pt x="338" y="199"/>
                    </a:moveTo>
                    <a:lnTo>
                      <a:pt x="338" y="359"/>
                    </a:lnTo>
                    <a:lnTo>
                      <a:pt x="0" y="161"/>
                    </a:lnTo>
                    <a:lnTo>
                      <a:pt x="0" y="0"/>
                    </a:lnTo>
                    <a:lnTo>
                      <a:pt x="338" y="199"/>
                    </a:lnTo>
                    <a:close/>
                  </a:path>
                </a:pathLst>
              </a:custGeom>
              <a:solidFill>
                <a:srgbClr val="800000"/>
              </a:solidFill>
              <a:ln w="9525">
                <a:noFill/>
                <a:round/>
              </a:ln>
            </p:spPr>
            <p:txBody>
              <a:bodyPr/>
              <a:lstStyle/>
              <a:p>
                <a:endParaRPr lang="en-CA"/>
              </a:p>
            </p:txBody>
          </p:sp>
          <p:sp>
            <p:nvSpPr>
              <p:cNvPr id="19583" name="Freeform 107"/>
              <p:cNvSpPr/>
              <p:nvPr/>
            </p:nvSpPr>
            <p:spPr bwMode="auto">
              <a:xfrm>
                <a:off x="2888" y="2700"/>
                <a:ext cx="139" cy="159"/>
              </a:xfrm>
              <a:custGeom>
                <a:avLst/>
                <a:gdLst>
                  <a:gd name="T0" fmla="*/ 35 w 277"/>
                  <a:gd name="T1" fmla="*/ 20 h 318"/>
                  <a:gd name="T2" fmla="*/ 35 w 277"/>
                  <a:gd name="T3" fmla="*/ 40 h 318"/>
                  <a:gd name="T4" fmla="*/ 0 w 277"/>
                  <a:gd name="T5" fmla="*/ 19 h 318"/>
                  <a:gd name="T6" fmla="*/ 0 w 277"/>
                  <a:gd name="T7" fmla="*/ 0 h 318"/>
                  <a:gd name="T8" fmla="*/ 35 w 277"/>
                  <a:gd name="T9" fmla="*/ 20 h 318"/>
                  <a:gd name="T10" fmla="*/ 0 60000 65536"/>
                  <a:gd name="T11" fmla="*/ 0 60000 65536"/>
                  <a:gd name="T12" fmla="*/ 0 60000 65536"/>
                  <a:gd name="T13" fmla="*/ 0 60000 65536"/>
                  <a:gd name="T14" fmla="*/ 0 60000 65536"/>
                  <a:gd name="T15" fmla="*/ 0 w 277"/>
                  <a:gd name="T16" fmla="*/ 0 h 318"/>
                  <a:gd name="T17" fmla="*/ 277 w 277"/>
                  <a:gd name="T18" fmla="*/ 318 h 318"/>
                </a:gdLst>
                <a:ahLst/>
                <a:cxnLst>
                  <a:cxn ang="T10">
                    <a:pos x="T0" y="T1"/>
                  </a:cxn>
                  <a:cxn ang="T11">
                    <a:pos x="T2" y="T3"/>
                  </a:cxn>
                  <a:cxn ang="T12">
                    <a:pos x="T4" y="T5"/>
                  </a:cxn>
                  <a:cxn ang="T13">
                    <a:pos x="T6" y="T7"/>
                  </a:cxn>
                  <a:cxn ang="T14">
                    <a:pos x="T8" y="T9"/>
                  </a:cxn>
                </a:cxnLst>
                <a:rect l="T15" t="T16" r="T17" b="T18"/>
                <a:pathLst>
                  <a:path w="277" h="318">
                    <a:moveTo>
                      <a:pt x="277" y="160"/>
                    </a:moveTo>
                    <a:lnTo>
                      <a:pt x="277" y="318"/>
                    </a:lnTo>
                    <a:lnTo>
                      <a:pt x="0" y="152"/>
                    </a:lnTo>
                    <a:lnTo>
                      <a:pt x="0" y="0"/>
                    </a:lnTo>
                    <a:lnTo>
                      <a:pt x="277" y="160"/>
                    </a:lnTo>
                    <a:close/>
                  </a:path>
                </a:pathLst>
              </a:custGeom>
              <a:solidFill>
                <a:srgbClr val="600000"/>
              </a:solidFill>
              <a:ln w="9525">
                <a:noFill/>
                <a:round/>
              </a:ln>
            </p:spPr>
            <p:txBody>
              <a:bodyPr/>
              <a:lstStyle/>
              <a:p>
                <a:endParaRPr lang="en-CA"/>
              </a:p>
            </p:txBody>
          </p:sp>
          <p:sp>
            <p:nvSpPr>
              <p:cNvPr id="19584" name="Freeform 108"/>
              <p:cNvSpPr/>
              <p:nvPr/>
            </p:nvSpPr>
            <p:spPr bwMode="auto">
              <a:xfrm>
                <a:off x="2734" y="2612"/>
                <a:ext cx="145" cy="159"/>
              </a:xfrm>
              <a:custGeom>
                <a:avLst/>
                <a:gdLst>
                  <a:gd name="T0" fmla="*/ 36 w 291"/>
                  <a:gd name="T1" fmla="*/ 21 h 319"/>
                  <a:gd name="T2" fmla="*/ 36 w 291"/>
                  <a:gd name="T3" fmla="*/ 39 h 319"/>
                  <a:gd name="T4" fmla="*/ 0 w 291"/>
                  <a:gd name="T5" fmla="*/ 18 h 319"/>
                  <a:gd name="T6" fmla="*/ 0 w 291"/>
                  <a:gd name="T7" fmla="*/ 0 h 319"/>
                  <a:gd name="T8" fmla="*/ 36 w 291"/>
                  <a:gd name="T9" fmla="*/ 21 h 319"/>
                  <a:gd name="T10" fmla="*/ 0 60000 65536"/>
                  <a:gd name="T11" fmla="*/ 0 60000 65536"/>
                  <a:gd name="T12" fmla="*/ 0 60000 65536"/>
                  <a:gd name="T13" fmla="*/ 0 60000 65536"/>
                  <a:gd name="T14" fmla="*/ 0 60000 65536"/>
                  <a:gd name="T15" fmla="*/ 0 w 291"/>
                  <a:gd name="T16" fmla="*/ 0 h 319"/>
                  <a:gd name="T17" fmla="*/ 291 w 291"/>
                  <a:gd name="T18" fmla="*/ 319 h 319"/>
                </a:gdLst>
                <a:ahLst/>
                <a:cxnLst>
                  <a:cxn ang="T10">
                    <a:pos x="T0" y="T1"/>
                  </a:cxn>
                  <a:cxn ang="T11">
                    <a:pos x="T2" y="T3"/>
                  </a:cxn>
                  <a:cxn ang="T12">
                    <a:pos x="T4" y="T5"/>
                  </a:cxn>
                  <a:cxn ang="T13">
                    <a:pos x="T6" y="T7"/>
                  </a:cxn>
                  <a:cxn ang="T14">
                    <a:pos x="T8" y="T9"/>
                  </a:cxn>
                </a:cxnLst>
                <a:rect l="T15" t="T16" r="T17" b="T18"/>
                <a:pathLst>
                  <a:path w="291" h="319">
                    <a:moveTo>
                      <a:pt x="291" y="174"/>
                    </a:moveTo>
                    <a:lnTo>
                      <a:pt x="291" y="319"/>
                    </a:lnTo>
                    <a:lnTo>
                      <a:pt x="0" y="146"/>
                    </a:lnTo>
                    <a:lnTo>
                      <a:pt x="0" y="0"/>
                    </a:lnTo>
                    <a:lnTo>
                      <a:pt x="291" y="174"/>
                    </a:lnTo>
                    <a:close/>
                  </a:path>
                </a:pathLst>
              </a:custGeom>
              <a:solidFill>
                <a:srgbClr val="800000"/>
              </a:solidFill>
              <a:ln w="9525">
                <a:noFill/>
                <a:round/>
              </a:ln>
            </p:spPr>
            <p:txBody>
              <a:bodyPr/>
              <a:lstStyle/>
              <a:p>
                <a:endParaRPr lang="en-CA"/>
              </a:p>
            </p:txBody>
          </p:sp>
          <p:sp>
            <p:nvSpPr>
              <p:cNvPr id="19585" name="Freeform 109"/>
              <p:cNvSpPr/>
              <p:nvPr/>
            </p:nvSpPr>
            <p:spPr bwMode="auto">
              <a:xfrm>
                <a:off x="3040" y="1861"/>
                <a:ext cx="161" cy="138"/>
              </a:xfrm>
              <a:custGeom>
                <a:avLst/>
                <a:gdLst>
                  <a:gd name="T0" fmla="*/ 40 w 323"/>
                  <a:gd name="T1" fmla="*/ 14 h 276"/>
                  <a:gd name="T2" fmla="*/ 40 w 323"/>
                  <a:gd name="T3" fmla="*/ 35 h 276"/>
                  <a:gd name="T4" fmla="*/ 0 w 323"/>
                  <a:gd name="T5" fmla="*/ 19 h 276"/>
                  <a:gd name="T6" fmla="*/ 0 w 323"/>
                  <a:gd name="T7" fmla="*/ 0 h 276"/>
                  <a:gd name="T8" fmla="*/ 40 w 323"/>
                  <a:gd name="T9" fmla="*/ 14 h 276"/>
                  <a:gd name="T10" fmla="*/ 0 60000 65536"/>
                  <a:gd name="T11" fmla="*/ 0 60000 65536"/>
                  <a:gd name="T12" fmla="*/ 0 60000 65536"/>
                  <a:gd name="T13" fmla="*/ 0 60000 65536"/>
                  <a:gd name="T14" fmla="*/ 0 60000 65536"/>
                  <a:gd name="T15" fmla="*/ 0 w 323"/>
                  <a:gd name="T16" fmla="*/ 0 h 276"/>
                  <a:gd name="T17" fmla="*/ 323 w 323"/>
                  <a:gd name="T18" fmla="*/ 276 h 276"/>
                </a:gdLst>
                <a:ahLst/>
                <a:cxnLst>
                  <a:cxn ang="T10">
                    <a:pos x="T0" y="T1"/>
                  </a:cxn>
                  <a:cxn ang="T11">
                    <a:pos x="T2" y="T3"/>
                  </a:cxn>
                  <a:cxn ang="T12">
                    <a:pos x="T4" y="T5"/>
                  </a:cxn>
                  <a:cxn ang="T13">
                    <a:pos x="T6" y="T7"/>
                  </a:cxn>
                  <a:cxn ang="T14">
                    <a:pos x="T8" y="T9"/>
                  </a:cxn>
                </a:cxnLst>
                <a:rect l="T15" t="T16" r="T17" b="T18"/>
                <a:pathLst>
                  <a:path w="323" h="276">
                    <a:moveTo>
                      <a:pt x="323" y="112"/>
                    </a:moveTo>
                    <a:lnTo>
                      <a:pt x="323" y="276"/>
                    </a:lnTo>
                    <a:lnTo>
                      <a:pt x="0" y="158"/>
                    </a:lnTo>
                    <a:lnTo>
                      <a:pt x="0" y="0"/>
                    </a:lnTo>
                    <a:lnTo>
                      <a:pt x="323" y="112"/>
                    </a:lnTo>
                    <a:close/>
                  </a:path>
                </a:pathLst>
              </a:custGeom>
              <a:solidFill>
                <a:srgbClr val="800000"/>
              </a:solidFill>
              <a:ln w="9525">
                <a:noFill/>
                <a:round/>
              </a:ln>
            </p:spPr>
            <p:txBody>
              <a:bodyPr/>
              <a:lstStyle/>
              <a:p>
                <a:endParaRPr lang="en-CA"/>
              </a:p>
            </p:txBody>
          </p:sp>
          <p:sp>
            <p:nvSpPr>
              <p:cNvPr id="19586" name="Freeform 110"/>
              <p:cNvSpPr/>
              <p:nvPr/>
            </p:nvSpPr>
            <p:spPr bwMode="auto">
              <a:xfrm>
                <a:off x="3153" y="1997"/>
                <a:ext cx="50" cy="99"/>
              </a:xfrm>
              <a:custGeom>
                <a:avLst/>
                <a:gdLst>
                  <a:gd name="T0" fmla="*/ 13 w 100"/>
                  <a:gd name="T1" fmla="*/ 6 h 198"/>
                  <a:gd name="T2" fmla="*/ 13 w 100"/>
                  <a:gd name="T3" fmla="*/ 25 h 198"/>
                  <a:gd name="T4" fmla="*/ 0 w 100"/>
                  <a:gd name="T5" fmla="*/ 20 h 198"/>
                  <a:gd name="T6" fmla="*/ 0 w 100"/>
                  <a:gd name="T7" fmla="*/ 0 h 198"/>
                  <a:gd name="T8" fmla="*/ 13 w 100"/>
                  <a:gd name="T9" fmla="*/ 6 h 198"/>
                  <a:gd name="T10" fmla="*/ 0 60000 65536"/>
                  <a:gd name="T11" fmla="*/ 0 60000 65536"/>
                  <a:gd name="T12" fmla="*/ 0 60000 65536"/>
                  <a:gd name="T13" fmla="*/ 0 60000 65536"/>
                  <a:gd name="T14" fmla="*/ 0 60000 65536"/>
                  <a:gd name="T15" fmla="*/ 0 w 100"/>
                  <a:gd name="T16" fmla="*/ 0 h 198"/>
                  <a:gd name="T17" fmla="*/ 100 w 100"/>
                  <a:gd name="T18" fmla="*/ 198 h 198"/>
                </a:gdLst>
                <a:ahLst/>
                <a:cxnLst>
                  <a:cxn ang="T10">
                    <a:pos x="T0" y="T1"/>
                  </a:cxn>
                  <a:cxn ang="T11">
                    <a:pos x="T2" y="T3"/>
                  </a:cxn>
                  <a:cxn ang="T12">
                    <a:pos x="T4" y="T5"/>
                  </a:cxn>
                  <a:cxn ang="T13">
                    <a:pos x="T6" y="T7"/>
                  </a:cxn>
                  <a:cxn ang="T14">
                    <a:pos x="T8" y="T9"/>
                  </a:cxn>
                </a:cxnLst>
                <a:rect l="T15" t="T16" r="T17" b="T18"/>
                <a:pathLst>
                  <a:path w="100" h="198">
                    <a:moveTo>
                      <a:pt x="100" y="43"/>
                    </a:moveTo>
                    <a:lnTo>
                      <a:pt x="100" y="198"/>
                    </a:lnTo>
                    <a:lnTo>
                      <a:pt x="0" y="156"/>
                    </a:lnTo>
                    <a:lnTo>
                      <a:pt x="0" y="0"/>
                    </a:lnTo>
                    <a:lnTo>
                      <a:pt x="100" y="43"/>
                    </a:lnTo>
                    <a:close/>
                  </a:path>
                </a:pathLst>
              </a:custGeom>
              <a:solidFill>
                <a:srgbClr val="800000"/>
              </a:solidFill>
              <a:ln w="9525">
                <a:noFill/>
                <a:round/>
              </a:ln>
            </p:spPr>
            <p:txBody>
              <a:bodyPr/>
              <a:lstStyle/>
              <a:p>
                <a:endParaRPr lang="en-CA"/>
              </a:p>
            </p:txBody>
          </p:sp>
          <p:sp>
            <p:nvSpPr>
              <p:cNvPr id="19587" name="Freeform 111"/>
              <p:cNvSpPr/>
              <p:nvPr/>
            </p:nvSpPr>
            <p:spPr bwMode="auto">
              <a:xfrm>
                <a:off x="3040" y="2231"/>
                <a:ext cx="161" cy="152"/>
              </a:xfrm>
              <a:custGeom>
                <a:avLst/>
                <a:gdLst>
                  <a:gd name="T0" fmla="*/ 40 w 323"/>
                  <a:gd name="T1" fmla="*/ 18 h 304"/>
                  <a:gd name="T2" fmla="*/ 40 w 323"/>
                  <a:gd name="T3" fmla="*/ 38 h 304"/>
                  <a:gd name="T4" fmla="*/ 0 w 323"/>
                  <a:gd name="T5" fmla="*/ 19 h 304"/>
                  <a:gd name="T6" fmla="*/ 0 w 323"/>
                  <a:gd name="T7" fmla="*/ 0 h 304"/>
                  <a:gd name="T8" fmla="*/ 40 w 323"/>
                  <a:gd name="T9" fmla="*/ 18 h 304"/>
                  <a:gd name="T10" fmla="*/ 0 60000 65536"/>
                  <a:gd name="T11" fmla="*/ 0 60000 65536"/>
                  <a:gd name="T12" fmla="*/ 0 60000 65536"/>
                  <a:gd name="T13" fmla="*/ 0 60000 65536"/>
                  <a:gd name="T14" fmla="*/ 0 60000 65536"/>
                  <a:gd name="T15" fmla="*/ 0 w 323"/>
                  <a:gd name="T16" fmla="*/ 0 h 304"/>
                  <a:gd name="T17" fmla="*/ 323 w 323"/>
                  <a:gd name="T18" fmla="*/ 304 h 304"/>
                </a:gdLst>
                <a:ahLst/>
                <a:cxnLst>
                  <a:cxn ang="T10">
                    <a:pos x="T0" y="T1"/>
                  </a:cxn>
                  <a:cxn ang="T11">
                    <a:pos x="T2" y="T3"/>
                  </a:cxn>
                  <a:cxn ang="T12">
                    <a:pos x="T4" y="T5"/>
                  </a:cxn>
                  <a:cxn ang="T13">
                    <a:pos x="T6" y="T7"/>
                  </a:cxn>
                  <a:cxn ang="T14">
                    <a:pos x="T8" y="T9"/>
                  </a:cxn>
                </a:cxnLst>
                <a:rect l="T15" t="T16" r="T17" b="T18"/>
                <a:pathLst>
                  <a:path w="323" h="304">
                    <a:moveTo>
                      <a:pt x="323" y="141"/>
                    </a:moveTo>
                    <a:lnTo>
                      <a:pt x="323" y="304"/>
                    </a:lnTo>
                    <a:lnTo>
                      <a:pt x="0" y="159"/>
                    </a:lnTo>
                    <a:lnTo>
                      <a:pt x="0" y="0"/>
                    </a:lnTo>
                    <a:lnTo>
                      <a:pt x="323" y="141"/>
                    </a:lnTo>
                    <a:close/>
                  </a:path>
                </a:pathLst>
              </a:custGeom>
              <a:solidFill>
                <a:srgbClr val="800000"/>
              </a:solidFill>
              <a:ln w="9525">
                <a:noFill/>
                <a:round/>
              </a:ln>
            </p:spPr>
            <p:txBody>
              <a:bodyPr/>
              <a:lstStyle/>
              <a:p>
                <a:endParaRPr lang="en-CA"/>
              </a:p>
            </p:txBody>
          </p:sp>
          <p:sp>
            <p:nvSpPr>
              <p:cNvPr id="19588" name="Rectangle 112"/>
              <p:cNvSpPr>
                <a:spLocks noChangeArrowheads="1"/>
              </p:cNvSpPr>
              <p:nvPr/>
            </p:nvSpPr>
            <p:spPr bwMode="auto">
              <a:xfrm>
                <a:off x="3201" y="2689"/>
                <a:ext cx="81" cy="84"/>
              </a:xfrm>
              <a:prstGeom prst="rect">
                <a:avLst/>
              </a:prstGeom>
              <a:solidFill>
                <a:srgbClr val="600000"/>
              </a:solidFill>
              <a:ln w="9525">
                <a:noFill/>
                <a:miter lim="800000"/>
              </a:ln>
            </p:spPr>
            <p:txBody>
              <a:bodyPr/>
              <a:lstStyle/>
              <a:p>
                <a:endParaRPr lang="en-CA"/>
              </a:p>
            </p:txBody>
          </p:sp>
        </p:grpSp>
        <p:grpSp>
          <p:nvGrpSpPr>
            <p:cNvPr id="4" name="Group 113"/>
            <p:cNvGrpSpPr/>
            <p:nvPr/>
          </p:nvGrpSpPr>
          <p:grpSpPr bwMode="auto">
            <a:xfrm>
              <a:off x="2496" y="1489"/>
              <a:ext cx="1187" cy="338"/>
              <a:chOff x="2496" y="1489"/>
              <a:chExt cx="1187" cy="338"/>
            </a:xfrm>
          </p:grpSpPr>
          <p:sp>
            <p:nvSpPr>
              <p:cNvPr id="19478" name="Freeform 114"/>
              <p:cNvSpPr/>
              <p:nvPr/>
            </p:nvSpPr>
            <p:spPr bwMode="auto">
              <a:xfrm>
                <a:off x="2496" y="1489"/>
                <a:ext cx="1187" cy="199"/>
              </a:xfrm>
              <a:custGeom>
                <a:avLst/>
                <a:gdLst>
                  <a:gd name="T0" fmla="*/ 0 w 2374"/>
                  <a:gd name="T1" fmla="*/ 0 h 399"/>
                  <a:gd name="T2" fmla="*/ 127 w 2374"/>
                  <a:gd name="T3" fmla="*/ 3 h 399"/>
                  <a:gd name="T4" fmla="*/ 297 w 2374"/>
                  <a:gd name="T5" fmla="*/ 47 h 399"/>
                  <a:gd name="T6" fmla="*/ 179 w 2374"/>
                  <a:gd name="T7" fmla="*/ 49 h 399"/>
                  <a:gd name="T8" fmla="*/ 0 w 2374"/>
                  <a:gd name="T9" fmla="*/ 0 h 399"/>
                  <a:gd name="T10" fmla="*/ 0 60000 65536"/>
                  <a:gd name="T11" fmla="*/ 0 60000 65536"/>
                  <a:gd name="T12" fmla="*/ 0 60000 65536"/>
                  <a:gd name="T13" fmla="*/ 0 60000 65536"/>
                  <a:gd name="T14" fmla="*/ 0 60000 65536"/>
                  <a:gd name="T15" fmla="*/ 0 w 2374"/>
                  <a:gd name="T16" fmla="*/ 0 h 399"/>
                  <a:gd name="T17" fmla="*/ 2374 w 2374"/>
                  <a:gd name="T18" fmla="*/ 399 h 399"/>
                </a:gdLst>
                <a:ahLst/>
                <a:cxnLst>
                  <a:cxn ang="T10">
                    <a:pos x="T0" y="T1"/>
                  </a:cxn>
                  <a:cxn ang="T11">
                    <a:pos x="T2" y="T3"/>
                  </a:cxn>
                  <a:cxn ang="T12">
                    <a:pos x="T4" y="T5"/>
                  </a:cxn>
                  <a:cxn ang="T13">
                    <a:pos x="T6" y="T7"/>
                  </a:cxn>
                  <a:cxn ang="T14">
                    <a:pos x="T8" y="T9"/>
                  </a:cxn>
                </a:cxnLst>
                <a:rect l="T15" t="T16" r="T17" b="T18"/>
                <a:pathLst>
                  <a:path w="2374" h="399">
                    <a:moveTo>
                      <a:pt x="0" y="0"/>
                    </a:moveTo>
                    <a:lnTo>
                      <a:pt x="1021" y="30"/>
                    </a:lnTo>
                    <a:lnTo>
                      <a:pt x="2374" y="383"/>
                    </a:lnTo>
                    <a:lnTo>
                      <a:pt x="1433" y="399"/>
                    </a:lnTo>
                    <a:lnTo>
                      <a:pt x="0" y="0"/>
                    </a:lnTo>
                    <a:close/>
                  </a:path>
                </a:pathLst>
              </a:custGeom>
              <a:solidFill>
                <a:srgbClr val="C0C0C0"/>
              </a:solidFill>
              <a:ln w="9525">
                <a:noFill/>
                <a:round/>
              </a:ln>
            </p:spPr>
            <p:txBody>
              <a:bodyPr/>
              <a:lstStyle/>
              <a:p>
                <a:endParaRPr lang="en-CA"/>
              </a:p>
            </p:txBody>
          </p:sp>
          <p:sp>
            <p:nvSpPr>
              <p:cNvPr id="19479" name="Freeform 115"/>
              <p:cNvSpPr/>
              <p:nvPr/>
            </p:nvSpPr>
            <p:spPr bwMode="auto">
              <a:xfrm>
                <a:off x="3219" y="1676"/>
                <a:ext cx="461" cy="151"/>
              </a:xfrm>
              <a:custGeom>
                <a:avLst/>
                <a:gdLst>
                  <a:gd name="T0" fmla="*/ 1 w 922"/>
                  <a:gd name="T1" fmla="*/ 1 h 302"/>
                  <a:gd name="T2" fmla="*/ 115 w 922"/>
                  <a:gd name="T3" fmla="*/ 0 h 302"/>
                  <a:gd name="T4" fmla="*/ 115 w 922"/>
                  <a:gd name="T5" fmla="*/ 38 h 302"/>
                  <a:gd name="T6" fmla="*/ 0 w 922"/>
                  <a:gd name="T7" fmla="*/ 38 h 302"/>
                  <a:gd name="T8" fmla="*/ 1 w 922"/>
                  <a:gd name="T9" fmla="*/ 1 h 302"/>
                  <a:gd name="T10" fmla="*/ 0 60000 65536"/>
                  <a:gd name="T11" fmla="*/ 0 60000 65536"/>
                  <a:gd name="T12" fmla="*/ 0 60000 65536"/>
                  <a:gd name="T13" fmla="*/ 0 60000 65536"/>
                  <a:gd name="T14" fmla="*/ 0 60000 65536"/>
                  <a:gd name="T15" fmla="*/ 0 w 922"/>
                  <a:gd name="T16" fmla="*/ 0 h 302"/>
                  <a:gd name="T17" fmla="*/ 922 w 922"/>
                  <a:gd name="T18" fmla="*/ 302 h 302"/>
                </a:gdLst>
                <a:ahLst/>
                <a:cxnLst>
                  <a:cxn ang="T10">
                    <a:pos x="T0" y="T1"/>
                  </a:cxn>
                  <a:cxn ang="T11">
                    <a:pos x="T2" y="T3"/>
                  </a:cxn>
                  <a:cxn ang="T12">
                    <a:pos x="T4" y="T5"/>
                  </a:cxn>
                  <a:cxn ang="T13">
                    <a:pos x="T6" y="T7"/>
                  </a:cxn>
                  <a:cxn ang="T14">
                    <a:pos x="T8" y="T9"/>
                  </a:cxn>
                </a:cxnLst>
                <a:rect l="T15" t="T16" r="T17" b="T18"/>
                <a:pathLst>
                  <a:path w="922" h="302">
                    <a:moveTo>
                      <a:pt x="8" y="1"/>
                    </a:moveTo>
                    <a:lnTo>
                      <a:pt x="922" y="0"/>
                    </a:lnTo>
                    <a:lnTo>
                      <a:pt x="922" y="302"/>
                    </a:lnTo>
                    <a:lnTo>
                      <a:pt x="0" y="302"/>
                    </a:lnTo>
                    <a:lnTo>
                      <a:pt x="8" y="1"/>
                    </a:lnTo>
                    <a:close/>
                  </a:path>
                </a:pathLst>
              </a:custGeom>
              <a:solidFill>
                <a:srgbClr val="E0E0E0"/>
              </a:solidFill>
              <a:ln w="9525">
                <a:noFill/>
                <a:round/>
              </a:ln>
            </p:spPr>
            <p:txBody>
              <a:bodyPr/>
              <a:lstStyle/>
              <a:p>
                <a:endParaRPr lang="en-CA"/>
              </a:p>
            </p:txBody>
          </p:sp>
          <p:sp>
            <p:nvSpPr>
              <p:cNvPr id="19480" name="Freeform 116"/>
              <p:cNvSpPr/>
              <p:nvPr/>
            </p:nvSpPr>
            <p:spPr bwMode="auto">
              <a:xfrm>
                <a:off x="2502" y="1489"/>
                <a:ext cx="733" cy="337"/>
              </a:xfrm>
              <a:custGeom>
                <a:avLst/>
                <a:gdLst>
                  <a:gd name="T0" fmla="*/ 0 w 1466"/>
                  <a:gd name="T1" fmla="*/ 0 h 675"/>
                  <a:gd name="T2" fmla="*/ 0 w 1466"/>
                  <a:gd name="T3" fmla="*/ 28 h 675"/>
                  <a:gd name="T4" fmla="*/ 183 w 1466"/>
                  <a:gd name="T5" fmla="*/ 84 h 675"/>
                  <a:gd name="T6" fmla="*/ 183 w 1466"/>
                  <a:gd name="T7" fmla="*/ 46 h 675"/>
                  <a:gd name="T8" fmla="*/ 0 w 1466"/>
                  <a:gd name="T9" fmla="*/ 0 h 675"/>
                  <a:gd name="T10" fmla="*/ 0 60000 65536"/>
                  <a:gd name="T11" fmla="*/ 0 60000 65536"/>
                  <a:gd name="T12" fmla="*/ 0 60000 65536"/>
                  <a:gd name="T13" fmla="*/ 0 60000 65536"/>
                  <a:gd name="T14" fmla="*/ 0 60000 65536"/>
                  <a:gd name="T15" fmla="*/ 0 w 1466"/>
                  <a:gd name="T16" fmla="*/ 0 h 675"/>
                  <a:gd name="T17" fmla="*/ 1466 w 1466"/>
                  <a:gd name="T18" fmla="*/ 675 h 675"/>
                </a:gdLst>
                <a:ahLst/>
                <a:cxnLst>
                  <a:cxn ang="T10">
                    <a:pos x="T0" y="T1"/>
                  </a:cxn>
                  <a:cxn ang="T11">
                    <a:pos x="T2" y="T3"/>
                  </a:cxn>
                  <a:cxn ang="T12">
                    <a:pos x="T4" y="T5"/>
                  </a:cxn>
                  <a:cxn ang="T13">
                    <a:pos x="T6" y="T7"/>
                  </a:cxn>
                  <a:cxn ang="T14">
                    <a:pos x="T8" y="T9"/>
                  </a:cxn>
                </a:cxnLst>
                <a:rect l="T15" t="T16" r="T17" b="T18"/>
                <a:pathLst>
                  <a:path w="1466" h="675">
                    <a:moveTo>
                      <a:pt x="0" y="0"/>
                    </a:moveTo>
                    <a:lnTo>
                      <a:pt x="0" y="227"/>
                    </a:lnTo>
                    <a:lnTo>
                      <a:pt x="1466" y="675"/>
                    </a:lnTo>
                    <a:lnTo>
                      <a:pt x="1466" y="374"/>
                    </a:lnTo>
                    <a:lnTo>
                      <a:pt x="0" y="0"/>
                    </a:lnTo>
                    <a:close/>
                  </a:path>
                </a:pathLst>
              </a:custGeom>
              <a:solidFill>
                <a:srgbClr val="A0A0A0"/>
              </a:solidFill>
              <a:ln w="9525">
                <a:noFill/>
                <a:round/>
              </a:ln>
            </p:spPr>
            <p:txBody>
              <a:bodyPr/>
              <a:lstStyle/>
              <a:p>
                <a:endParaRPr lang="en-CA"/>
              </a:p>
            </p:txBody>
          </p:sp>
        </p:grpSp>
      </p:grpSp>
      <p:pic>
        <p:nvPicPr>
          <p:cNvPr id="19460" name="Picture 117" descr="img_computer">
            <a:hlinkClick r:id="rId1"/>
          </p:cNvPr>
          <p:cNvPicPr>
            <a:picLocks noChangeAspect="1" noChangeArrowheads="1"/>
          </p:cNvPicPr>
          <p:nvPr/>
        </p:nvPicPr>
        <p:blipFill>
          <a:blip r:embed="rId2"/>
          <a:srcRect/>
          <a:stretch>
            <a:fillRect/>
          </a:stretch>
        </p:blipFill>
        <p:spPr bwMode="auto">
          <a:xfrm>
            <a:off x="5507615" y="1278423"/>
            <a:ext cx="1171575" cy="1076325"/>
          </a:xfrm>
          <a:prstGeom prst="rect">
            <a:avLst/>
          </a:prstGeom>
          <a:noFill/>
          <a:ln w="9525">
            <a:noFill/>
            <a:miter lim="800000"/>
            <a:headEnd/>
            <a:tailEnd/>
          </a:ln>
        </p:spPr>
      </p:pic>
      <p:sp>
        <p:nvSpPr>
          <p:cNvPr id="652407" name="Text Box 119"/>
          <p:cNvSpPr txBox="1">
            <a:spLocks noChangeArrowheads="1"/>
          </p:cNvSpPr>
          <p:nvPr/>
        </p:nvSpPr>
        <p:spPr bwMode="auto">
          <a:xfrm>
            <a:off x="911802" y="594210"/>
            <a:ext cx="1652588" cy="519113"/>
          </a:xfrm>
          <a:prstGeom prst="rect">
            <a:avLst/>
          </a:prstGeom>
          <a:noFill/>
          <a:ln w="9525">
            <a:noFill/>
            <a:miter lim="800000"/>
          </a:ln>
          <a:effectLst/>
        </p:spPr>
        <p:txBody>
          <a:bodyPr>
            <a:spAutoFit/>
          </a:bodyPr>
          <a:lstStyle/>
          <a:p>
            <a:pPr>
              <a:defRPr/>
            </a:pPr>
            <a:r>
              <a:rPr lang="en-US" sz="2800" b="1" dirty="0" err="1">
                <a:effectLst>
                  <a:outerShdw blurRad="38100" dist="38100" dir="2700000" algn="tl">
                    <a:srgbClr val="C0C0C0"/>
                  </a:outerShdw>
                </a:effectLst>
                <a:latin typeface="Times New Roman" panose="02020603050405020304" pitchFamily="18" charset="0"/>
                <a:cs typeface="Times New Roman" panose="02020603050405020304" pitchFamily="18" charset="0"/>
              </a:rPr>
              <a:t>iptables</a:t>
            </a:r>
            <a:endParaRPr 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9464" name="灯片编号占位符 3"/>
          <p:cNvSpPr txBox="1">
            <a:spLocks noGrp="1"/>
          </p:cNvSpPr>
          <p:nvPr/>
        </p:nvSpPr>
        <p:spPr bwMode="auto">
          <a:xfrm>
            <a:off x="8305800" y="6400800"/>
            <a:ext cx="768350" cy="457200"/>
          </a:xfrm>
          <a:prstGeom prst="rect">
            <a:avLst/>
          </a:prstGeom>
          <a:noFill/>
          <a:ln w="9525">
            <a:noFill/>
            <a:miter lim="800000"/>
          </a:ln>
        </p:spPr>
        <p:txBody>
          <a:bodyPr/>
          <a:lstStyle/>
          <a:p>
            <a:pPr algn="r"/>
            <a:fld id="{76B2F007-42D4-448B-A928-22AC1564B9DE}" type="slidenum">
              <a:rPr lang="zh-CN" altLang="en-US" sz="1400">
                <a:latin typeface="Times New Roman" panose="02020603050405020304" pitchFamily="18" charset="0"/>
                <a:ea typeface="宋体" panose="02010600030101010101" pitchFamily="2" charset="-122"/>
              </a:rPr>
            </a:fld>
            <a:endParaRPr lang="en-US" altLang="zh-CN" sz="1400" dirty="0">
              <a:latin typeface="Times New Roman" panose="02020603050405020304" pitchFamily="18" charset="0"/>
              <a:ea typeface="宋体" panose="02010600030101010101" pitchFamily="2" charset="-122"/>
            </a:endParaRPr>
          </a:p>
        </p:txBody>
      </p:sp>
      <p:sp>
        <p:nvSpPr>
          <p:cNvPr id="652427" name="Text Box 139"/>
          <p:cNvSpPr txBox="1">
            <a:spLocks noChangeArrowheads="1"/>
          </p:cNvSpPr>
          <p:nvPr/>
        </p:nvSpPr>
        <p:spPr bwMode="auto">
          <a:xfrm>
            <a:off x="6576432" y="2101850"/>
            <a:ext cx="2185988" cy="946150"/>
          </a:xfrm>
          <a:prstGeom prst="rect">
            <a:avLst/>
          </a:prstGeom>
          <a:noFill/>
          <a:ln w="9525">
            <a:noFill/>
            <a:miter lim="800000"/>
          </a:ln>
          <a:effectLst/>
        </p:spPr>
        <p:txBody>
          <a:bodyPr>
            <a:spAutoFit/>
          </a:bodyPr>
          <a:lstStyle/>
          <a:p>
            <a:pPr algn="ctr">
              <a:defRPr/>
            </a:pPr>
            <a:r>
              <a:rPr lang="en-US" sz="2800" b="1" dirty="0" err="1">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Syslog</a:t>
            </a:r>
            <a:r>
              <a:rPr lang="en-US" sz="2800"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NG collector</a:t>
            </a:r>
            <a:endParaRPr lang="en-US" sz="2800"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9466" name="Text Box 140"/>
          <p:cNvSpPr txBox="1">
            <a:spLocks noChangeArrowheads="1"/>
          </p:cNvSpPr>
          <p:nvPr/>
        </p:nvSpPr>
        <p:spPr bwMode="auto">
          <a:xfrm>
            <a:off x="195263" y="5715000"/>
            <a:ext cx="9082087" cy="1077218"/>
          </a:xfrm>
          <a:prstGeom prst="rect">
            <a:avLst/>
          </a:prstGeom>
          <a:noFill/>
          <a:ln w="9525">
            <a:noFill/>
            <a:miter lim="800000"/>
          </a:ln>
        </p:spPr>
        <p:txBody>
          <a:bodyPr>
            <a:spAutoFit/>
          </a:bodyPr>
          <a:lstStyle/>
          <a:p>
            <a:pPr algn="l"/>
            <a:r>
              <a:rPr lang="en-US" sz="2000" dirty="0">
                <a:latin typeface="Times New Roman" panose="02020603050405020304" pitchFamily="18" charset="0"/>
                <a:cs typeface="Times New Roman" panose="02020603050405020304" pitchFamily="18" charset="0"/>
              </a:rPr>
              <a:t>[1] http://www.cyberciti.biz/tips/force-iptables-to-log-messages-to-a-different-log-file.html</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[2] http://www.jessland.net/JISK/IDS_IPS/Log_Analysis/Tools.php</a:t>
            </a:r>
            <a:endParaRPr lang="en-US" sz="2000" dirty="0">
              <a:latin typeface="Times New Roman" panose="02020603050405020304" pitchFamily="18" charset="0"/>
              <a:cs typeface="Times New Roman" panose="02020603050405020304" pitchFamily="18" charset="0"/>
            </a:endParaRPr>
          </a:p>
        </p:txBody>
      </p:sp>
      <p:sp>
        <p:nvSpPr>
          <p:cNvPr id="652429" name="Text Box 141"/>
          <p:cNvSpPr txBox="1">
            <a:spLocks noChangeArrowheads="1"/>
          </p:cNvSpPr>
          <p:nvPr/>
        </p:nvSpPr>
        <p:spPr bwMode="auto">
          <a:xfrm>
            <a:off x="3664445" y="1735703"/>
            <a:ext cx="1231424" cy="461665"/>
          </a:xfrm>
          <a:prstGeom prst="rect">
            <a:avLst/>
          </a:prstGeom>
          <a:noFill/>
          <a:ln w="9525">
            <a:noFill/>
            <a:miter lim="800000"/>
          </a:ln>
          <a:effectLst/>
        </p:spPr>
        <p:txBody>
          <a:bodyPr wrap="square">
            <a:spAutoFit/>
          </a:bodyPr>
          <a:lstStyle/>
          <a:p>
            <a:pPr algn="ctr">
              <a:defRPr/>
            </a:pPr>
            <a:r>
              <a:rPr 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Syslog</a:t>
            </a:r>
            <a:endParaRPr 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pic>
        <p:nvPicPr>
          <p:cNvPr id="19470" name="Picture 146" descr="logo_snort">
            <a:hlinkClick r:id="rId3"/>
          </p:cNvPr>
          <p:cNvPicPr>
            <a:picLocks noChangeAspect="1" noChangeArrowheads="1"/>
          </p:cNvPicPr>
          <p:nvPr/>
        </p:nvPicPr>
        <p:blipFill>
          <a:blip r:embed="rId4"/>
          <a:srcRect/>
          <a:stretch>
            <a:fillRect/>
          </a:stretch>
        </p:blipFill>
        <p:spPr bwMode="auto">
          <a:xfrm>
            <a:off x="2388177" y="2311885"/>
            <a:ext cx="1390650" cy="647700"/>
          </a:xfrm>
          <a:prstGeom prst="rect">
            <a:avLst/>
          </a:prstGeom>
          <a:noFill/>
          <a:ln w="9525">
            <a:noFill/>
            <a:miter lim="800000"/>
            <a:headEnd/>
            <a:tailEnd/>
          </a:ln>
        </p:spPr>
      </p:pic>
      <p:sp>
        <p:nvSpPr>
          <p:cNvPr id="652435" name="Text Box 147"/>
          <p:cNvSpPr txBox="1">
            <a:spLocks noChangeArrowheads="1"/>
          </p:cNvSpPr>
          <p:nvPr/>
        </p:nvSpPr>
        <p:spPr bwMode="auto">
          <a:xfrm>
            <a:off x="911802" y="2403960"/>
            <a:ext cx="1385888" cy="519113"/>
          </a:xfrm>
          <a:prstGeom prst="rect">
            <a:avLst/>
          </a:prstGeom>
          <a:noFill/>
          <a:ln w="9525">
            <a:noFill/>
            <a:miter lim="800000"/>
          </a:ln>
          <a:effectLst/>
        </p:spPr>
        <p:txBody>
          <a:bodyPr>
            <a:spAutoFit/>
          </a:bodyPr>
          <a:lstStyle/>
          <a:p>
            <a:pPr>
              <a:defRPr/>
            </a:pPr>
            <a:r>
              <a:rPr 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snort</a:t>
            </a:r>
            <a:endParaRPr 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pic>
        <p:nvPicPr>
          <p:cNvPr id="22530" name="Picture 2" descr="http://activespark.files.wordpress.com/2009/10/apache_logo.jpg"/>
          <p:cNvPicPr>
            <a:picLocks noChangeAspect="1" noChangeArrowheads="1"/>
          </p:cNvPicPr>
          <p:nvPr/>
        </p:nvPicPr>
        <p:blipFill>
          <a:blip r:embed="rId5"/>
          <a:srcRect/>
          <a:stretch>
            <a:fillRect/>
          </a:stretch>
        </p:blipFill>
        <p:spPr bwMode="auto">
          <a:xfrm>
            <a:off x="2340552" y="3289408"/>
            <a:ext cx="1905000" cy="1428750"/>
          </a:xfrm>
          <a:prstGeom prst="rect">
            <a:avLst/>
          </a:prstGeom>
          <a:noFill/>
        </p:spPr>
      </p:pic>
      <p:sp>
        <p:nvSpPr>
          <p:cNvPr id="128" name="Text Box 147"/>
          <p:cNvSpPr txBox="1">
            <a:spLocks noChangeArrowheads="1"/>
          </p:cNvSpPr>
          <p:nvPr/>
        </p:nvSpPr>
        <p:spPr bwMode="auto">
          <a:xfrm>
            <a:off x="685800" y="3505200"/>
            <a:ext cx="1843088" cy="1384995"/>
          </a:xfrm>
          <a:prstGeom prst="rect">
            <a:avLst/>
          </a:prstGeom>
          <a:noFill/>
          <a:ln w="9525">
            <a:noFill/>
            <a:miter lim="800000"/>
          </a:ln>
          <a:effectLst/>
        </p:spPr>
        <p:txBody>
          <a:bodyPr wrap="square">
            <a:spAutoFit/>
          </a:bodyPr>
          <a:lstStyle/>
          <a:p>
            <a:pPr algn="ctr">
              <a:defRPr/>
            </a:pPr>
            <a:r>
              <a:rPr 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APACHE Web Server</a:t>
            </a:r>
            <a:endParaRPr 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pic>
        <p:nvPicPr>
          <p:cNvPr id="22532" name="Picture 4" descr="http://t1.gstatic.com/images?q=tbn:MyEhpYehJs-y6M:http://detoxionicfootbath.files.wordpress.com/2009/12/windows-7-aurora-green-wallpaper.jpg"/>
          <p:cNvPicPr>
            <a:picLocks noChangeAspect="1" noChangeArrowheads="1"/>
          </p:cNvPicPr>
          <p:nvPr/>
        </p:nvPicPr>
        <p:blipFill>
          <a:blip r:embed="rId6"/>
          <a:srcRect/>
          <a:stretch>
            <a:fillRect/>
          </a:stretch>
        </p:blipFill>
        <p:spPr bwMode="auto">
          <a:xfrm>
            <a:off x="4793240" y="3962400"/>
            <a:ext cx="1428750" cy="1076326"/>
          </a:xfrm>
          <a:prstGeom prst="rect">
            <a:avLst/>
          </a:prstGeom>
          <a:noFill/>
        </p:spPr>
      </p:pic>
      <p:sp>
        <p:nvSpPr>
          <p:cNvPr id="130" name="Text Box 147"/>
          <p:cNvSpPr txBox="1">
            <a:spLocks noChangeArrowheads="1"/>
          </p:cNvSpPr>
          <p:nvPr/>
        </p:nvSpPr>
        <p:spPr bwMode="auto">
          <a:xfrm>
            <a:off x="4648200" y="5105400"/>
            <a:ext cx="1740478" cy="523220"/>
          </a:xfrm>
          <a:prstGeom prst="rect">
            <a:avLst/>
          </a:prstGeom>
          <a:noFill/>
          <a:ln w="9525">
            <a:noFill/>
            <a:miter lim="800000"/>
          </a:ln>
          <a:effectLst/>
        </p:spPr>
        <p:txBody>
          <a:bodyPr wrap="square">
            <a:spAutoFit/>
          </a:bodyPr>
          <a:lstStyle/>
          <a:p>
            <a:pPr>
              <a:defRPr/>
            </a:pPr>
            <a:r>
              <a:rPr 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Windows</a:t>
            </a:r>
            <a:endParaRPr 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cxnSp>
        <p:nvCxnSpPr>
          <p:cNvPr id="131" name="Straight Connector 130"/>
          <p:cNvCxnSpPr/>
          <p:nvPr/>
        </p:nvCxnSpPr>
        <p:spPr bwMode="auto">
          <a:xfrm rot="10800000">
            <a:off x="3132094" y="1234883"/>
            <a:ext cx="2354307" cy="578279"/>
          </a:xfrm>
          <a:prstGeom prst="line">
            <a:avLst/>
          </a:prstGeom>
          <a:noFill/>
          <a:ln w="60325" cap="flat" cmpd="sng" algn="ctr">
            <a:solidFill>
              <a:srgbClr val="FF0000"/>
            </a:solidFill>
            <a:prstDash val="dash"/>
            <a:round/>
            <a:headEnd type="triangle" w="med" len="med"/>
            <a:tailEnd type="none" w="med" len="med"/>
          </a:ln>
          <a:effectLst/>
        </p:spPr>
      </p:cxnSp>
      <p:cxnSp>
        <p:nvCxnSpPr>
          <p:cNvPr id="136" name="Straight Connector 135"/>
          <p:cNvCxnSpPr>
            <a:endCxn id="22532" idx="0"/>
          </p:cNvCxnSpPr>
          <p:nvPr/>
        </p:nvCxnSpPr>
        <p:spPr bwMode="auto">
          <a:xfrm rot="5400000">
            <a:off x="5098790" y="2965186"/>
            <a:ext cx="1406040" cy="588389"/>
          </a:xfrm>
          <a:prstGeom prst="line">
            <a:avLst/>
          </a:prstGeom>
          <a:noFill/>
          <a:ln w="60325" cap="flat" cmpd="sng" algn="ctr">
            <a:solidFill>
              <a:srgbClr val="FF0000"/>
            </a:solidFill>
            <a:prstDash val="dash"/>
            <a:round/>
            <a:headEnd type="triangle" w="med" len="med"/>
            <a:tailEnd type="none" w="med" len="med"/>
          </a:ln>
          <a:effectLst/>
        </p:spPr>
      </p:cxnSp>
      <p:pic>
        <p:nvPicPr>
          <p:cNvPr id="132" name="Picture 2" descr="http://upload.wikimedia.org/wikipedia/commons/thumb/8/84/Example.svg/600px-Example.svg.png"/>
          <p:cNvPicPr>
            <a:picLocks noChangeAspect="1" noChangeArrowheads="1"/>
          </p:cNvPicPr>
          <p:nvPr/>
        </p:nvPicPr>
        <p:blipFill>
          <a:blip r:embed="rId7" cstate="print"/>
          <a:srcRect/>
          <a:stretch>
            <a:fillRect/>
          </a:stretch>
        </p:blipFill>
        <p:spPr bwMode="auto">
          <a:xfrm>
            <a:off x="0" y="0"/>
            <a:ext cx="914399" cy="914399"/>
          </a:xfrm>
          <a:prstGeom prst="rect">
            <a:avLst/>
          </a:prstGeom>
          <a:noFill/>
        </p:spPr>
      </p:pic>
      <p:cxnSp>
        <p:nvCxnSpPr>
          <p:cNvPr id="134" name="Straight Connector 133"/>
          <p:cNvCxnSpPr/>
          <p:nvPr/>
        </p:nvCxnSpPr>
        <p:spPr bwMode="auto">
          <a:xfrm rot="10800000" flipV="1">
            <a:off x="3482467" y="2311887"/>
            <a:ext cx="2025148" cy="192516"/>
          </a:xfrm>
          <a:prstGeom prst="line">
            <a:avLst/>
          </a:prstGeom>
          <a:noFill/>
          <a:ln w="60325" cap="flat" cmpd="sng" algn="ctr">
            <a:solidFill>
              <a:srgbClr val="FF0000"/>
            </a:solidFill>
            <a:prstDash val="dash"/>
            <a:round/>
            <a:headEnd type="triangle" w="med" len="med"/>
            <a:tailEnd type="none" w="med" len="med"/>
          </a:ln>
          <a:effectLst/>
        </p:spPr>
      </p:cxnSp>
      <p:cxnSp>
        <p:nvCxnSpPr>
          <p:cNvPr id="137" name="Straight Connector 136"/>
          <p:cNvCxnSpPr/>
          <p:nvPr/>
        </p:nvCxnSpPr>
        <p:spPr bwMode="auto">
          <a:xfrm rot="10800000" flipV="1">
            <a:off x="3951358" y="2556361"/>
            <a:ext cx="1839843" cy="1194659"/>
          </a:xfrm>
          <a:prstGeom prst="line">
            <a:avLst/>
          </a:prstGeom>
          <a:noFill/>
          <a:ln w="60325" cap="flat" cmpd="sng" algn="ctr">
            <a:solidFill>
              <a:srgbClr val="FF0000"/>
            </a:solidFill>
            <a:prstDash val="dash"/>
            <a:round/>
            <a:headEnd type="triangle" w="med" len="med"/>
            <a:tailEnd type="none" w="med" len="med"/>
          </a:ln>
          <a:effectLst/>
        </p:spPr>
      </p:cxnSp>
      <p:pic>
        <p:nvPicPr>
          <p:cNvPr id="1026" name="Picture 2" descr="Image result for Active Directo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89567" y="4003783"/>
            <a:ext cx="1385888" cy="692944"/>
          </a:xfrm>
          <a:prstGeom prst="rect">
            <a:avLst/>
          </a:prstGeom>
          <a:noFill/>
          <a:extLst>
            <a:ext uri="{909E8E84-426E-40DD-AFC4-6F175D3DCCD1}">
              <a14:hiddenFill xmlns:a14="http://schemas.microsoft.com/office/drawing/2010/main">
                <a:solidFill>
                  <a:srgbClr val="FFFFFF"/>
                </a:solidFill>
              </a14:hiddenFill>
            </a:ext>
          </a:extLst>
        </p:spPr>
      </p:pic>
      <p:sp>
        <p:nvSpPr>
          <p:cNvPr id="135" name="Text Box 141"/>
          <p:cNvSpPr txBox="1">
            <a:spLocks noChangeArrowheads="1"/>
          </p:cNvSpPr>
          <p:nvPr/>
        </p:nvSpPr>
        <p:spPr bwMode="auto">
          <a:xfrm>
            <a:off x="5778976" y="3119735"/>
            <a:ext cx="1231424" cy="461665"/>
          </a:xfrm>
          <a:prstGeom prst="rect">
            <a:avLst/>
          </a:prstGeom>
          <a:noFill/>
          <a:ln w="9525">
            <a:noFill/>
            <a:miter lim="800000"/>
          </a:ln>
          <a:effectLst/>
        </p:spPr>
        <p:txBody>
          <a:bodyPr wrap="square">
            <a:spAutoFit/>
          </a:bodyPr>
          <a:lstStyle/>
          <a:p>
            <a:pPr algn="ctr">
              <a:defRPr/>
            </a:pPr>
            <a:r>
              <a:rPr 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Syslog</a:t>
            </a:r>
            <a:endParaRPr 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checkerboard(across)">
                                      <p:cBhvr>
                                        <p:cTn id="7" dur="500"/>
                                        <p:tgtEl>
                                          <p:spTgt spid="131"/>
                                        </p:tgtEl>
                                      </p:cBhvr>
                                    </p:animEffect>
                                  </p:childTnLst>
                                </p:cTn>
                              </p:par>
                              <p:par>
                                <p:cTn id="8" presetID="5" presetClass="entr" presetSubtype="1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checkerboard(across)">
                                      <p:cBhvr>
                                        <p:cTn id="10" dur="500"/>
                                        <p:tgtEl>
                                          <p:spTgt spid="136"/>
                                        </p:tgtEl>
                                      </p:cBhvr>
                                    </p:animEffect>
                                  </p:childTnLst>
                                </p:cTn>
                              </p:par>
                              <p:par>
                                <p:cTn id="11" presetID="5" presetClass="entr" presetSubtype="1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animEffect transition="in" filter="checkerboard(across)">
                                      <p:cBhvr>
                                        <p:cTn id="13" dur="500"/>
                                        <p:tgtEl>
                                          <p:spTgt spid="134"/>
                                        </p:tgtEl>
                                      </p:cBhvr>
                                    </p:animEffect>
                                  </p:childTnLst>
                                </p:cTn>
                              </p:par>
                              <p:par>
                                <p:cTn id="14" presetID="5" presetClass="entr" presetSubtype="10" fill="hold"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checkerboard(across)">
                                      <p:cBhvr>
                                        <p:cTn id="16"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117" descr="img_computer">
            <a:hlinkClick r:id="rId1"/>
          </p:cNvPr>
          <p:cNvPicPr>
            <a:picLocks noChangeAspect="1" noChangeArrowheads="1"/>
          </p:cNvPicPr>
          <p:nvPr/>
        </p:nvPicPr>
        <p:blipFill>
          <a:blip r:embed="rId2"/>
          <a:srcRect/>
          <a:stretch>
            <a:fillRect/>
          </a:stretch>
        </p:blipFill>
        <p:spPr bwMode="auto">
          <a:xfrm>
            <a:off x="5355215" y="1278423"/>
            <a:ext cx="1171575" cy="1076325"/>
          </a:xfrm>
          <a:prstGeom prst="rect">
            <a:avLst/>
          </a:prstGeom>
          <a:noFill/>
          <a:ln w="9525">
            <a:noFill/>
            <a:miter lim="800000"/>
            <a:headEnd/>
            <a:tailEnd/>
          </a:ln>
        </p:spPr>
      </p:pic>
      <p:sp>
        <p:nvSpPr>
          <p:cNvPr id="19464" name="灯片编号占位符 3"/>
          <p:cNvSpPr txBox="1">
            <a:spLocks noGrp="1"/>
          </p:cNvSpPr>
          <p:nvPr/>
        </p:nvSpPr>
        <p:spPr bwMode="auto">
          <a:xfrm>
            <a:off x="8375650" y="6400800"/>
            <a:ext cx="768350" cy="457200"/>
          </a:xfrm>
          <a:prstGeom prst="rect">
            <a:avLst/>
          </a:prstGeom>
          <a:noFill/>
          <a:ln w="9525">
            <a:noFill/>
            <a:miter lim="800000"/>
          </a:ln>
        </p:spPr>
        <p:txBody>
          <a:bodyPr/>
          <a:lstStyle/>
          <a:p>
            <a:pPr algn="r"/>
            <a:fld id="{76B2F007-42D4-448B-A928-22AC1564B9DE}" type="slidenum">
              <a:rPr lang="zh-CN" altLang="en-US" sz="1400">
                <a:latin typeface="Times New Roman" panose="02020603050405020304" pitchFamily="18" charset="0"/>
                <a:ea typeface="宋体" panose="02010600030101010101" pitchFamily="2" charset="-122"/>
              </a:rPr>
            </a:fld>
            <a:endParaRPr lang="en-US" altLang="zh-CN" sz="1400">
              <a:latin typeface="Times New Roman" panose="02020603050405020304" pitchFamily="18" charset="0"/>
              <a:ea typeface="宋体" panose="02010600030101010101" pitchFamily="2" charset="-122"/>
            </a:endParaRPr>
          </a:p>
        </p:txBody>
      </p:sp>
      <p:sp>
        <p:nvSpPr>
          <p:cNvPr id="652427" name="Text Box 139"/>
          <p:cNvSpPr txBox="1">
            <a:spLocks noChangeArrowheads="1"/>
          </p:cNvSpPr>
          <p:nvPr/>
        </p:nvSpPr>
        <p:spPr bwMode="auto">
          <a:xfrm>
            <a:off x="6589712" y="1356306"/>
            <a:ext cx="2185988" cy="946150"/>
          </a:xfrm>
          <a:prstGeom prst="rect">
            <a:avLst/>
          </a:prstGeom>
          <a:noFill/>
          <a:ln w="9525">
            <a:noFill/>
            <a:miter lim="800000"/>
          </a:ln>
          <a:effectLst/>
        </p:spPr>
        <p:txBody>
          <a:bodyPr>
            <a:spAutoFit/>
          </a:bodyPr>
          <a:lstStyle/>
          <a:p>
            <a:pPr algn="ctr">
              <a:defRPr/>
            </a:pPr>
            <a:r>
              <a:rPr lang="en-US" sz="2800" b="1" dirty="0" err="1">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Syslog</a:t>
            </a:r>
            <a:r>
              <a:rPr lang="en-US" sz="2800"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collector</a:t>
            </a:r>
            <a:endParaRPr lang="en-US" sz="2800"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652429" name="Text Box 141"/>
          <p:cNvSpPr txBox="1">
            <a:spLocks noChangeArrowheads="1"/>
          </p:cNvSpPr>
          <p:nvPr/>
        </p:nvSpPr>
        <p:spPr bwMode="auto">
          <a:xfrm>
            <a:off x="4114800" y="285474"/>
            <a:ext cx="1709738" cy="830997"/>
          </a:xfrm>
          <a:prstGeom prst="rect">
            <a:avLst/>
          </a:prstGeom>
          <a:noFill/>
          <a:ln w="9525">
            <a:noFill/>
            <a:miter lim="800000"/>
          </a:ln>
          <a:effectLst/>
        </p:spPr>
        <p:txBody>
          <a:bodyPr wrap="square">
            <a:spAutoFit/>
          </a:bodyPr>
          <a:lstStyle/>
          <a:p>
            <a:pPr algn="ctr">
              <a:defRPr/>
            </a:pPr>
            <a:r>
              <a:rPr lang="en-US" b="1" dirty="0" err="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Syslog</a:t>
            </a:r>
            <a:r>
              <a:rPr 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messages</a:t>
            </a:r>
            <a:endParaRPr 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145" name="Group 144"/>
          <p:cNvGrpSpPr/>
          <p:nvPr/>
        </p:nvGrpSpPr>
        <p:grpSpPr>
          <a:xfrm>
            <a:off x="6069590" y="135302"/>
            <a:ext cx="2999004" cy="1176679"/>
            <a:chOff x="6069590" y="135302"/>
            <a:chExt cx="2999004" cy="1176679"/>
          </a:xfrm>
        </p:grpSpPr>
        <p:pic>
          <p:nvPicPr>
            <p:cNvPr id="19470" name="Picture 146" descr="logo_snort">
              <a:hlinkClick r:id="rId3"/>
            </p:cNvPr>
            <p:cNvPicPr>
              <a:picLocks noChangeAspect="1" noChangeArrowheads="1"/>
            </p:cNvPicPr>
            <p:nvPr/>
          </p:nvPicPr>
          <p:blipFill>
            <a:blip r:embed="rId4"/>
            <a:srcRect/>
            <a:stretch>
              <a:fillRect/>
            </a:stretch>
          </p:blipFill>
          <p:spPr bwMode="auto">
            <a:xfrm>
              <a:off x="6069590" y="135302"/>
              <a:ext cx="1390650" cy="647700"/>
            </a:xfrm>
            <a:prstGeom prst="rect">
              <a:avLst/>
            </a:prstGeom>
            <a:noFill/>
            <a:ln w="9525">
              <a:noFill/>
              <a:miter lim="800000"/>
              <a:headEnd/>
              <a:tailEnd/>
            </a:ln>
          </p:spPr>
        </p:pic>
        <p:sp>
          <p:nvSpPr>
            <p:cNvPr id="652435" name="Text Box 147"/>
            <p:cNvSpPr txBox="1">
              <a:spLocks noChangeArrowheads="1"/>
            </p:cNvSpPr>
            <p:nvPr/>
          </p:nvSpPr>
          <p:spPr bwMode="auto">
            <a:xfrm>
              <a:off x="7682706" y="285474"/>
              <a:ext cx="1385888" cy="519113"/>
            </a:xfrm>
            <a:prstGeom prst="rect">
              <a:avLst/>
            </a:prstGeom>
            <a:noFill/>
            <a:ln w="9525">
              <a:noFill/>
              <a:miter lim="800000"/>
            </a:ln>
            <a:effectLst/>
          </p:spPr>
          <p:txBody>
            <a:bodyPr>
              <a:spAutoFit/>
            </a:bodyPr>
            <a:lstStyle/>
            <a:p>
              <a:pPr>
                <a:defRPr/>
              </a:pPr>
              <a:r>
                <a:rPr 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snort</a:t>
              </a:r>
              <a:endParaRPr 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cxnSp>
          <p:nvCxnSpPr>
            <p:cNvPr id="131" name="Straight Connector 130"/>
            <p:cNvCxnSpPr/>
            <p:nvPr/>
          </p:nvCxnSpPr>
          <p:spPr bwMode="auto">
            <a:xfrm flipV="1">
              <a:off x="6424032" y="833846"/>
              <a:ext cx="510168" cy="478135"/>
            </a:xfrm>
            <a:prstGeom prst="line">
              <a:avLst/>
            </a:prstGeom>
            <a:noFill/>
            <a:ln w="60325" cap="flat" cmpd="sng" algn="ctr">
              <a:solidFill>
                <a:srgbClr val="FF0000"/>
              </a:solidFill>
              <a:prstDash val="dash"/>
              <a:round/>
              <a:headEnd type="triangle" w="med" len="med"/>
              <a:tailEnd type="none" w="med" len="med"/>
            </a:ln>
            <a:effectLst/>
          </p:spPr>
        </p:cxnSp>
      </p:grpSp>
      <p:pic>
        <p:nvPicPr>
          <p:cNvPr id="132" name="Picture 2" descr="http://tbn1.google.com/images?q=tbn:RrgtxGZyfVxxUM:http://www.scottishpowergreentrust.co.uk/content/img/caseStudy_header_splash.jpg"/>
          <p:cNvPicPr>
            <a:picLocks noChangeAspect="1" noChangeArrowheads="1"/>
          </p:cNvPicPr>
          <p:nvPr/>
        </p:nvPicPr>
        <p:blipFill>
          <a:blip r:embed="rId5"/>
          <a:srcRect/>
          <a:stretch>
            <a:fillRect/>
          </a:stretch>
        </p:blipFill>
        <p:spPr bwMode="auto">
          <a:xfrm>
            <a:off x="0" y="0"/>
            <a:ext cx="1276350" cy="638175"/>
          </a:xfrm>
          <a:prstGeom prst="rect">
            <a:avLst/>
          </a:prstGeom>
          <a:noFill/>
          <a:ln w="9525">
            <a:noFill/>
            <a:miter lim="800000"/>
            <a:headEnd/>
            <a:tailEnd/>
          </a:ln>
        </p:spPr>
      </p:pic>
      <p:grpSp>
        <p:nvGrpSpPr>
          <p:cNvPr id="140" name="Group 139"/>
          <p:cNvGrpSpPr/>
          <p:nvPr/>
        </p:nvGrpSpPr>
        <p:grpSpPr>
          <a:xfrm>
            <a:off x="269297" y="2955714"/>
            <a:ext cx="5217103" cy="2231081"/>
            <a:chOff x="138112" y="2955714"/>
            <a:chExt cx="5217103" cy="2231081"/>
          </a:xfrm>
        </p:grpSpPr>
        <p:pic>
          <p:nvPicPr>
            <p:cNvPr id="22530" name="Picture 2" descr="http://activespark.files.wordpress.com/2009/10/apache_logo.jpg"/>
            <p:cNvPicPr>
              <a:picLocks noChangeAspect="1" noChangeArrowheads="1"/>
            </p:cNvPicPr>
            <p:nvPr/>
          </p:nvPicPr>
          <p:blipFill>
            <a:blip r:embed="rId6"/>
            <a:srcRect/>
            <a:stretch>
              <a:fillRect/>
            </a:stretch>
          </p:blipFill>
          <p:spPr bwMode="auto">
            <a:xfrm>
              <a:off x="2035752" y="2994929"/>
              <a:ext cx="1104900" cy="828675"/>
            </a:xfrm>
            <a:prstGeom prst="rect">
              <a:avLst/>
            </a:prstGeom>
            <a:noFill/>
          </p:spPr>
        </p:pic>
        <p:sp>
          <p:nvSpPr>
            <p:cNvPr id="128" name="Text Box 147"/>
            <p:cNvSpPr txBox="1">
              <a:spLocks noChangeArrowheads="1"/>
            </p:cNvSpPr>
            <p:nvPr/>
          </p:nvSpPr>
          <p:spPr bwMode="auto">
            <a:xfrm>
              <a:off x="2040514" y="3671145"/>
              <a:ext cx="3314701" cy="400110"/>
            </a:xfrm>
            <a:prstGeom prst="rect">
              <a:avLst/>
            </a:prstGeom>
            <a:noFill/>
            <a:ln w="9525">
              <a:noFill/>
              <a:miter lim="800000"/>
            </a:ln>
            <a:effectLst/>
          </p:spPr>
          <p:txBody>
            <a:bodyPr wrap="square">
              <a:spAutoFit/>
            </a:bodyPr>
            <a:lstStyle/>
            <a:p>
              <a:pPr algn="ctr">
                <a:defRPr/>
              </a:pPr>
              <a:r>
                <a:rPr lang="en-US" sz="20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APACHE Web Server</a:t>
              </a:r>
              <a:endParaRPr lang="en-US" sz="20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pic>
          <p:nvPicPr>
            <p:cNvPr id="6" name="Picture 4" descr="http://bp1.blogger.com/_471vc1U2a3Q/SGoXlVLs0nI/AAAAAAAABAg/ENQo28K_7FY/s400/Asset+tracking+database.gif"/>
            <p:cNvPicPr>
              <a:picLocks noChangeAspect="1" noChangeArrowheads="1"/>
            </p:cNvPicPr>
            <p:nvPr/>
          </p:nvPicPr>
          <p:blipFill>
            <a:blip r:embed="rId7"/>
            <a:srcRect/>
            <a:stretch>
              <a:fillRect/>
            </a:stretch>
          </p:blipFill>
          <p:spPr bwMode="auto">
            <a:xfrm>
              <a:off x="138112" y="2955714"/>
              <a:ext cx="1857375" cy="2231081"/>
            </a:xfrm>
            <a:prstGeom prst="rect">
              <a:avLst/>
            </a:prstGeom>
            <a:noFill/>
          </p:spPr>
        </p:pic>
        <p:sp>
          <p:nvSpPr>
            <p:cNvPr id="139" name="Text Box 147"/>
            <p:cNvSpPr txBox="1">
              <a:spLocks noChangeArrowheads="1"/>
            </p:cNvSpPr>
            <p:nvPr/>
          </p:nvSpPr>
          <p:spPr bwMode="auto">
            <a:xfrm>
              <a:off x="1981200" y="4171890"/>
              <a:ext cx="3314701" cy="400110"/>
            </a:xfrm>
            <a:prstGeom prst="rect">
              <a:avLst/>
            </a:prstGeom>
            <a:noFill/>
            <a:ln w="9525">
              <a:noFill/>
              <a:miter lim="800000"/>
            </a:ln>
            <a:effectLst/>
          </p:spPr>
          <p:txBody>
            <a:bodyPr wrap="square">
              <a:spAutoFit/>
            </a:bodyPr>
            <a:lstStyle/>
            <a:p>
              <a:pPr algn="ctr">
                <a:defRPr/>
              </a:pPr>
              <a:r>
                <a:rPr lang="en-US" sz="20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10.0.0.1</a:t>
              </a:r>
              <a:endParaRPr lang="en-US" sz="20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grpSp>
        <p:nvGrpSpPr>
          <p:cNvPr id="146" name="Group 145"/>
          <p:cNvGrpSpPr/>
          <p:nvPr/>
        </p:nvGrpSpPr>
        <p:grpSpPr>
          <a:xfrm>
            <a:off x="1066800" y="101044"/>
            <a:ext cx="4288416" cy="2493863"/>
            <a:chOff x="1066800" y="101044"/>
            <a:chExt cx="4288416" cy="2493863"/>
          </a:xfrm>
        </p:grpSpPr>
        <p:pic>
          <p:nvPicPr>
            <p:cNvPr id="5" name="Picture 2" descr="http://www.pcdistrict.com/modules/productcatalog/product_images/80399-Insistsoft-SSL-VPN-Server.jpg"/>
            <p:cNvPicPr>
              <a:picLocks noChangeAspect="1" noChangeArrowheads="1"/>
            </p:cNvPicPr>
            <p:nvPr/>
          </p:nvPicPr>
          <p:blipFill>
            <a:blip r:embed="rId8"/>
            <a:srcRect/>
            <a:stretch>
              <a:fillRect/>
            </a:stretch>
          </p:blipFill>
          <p:spPr bwMode="auto">
            <a:xfrm>
              <a:off x="1343602" y="101044"/>
              <a:ext cx="1689100" cy="2021382"/>
            </a:xfrm>
            <a:prstGeom prst="rect">
              <a:avLst/>
            </a:prstGeom>
            <a:noFill/>
          </p:spPr>
        </p:pic>
        <p:sp>
          <p:nvSpPr>
            <p:cNvPr id="137" name="Text Box 147"/>
            <p:cNvSpPr txBox="1">
              <a:spLocks noChangeArrowheads="1"/>
            </p:cNvSpPr>
            <p:nvPr/>
          </p:nvSpPr>
          <p:spPr bwMode="auto">
            <a:xfrm>
              <a:off x="1066800" y="2071687"/>
              <a:ext cx="2286000" cy="523220"/>
            </a:xfrm>
            <a:prstGeom prst="rect">
              <a:avLst/>
            </a:prstGeom>
            <a:noFill/>
            <a:ln w="9525">
              <a:noFill/>
              <a:miter lim="800000"/>
            </a:ln>
            <a:effectLst/>
          </p:spPr>
          <p:txBody>
            <a:bodyPr wrap="square">
              <a:spAutoFit/>
            </a:bodyPr>
            <a:lstStyle/>
            <a:p>
              <a:pPr algn="ctr">
                <a:defRPr/>
              </a:pPr>
              <a:r>
                <a:rPr 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VPN server</a:t>
              </a:r>
              <a:endParaRPr lang="en-US" sz="28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cxnSp>
          <p:nvCxnSpPr>
            <p:cNvPr id="141" name="Straight Connector 140"/>
            <p:cNvCxnSpPr/>
            <p:nvPr/>
          </p:nvCxnSpPr>
          <p:spPr bwMode="auto">
            <a:xfrm rot="10800000">
              <a:off x="3032703" y="833846"/>
              <a:ext cx="2322513" cy="842554"/>
            </a:xfrm>
            <a:prstGeom prst="line">
              <a:avLst/>
            </a:prstGeom>
            <a:noFill/>
            <a:ln w="60325" cap="flat" cmpd="sng" algn="ctr">
              <a:solidFill>
                <a:srgbClr val="FF0000"/>
              </a:solidFill>
              <a:prstDash val="dash"/>
              <a:round/>
              <a:headEnd type="triangle" w="med" len="med"/>
              <a:tailEnd type="none" w="med" len="med"/>
            </a:ln>
            <a:effectLst/>
          </p:spPr>
        </p:cxnSp>
      </p:grpSp>
      <p:sp>
        <p:nvSpPr>
          <p:cNvPr id="144" name="Text Box 139"/>
          <p:cNvSpPr txBox="1">
            <a:spLocks noChangeArrowheads="1"/>
          </p:cNvSpPr>
          <p:nvPr/>
        </p:nvSpPr>
        <p:spPr bwMode="auto">
          <a:xfrm>
            <a:off x="1143000" y="5801380"/>
            <a:ext cx="7187622" cy="523220"/>
          </a:xfrm>
          <a:prstGeom prst="rect">
            <a:avLst/>
          </a:prstGeom>
          <a:noFill/>
          <a:ln w="9525">
            <a:noFill/>
            <a:miter lim="800000"/>
          </a:ln>
          <a:effectLst/>
        </p:spPr>
        <p:txBody>
          <a:bodyPr wrap="square">
            <a:spAutoFit/>
          </a:bodyPr>
          <a:lstStyle/>
          <a:p>
            <a:pPr algn="ctr">
              <a:defRPr/>
            </a:pPr>
            <a:r>
              <a:rPr lang="en-US" sz="2800" b="1" dirty="0" err="1">
                <a:solidFill>
                  <a:schemeClr val="accent2"/>
                </a:solidFill>
                <a:effectLst>
                  <a:outerShdw blurRad="38100" dist="38100" dir="2700000" algn="tl">
                    <a:srgbClr val="C0C0C0"/>
                  </a:outerShdw>
                </a:effectLst>
              </a:rPr>
              <a:t>ip</a:t>
            </a:r>
            <a:r>
              <a:rPr lang="en-US" sz="2800" b="1" dirty="0">
                <a:solidFill>
                  <a:schemeClr val="accent2"/>
                </a:solidFill>
                <a:effectLst>
                  <a:outerShdw blurRad="38100" dist="38100" dir="2700000" algn="tl">
                    <a:srgbClr val="C0C0C0"/>
                  </a:outerShdw>
                </a:effectLst>
              </a:rPr>
              <a:t> blah is </a:t>
            </a:r>
            <a:r>
              <a:rPr lang="en-US" sz="2800" b="1" dirty="0" err="1">
                <a:solidFill>
                  <a:schemeClr val="accent2"/>
                </a:solidFill>
                <a:effectLst>
                  <a:outerShdw blurRad="38100" dist="38100" dir="2700000" algn="tl">
                    <a:srgbClr val="C0C0C0"/>
                  </a:outerShdw>
                </a:effectLst>
              </a:rPr>
              <a:t>DoS</a:t>
            </a:r>
            <a:r>
              <a:rPr lang="en-US" sz="2800" b="1" dirty="0">
                <a:solidFill>
                  <a:schemeClr val="accent2"/>
                </a:solidFill>
                <a:effectLst>
                  <a:outerShdw blurRad="38100" dist="38100" dir="2700000" algn="tl">
                    <a:srgbClr val="C0C0C0"/>
                  </a:outerShdw>
                </a:effectLst>
              </a:rPr>
              <a:t> attacking 10.0.0.1 now</a:t>
            </a:r>
            <a:endParaRPr lang="en-US" sz="2800" b="1" dirty="0">
              <a:solidFill>
                <a:schemeClr val="accent2"/>
              </a:solidFill>
              <a:effectLst>
                <a:outerShdw blurRad="38100" dist="38100" dir="2700000" algn="tl">
                  <a:srgbClr val="C0C0C0"/>
                </a:outerShdw>
              </a:effectLst>
            </a:endParaRPr>
          </a:p>
        </p:txBody>
      </p:sp>
      <p:sp>
        <p:nvSpPr>
          <p:cNvPr id="147" name="Text Box 139"/>
          <p:cNvSpPr txBox="1">
            <a:spLocks noChangeArrowheads="1"/>
          </p:cNvSpPr>
          <p:nvPr/>
        </p:nvSpPr>
        <p:spPr bwMode="auto">
          <a:xfrm>
            <a:off x="1923761" y="5186795"/>
            <a:ext cx="5267325" cy="523220"/>
          </a:xfrm>
          <a:prstGeom prst="rect">
            <a:avLst/>
          </a:prstGeom>
          <a:noFill/>
          <a:ln w="9525">
            <a:noFill/>
            <a:miter lim="800000"/>
          </a:ln>
          <a:effectLst/>
        </p:spPr>
        <p:txBody>
          <a:bodyPr wrap="square">
            <a:spAutoFit/>
          </a:bodyPr>
          <a:lstStyle/>
          <a:p>
            <a:pPr algn="ctr">
              <a:defRPr/>
            </a:pPr>
            <a:r>
              <a:rPr lang="en-US" sz="2800"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xyz is using </a:t>
            </a:r>
            <a:r>
              <a:rPr lang="en-US" sz="2800" b="1" dirty="0" err="1">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ip</a:t>
            </a:r>
            <a:r>
              <a:rPr lang="en-US" sz="2800"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blah now</a:t>
            </a:r>
            <a:endParaRPr lang="en-US" sz="2800"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48" name="Text Box 139"/>
          <p:cNvSpPr txBox="1">
            <a:spLocks noChangeArrowheads="1"/>
          </p:cNvSpPr>
          <p:nvPr/>
        </p:nvSpPr>
        <p:spPr bwMode="auto">
          <a:xfrm>
            <a:off x="1041978" y="5791200"/>
            <a:ext cx="7187622" cy="523220"/>
          </a:xfrm>
          <a:prstGeom prst="rect">
            <a:avLst/>
          </a:prstGeom>
          <a:noFill/>
          <a:ln w="9525">
            <a:noFill/>
            <a:miter lim="800000"/>
          </a:ln>
          <a:effectLst/>
        </p:spPr>
        <p:txBody>
          <a:bodyPr wrap="square">
            <a:spAutoFit/>
          </a:bodyPr>
          <a:lstStyle/>
          <a:p>
            <a:pPr algn="ctr">
              <a:defRPr/>
            </a:pPr>
            <a:r>
              <a:rPr lang="en-US" sz="2800"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xyz is </a:t>
            </a:r>
            <a:r>
              <a:rPr lang="en-US" sz="2800" b="1" dirty="0" err="1">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DoS</a:t>
            </a:r>
            <a:r>
              <a:rPr lang="en-US" sz="2800"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attacking 10.0.0.1 now</a:t>
            </a:r>
            <a:endParaRPr lang="en-US" sz="2800" b="1"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150" name="Text Box 139"/>
          <p:cNvSpPr txBox="1">
            <a:spLocks noChangeArrowheads="1"/>
          </p:cNvSpPr>
          <p:nvPr/>
        </p:nvSpPr>
        <p:spPr bwMode="auto">
          <a:xfrm>
            <a:off x="4953000" y="4719935"/>
            <a:ext cx="3709988" cy="461665"/>
          </a:xfrm>
          <a:prstGeom prst="rect">
            <a:avLst/>
          </a:prstGeom>
          <a:noFill/>
          <a:ln w="9525">
            <a:noFill/>
            <a:miter lim="800000"/>
          </a:ln>
          <a:effectLst/>
        </p:spPr>
        <p:txBody>
          <a:bodyPr wrap="square">
            <a:spAutoFit/>
          </a:bodyPr>
          <a:lstStyle/>
          <a:p>
            <a:pPr algn="ctr">
              <a:defRPr/>
            </a:pPr>
            <a:r>
              <a:rPr lang="en-US" b="1" dirty="0">
                <a:solidFill>
                  <a:schemeClr val="accent2"/>
                </a:solidFill>
                <a:latin typeface="Times New Roman" panose="02020603050405020304" pitchFamily="18" charset="0"/>
                <a:cs typeface="Times New Roman" panose="02020603050405020304" pitchFamily="18" charset="0"/>
              </a:rPr>
              <a:t>xyz is Joe@Reynolds2210</a:t>
            </a:r>
            <a:endParaRPr lang="en-US" b="1" dirty="0">
              <a:solidFill>
                <a:schemeClr val="accent2"/>
              </a:solidFill>
              <a:latin typeface="Times New Roman" panose="02020603050405020304" pitchFamily="18" charset="0"/>
              <a:cs typeface="Times New Roman" panose="02020603050405020304" pitchFamily="18" charset="0"/>
            </a:endParaRPr>
          </a:p>
        </p:txBody>
      </p:sp>
      <p:sp>
        <p:nvSpPr>
          <p:cNvPr id="151" name="Text Box 141"/>
          <p:cNvSpPr txBox="1">
            <a:spLocks noChangeArrowheads="1"/>
          </p:cNvSpPr>
          <p:nvPr/>
        </p:nvSpPr>
        <p:spPr bwMode="auto">
          <a:xfrm>
            <a:off x="2362200" y="5429071"/>
            <a:ext cx="3978852" cy="830997"/>
          </a:xfrm>
          <a:prstGeom prst="rect">
            <a:avLst/>
          </a:prstGeom>
          <a:noFill/>
          <a:ln w="9525">
            <a:noFill/>
            <a:miter lim="800000"/>
          </a:ln>
          <a:effectLst/>
        </p:spPr>
        <p:txBody>
          <a:bodyPr wrap="square">
            <a:spAutoFit/>
          </a:bodyPr>
          <a:lstStyle/>
          <a:p>
            <a:pPr algn="ctr">
              <a:defRPr/>
            </a:pPr>
            <a:r>
              <a:rPr 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Joe@Reynolds2210 is DoS attacking my Web server</a:t>
            </a:r>
            <a:endParaRPr lang="en-US" b="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pSp>
        <p:nvGrpSpPr>
          <p:cNvPr id="33" name="Group 32"/>
          <p:cNvGrpSpPr/>
          <p:nvPr/>
        </p:nvGrpSpPr>
        <p:grpSpPr>
          <a:xfrm>
            <a:off x="5925289" y="2594907"/>
            <a:ext cx="2531594" cy="2129493"/>
            <a:chOff x="5925289" y="2594907"/>
            <a:chExt cx="2531594" cy="2129493"/>
          </a:xfrm>
        </p:grpSpPr>
        <p:pic>
          <p:nvPicPr>
            <p:cNvPr id="23554" name="Picture 2" descr="http://blogs.technet.com/blogfiles/aviraj/WindowsLiveWriter/WindowsServer2008R2_13EAF/Windows%20Server%20Active%20Directory%20v%20black%20logo_2.png"/>
            <p:cNvPicPr>
              <a:picLocks noChangeAspect="1" noChangeArrowheads="1"/>
            </p:cNvPicPr>
            <p:nvPr/>
          </p:nvPicPr>
          <p:blipFill>
            <a:blip r:embed="rId9"/>
            <a:srcRect/>
            <a:stretch>
              <a:fillRect/>
            </a:stretch>
          </p:blipFill>
          <p:spPr bwMode="auto">
            <a:xfrm>
              <a:off x="5925289" y="3593094"/>
              <a:ext cx="2531594" cy="1131306"/>
            </a:xfrm>
            <a:prstGeom prst="rect">
              <a:avLst/>
            </a:prstGeom>
            <a:noFill/>
          </p:spPr>
        </p:pic>
        <p:cxnSp>
          <p:nvCxnSpPr>
            <p:cNvPr id="30" name="Straight Connector 29"/>
            <p:cNvCxnSpPr/>
            <p:nvPr/>
          </p:nvCxnSpPr>
          <p:spPr bwMode="auto">
            <a:xfrm>
              <a:off x="6341052" y="2594907"/>
              <a:ext cx="1119188" cy="998187"/>
            </a:xfrm>
            <a:prstGeom prst="line">
              <a:avLst/>
            </a:prstGeom>
            <a:noFill/>
            <a:ln w="60325" cap="flat" cmpd="sng" algn="ctr">
              <a:solidFill>
                <a:srgbClr val="FF0000"/>
              </a:solidFill>
              <a:prstDash val="dash"/>
              <a:round/>
              <a:headEnd type="triangl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checkerboard(across)">
                                      <p:cBhvr>
                                        <p:cTn id="7" dur="500"/>
                                        <p:tgtEl>
                                          <p:spTgt spid="146"/>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checkerboard(across)">
                                      <p:cBhvr>
                                        <p:cTn id="11" dur="500"/>
                                        <p:tgtEl>
                                          <p:spTgt spid="147"/>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checkerboard(across)">
                                      <p:cBhvr>
                                        <p:cTn id="16" dur="500"/>
                                        <p:tgtEl>
                                          <p:spTgt spid="145"/>
                                        </p:tgtEl>
                                      </p:cBhvr>
                                    </p:animEffect>
                                  </p:childTnLst>
                                </p:cTn>
                              </p:par>
                            </p:childTnLst>
                          </p:cTn>
                        </p:par>
                        <p:par>
                          <p:cTn id="17" fill="hold">
                            <p:stCondLst>
                              <p:cond delay="500"/>
                            </p:stCondLst>
                            <p:childTnLst>
                              <p:par>
                                <p:cTn id="18" presetID="5" presetClass="entr" presetSubtype="10" fill="hold" grpId="0" nodeType="afterEffect">
                                  <p:stCondLst>
                                    <p:cond delay="0"/>
                                  </p:stCondLst>
                                  <p:childTnLst>
                                    <p:set>
                                      <p:cBhvr>
                                        <p:cTn id="19" dur="1" fill="hold">
                                          <p:stCondLst>
                                            <p:cond delay="0"/>
                                          </p:stCondLst>
                                        </p:cTn>
                                        <p:tgtEl>
                                          <p:spTgt spid="144"/>
                                        </p:tgtEl>
                                        <p:attrNameLst>
                                          <p:attrName>style.visibility</p:attrName>
                                        </p:attrNameLst>
                                      </p:cBhvr>
                                      <p:to>
                                        <p:strVal val="visible"/>
                                      </p:to>
                                    </p:set>
                                    <p:animEffect transition="in" filter="checkerboard(across)">
                                      <p:cBhvr>
                                        <p:cTn id="20" dur="500"/>
                                        <p:tgtEl>
                                          <p:spTgt spid="144"/>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xit" presetSubtype="10" fill="hold" grpId="1" nodeType="clickEffect">
                                  <p:stCondLst>
                                    <p:cond delay="0"/>
                                  </p:stCondLst>
                                  <p:childTnLst>
                                    <p:animEffect transition="out" filter="checkerboard(across)">
                                      <p:cBhvr>
                                        <p:cTn id="24" dur="500"/>
                                        <p:tgtEl>
                                          <p:spTgt spid="144"/>
                                        </p:tgtEl>
                                      </p:cBhvr>
                                    </p:animEffect>
                                    <p:set>
                                      <p:cBhvr>
                                        <p:cTn id="25" dur="1" fill="hold">
                                          <p:stCondLst>
                                            <p:cond delay="499"/>
                                          </p:stCondLst>
                                        </p:cTn>
                                        <p:tgtEl>
                                          <p:spTgt spid="144"/>
                                        </p:tgtEl>
                                        <p:attrNameLst>
                                          <p:attrName>style.visibility</p:attrName>
                                        </p:attrNameLst>
                                      </p:cBhvr>
                                      <p:to>
                                        <p:strVal val="hidden"/>
                                      </p:to>
                                    </p:set>
                                  </p:childTnLst>
                                </p:cTn>
                              </p:par>
                              <p:par>
                                <p:cTn id="26" presetID="5" presetClass="exit" presetSubtype="10" fill="hold" grpId="1" nodeType="withEffect">
                                  <p:stCondLst>
                                    <p:cond delay="0"/>
                                  </p:stCondLst>
                                  <p:childTnLst>
                                    <p:animEffect transition="out" filter="checkerboard(across)">
                                      <p:cBhvr>
                                        <p:cTn id="27" dur="500"/>
                                        <p:tgtEl>
                                          <p:spTgt spid="147"/>
                                        </p:tgtEl>
                                      </p:cBhvr>
                                    </p:animEffect>
                                    <p:set>
                                      <p:cBhvr>
                                        <p:cTn id="28" dur="1" fill="hold">
                                          <p:stCondLst>
                                            <p:cond delay="499"/>
                                          </p:stCondLst>
                                        </p:cTn>
                                        <p:tgtEl>
                                          <p:spTgt spid="147"/>
                                        </p:tgtEl>
                                        <p:attrNameLst>
                                          <p:attrName>style.visibility</p:attrName>
                                        </p:attrNameLst>
                                      </p:cBhvr>
                                      <p:to>
                                        <p:strVal val="hidden"/>
                                      </p:to>
                                    </p:set>
                                  </p:childTnLst>
                                </p:cTn>
                              </p:par>
                            </p:childTnLst>
                          </p:cTn>
                        </p:par>
                        <p:par>
                          <p:cTn id="29" fill="hold">
                            <p:stCondLst>
                              <p:cond delay="500"/>
                            </p:stCondLst>
                            <p:childTnLst>
                              <p:par>
                                <p:cTn id="30" presetID="5" presetClass="entr" presetSubtype="10" fill="hold" grpId="0" nodeType="after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checkerboard(across)">
                                      <p:cBhvr>
                                        <p:cTn id="32" dur="500"/>
                                        <p:tgtEl>
                                          <p:spTgt spid="148"/>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checkerboard(across)">
                                      <p:cBhvr>
                                        <p:cTn id="37" dur="500"/>
                                        <p:tgtEl>
                                          <p:spTgt spid="140"/>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checkerboard(across)">
                                      <p:cBhvr>
                                        <p:cTn id="42" dur="500"/>
                                        <p:tgtEl>
                                          <p:spTgt spid="33"/>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150"/>
                                        </p:tgtEl>
                                        <p:attrNameLst>
                                          <p:attrName>style.visibility</p:attrName>
                                        </p:attrNameLst>
                                      </p:cBhvr>
                                      <p:to>
                                        <p:strVal val="visible"/>
                                      </p:to>
                                    </p:set>
                                    <p:animEffect transition="in" filter="checkerboard(across)">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5" presetClass="exit" presetSubtype="10" fill="hold" grpId="1" nodeType="clickEffect">
                                  <p:stCondLst>
                                    <p:cond delay="0"/>
                                  </p:stCondLst>
                                  <p:childTnLst>
                                    <p:animEffect transition="out" filter="checkerboard(across)">
                                      <p:cBhvr>
                                        <p:cTn id="49" dur="500"/>
                                        <p:tgtEl>
                                          <p:spTgt spid="148"/>
                                        </p:tgtEl>
                                      </p:cBhvr>
                                    </p:animEffect>
                                    <p:set>
                                      <p:cBhvr>
                                        <p:cTn id="50" dur="1" fill="hold">
                                          <p:stCondLst>
                                            <p:cond delay="499"/>
                                          </p:stCondLst>
                                        </p:cTn>
                                        <p:tgtEl>
                                          <p:spTgt spid="148"/>
                                        </p:tgtEl>
                                        <p:attrNameLst>
                                          <p:attrName>style.visibility</p:attrName>
                                        </p:attrNameLst>
                                      </p:cBhvr>
                                      <p:to>
                                        <p:strVal val="hidden"/>
                                      </p:to>
                                    </p:set>
                                  </p:childTnLst>
                                </p:cTn>
                              </p:par>
                            </p:childTnLst>
                          </p:cTn>
                        </p:par>
                        <p:par>
                          <p:cTn id="51" fill="hold">
                            <p:stCondLst>
                              <p:cond delay="500"/>
                            </p:stCondLst>
                            <p:childTnLst>
                              <p:par>
                                <p:cTn id="52" presetID="5" presetClass="entr" presetSubtype="10" fill="hold" grpId="0" nodeType="afterEffect">
                                  <p:stCondLst>
                                    <p:cond delay="0"/>
                                  </p:stCondLst>
                                  <p:childTnLst>
                                    <p:set>
                                      <p:cBhvr>
                                        <p:cTn id="53" dur="1" fill="hold">
                                          <p:stCondLst>
                                            <p:cond delay="0"/>
                                          </p:stCondLst>
                                        </p:cTn>
                                        <p:tgtEl>
                                          <p:spTgt spid="151"/>
                                        </p:tgtEl>
                                        <p:attrNameLst>
                                          <p:attrName>style.visibility</p:attrName>
                                        </p:attrNameLst>
                                      </p:cBhvr>
                                      <p:to>
                                        <p:strVal val="visible"/>
                                      </p:to>
                                    </p:set>
                                    <p:animEffect transition="in" filter="checkerboard(across)">
                                      <p:cBhvr>
                                        <p:cTn id="54"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4" grpId="1"/>
      <p:bldP spid="147" grpId="0"/>
      <p:bldP spid="147" grpId="1"/>
      <p:bldP spid="148" grpId="0"/>
      <p:bldP spid="148" grpId="1"/>
      <p:bldP spid="150" grpId="0"/>
      <p:bldP spid="15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3" y="338138"/>
            <a:ext cx="7886700" cy="684212"/>
          </a:xfrm>
        </p:spPr>
        <p:txBody>
          <a:bodyPr>
            <a:normAutofit fontScale="90000"/>
          </a:bodyPr>
          <a:lstStyle/>
          <a:p>
            <a:pPr>
              <a:defRPr/>
            </a:pPr>
            <a:r>
              <a:rPr lang="en-US" altLang="en-US" sz="2400" b="1" u="none" dirty="0">
                <a:solidFill>
                  <a:schemeClr val="tx2"/>
                </a:solidFill>
                <a:latin typeface="Times New Roman" panose="02020603050405020304" pitchFamily="18" charset="0"/>
                <a:ea typeface="+mn-ea"/>
                <a:cs typeface="Times New Roman" panose="02020603050405020304" pitchFamily="18" charset="0"/>
              </a:rPr>
              <a:t>Evolution of Windows OS:</a:t>
            </a:r>
            <a:br>
              <a:rPr lang="en-US" altLang="en-US" sz="2400" b="1" u="none" dirty="0">
                <a:solidFill>
                  <a:schemeClr val="tx2"/>
                </a:solidFill>
                <a:latin typeface="Times New Roman" panose="02020603050405020304" pitchFamily="18" charset="0"/>
                <a:ea typeface="+mn-ea"/>
                <a:cs typeface="Times New Roman" panose="02020603050405020304" pitchFamily="18" charset="0"/>
              </a:rPr>
            </a:br>
            <a:r>
              <a:rPr lang="en-US" altLang="en-US" sz="2400" b="1" u="none" dirty="0">
                <a:solidFill>
                  <a:schemeClr val="tx2"/>
                </a:solidFill>
                <a:latin typeface="Times New Roman" panose="02020603050405020304" pitchFamily="18" charset="0"/>
                <a:ea typeface="+mn-ea"/>
                <a:cs typeface="Times New Roman" panose="02020603050405020304" pitchFamily="18" charset="0"/>
              </a:rPr>
              <a:t>From Windows 1 to Windows 10</a:t>
            </a:r>
            <a:endParaRPr lang="en-US" sz="2400" b="1" u="none" dirty="0">
              <a:solidFill>
                <a:schemeClr val="tx2"/>
              </a:solidFill>
              <a:latin typeface="Times New Roman" panose="02020603050405020304" pitchFamily="18" charset="0"/>
              <a:ea typeface="+mn-ea"/>
              <a:cs typeface="Times New Roman" panose="02020603050405020304" pitchFamily="18" charset="0"/>
            </a:endParaRPr>
          </a:p>
        </p:txBody>
      </p:sp>
      <p:cxnSp>
        <p:nvCxnSpPr>
          <p:cNvPr id="3" name="Straight Arrow Connector 2"/>
          <p:cNvCxnSpPr/>
          <p:nvPr/>
        </p:nvCxnSpPr>
        <p:spPr>
          <a:xfrm flipV="1">
            <a:off x="525463" y="4043363"/>
            <a:ext cx="8583612" cy="5397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a:off x="954088" y="4124325"/>
            <a:ext cx="1027112" cy="801688"/>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Times New Roman" panose="02020603050405020304" pitchFamily="18" charset="0"/>
                <a:cs typeface="Times New Roman" panose="02020603050405020304" pitchFamily="18" charset="0"/>
              </a:rPr>
              <a:t>1985</a:t>
            </a: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51" name="Isosceles Triangle 50"/>
          <p:cNvSpPr/>
          <p:nvPr/>
        </p:nvSpPr>
        <p:spPr>
          <a:xfrm>
            <a:off x="3564881" y="4810526"/>
            <a:ext cx="1027112" cy="801688"/>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Times New Roman" panose="02020603050405020304" pitchFamily="18" charset="0"/>
                <a:cs typeface="Times New Roman" panose="02020603050405020304" pitchFamily="18" charset="0"/>
              </a:rPr>
              <a:t>1995</a:t>
            </a: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52" name="Rectangle 51"/>
          <p:cNvSpPr/>
          <p:nvPr/>
        </p:nvSpPr>
        <p:spPr>
          <a:xfrm>
            <a:off x="2041252" y="2158640"/>
            <a:ext cx="2553494" cy="1279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800" b="1" dirty="0">
                <a:solidFill>
                  <a:schemeClr val="tx1"/>
                </a:solidFill>
                <a:latin typeface="Times New Roman" panose="02020603050405020304" pitchFamily="18" charset="0"/>
                <a:cs typeface="Times New Roman" panose="02020603050405020304" pitchFamily="18" charset="0"/>
              </a:rPr>
              <a:t>Windows 2</a:t>
            </a:r>
            <a:endParaRPr lang="en-US" sz="1800" b="1" dirty="0">
              <a:solidFill>
                <a:schemeClr val="tx1"/>
              </a:solidFill>
              <a:latin typeface="Times New Roman" panose="02020603050405020304" pitchFamily="18" charset="0"/>
              <a:cs typeface="Times New Roman" panose="02020603050405020304" pitchFamily="18" charset="0"/>
            </a:endParaRPr>
          </a:p>
          <a:p>
            <a:pPr>
              <a:defRPr/>
            </a:pPr>
            <a:r>
              <a:rPr lang="en-US" sz="1800" b="1" dirty="0">
                <a:solidFill>
                  <a:schemeClr val="tx1"/>
                </a:solidFill>
                <a:latin typeface="Times New Roman" panose="02020603050405020304" pitchFamily="18" charset="0"/>
                <a:cs typeface="Times New Roman" panose="02020603050405020304" pitchFamily="18" charset="0"/>
              </a:rPr>
              <a:t>   -&gt; Windows 3</a:t>
            </a:r>
            <a:endParaRPr lang="en-US" sz="1800" b="1" dirty="0">
              <a:solidFill>
                <a:schemeClr val="tx1"/>
              </a:solidFill>
              <a:latin typeface="Times New Roman" panose="02020603050405020304" pitchFamily="18" charset="0"/>
              <a:cs typeface="Times New Roman" panose="02020603050405020304" pitchFamily="18" charset="0"/>
            </a:endParaRPr>
          </a:p>
          <a:p>
            <a:pPr>
              <a:defRPr/>
            </a:pPr>
            <a:r>
              <a:rPr lang="en-US" sz="1800" b="1" dirty="0">
                <a:solidFill>
                  <a:schemeClr val="tx1"/>
                </a:solidFill>
                <a:latin typeface="Times New Roman" panose="02020603050405020304" pitchFamily="18" charset="0"/>
                <a:cs typeface="Times New Roman" panose="02020603050405020304" pitchFamily="18" charset="0"/>
              </a:rPr>
              <a:t>      -&gt; Windows 3.1</a:t>
            </a:r>
            <a:endParaRPr lang="en-CA" sz="1800" b="1" dirty="0">
              <a:solidFill>
                <a:schemeClr val="tx1"/>
              </a:solidFill>
              <a:latin typeface="Times New Roman" panose="02020603050405020304" pitchFamily="18" charset="0"/>
              <a:cs typeface="Times New Roman" panose="02020603050405020304" pitchFamily="18" charset="0"/>
            </a:endParaRPr>
          </a:p>
        </p:txBody>
      </p:sp>
      <p:sp>
        <p:nvSpPr>
          <p:cNvPr id="5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3074" name="Picture 2" descr="Image result for challeng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72175" y="338138"/>
            <a:ext cx="2667000" cy="152148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6"/>
          <p:cNvSpPr>
            <a:spLocks noChangeArrowheads="1"/>
          </p:cNvSpPr>
          <p:nvPr/>
        </p:nvSpPr>
        <p:spPr bwMode="auto">
          <a:xfrm>
            <a:off x="4723013" y="1678210"/>
            <a:ext cx="3041650" cy="625463"/>
          </a:xfrm>
          <a:prstGeom prst="rect">
            <a:avLst/>
          </a:prstGeom>
          <a:noFill/>
          <a:ln w="9525">
            <a:noFill/>
            <a:miter lim="800000"/>
          </a:ln>
        </p:spPr>
        <p:txBody>
          <a:bodyPr anchor="ctr"/>
          <a:lstStyle/>
          <a:p>
            <a:pPr algn="ctr">
              <a:defRPr/>
            </a:pPr>
            <a:r>
              <a:rPr lang="en-US" sz="2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Many things unknown</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anose="02020603050405020304" pitchFamily="18" charset="0"/>
              <a:cs typeface="Times New Roman" panose="02020603050405020304" pitchFamily="18" charset="0"/>
            </a:endParaRPr>
          </a:p>
        </p:txBody>
      </p:sp>
      <p:pic>
        <p:nvPicPr>
          <p:cNvPr id="1026" name="Picture 2" descr="Windows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894" y="2747875"/>
            <a:ext cx="2158461" cy="129159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762001" y="1859624"/>
            <a:ext cx="1600199" cy="436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800" b="1" dirty="0">
                <a:solidFill>
                  <a:schemeClr val="tx1"/>
                </a:solidFill>
                <a:latin typeface="Times New Roman" panose="02020603050405020304" pitchFamily="18" charset="0"/>
                <a:cs typeface="Times New Roman" panose="02020603050405020304" pitchFamily="18" charset="0"/>
              </a:rPr>
              <a:t>Windows 1</a:t>
            </a:r>
            <a:endParaRPr lang="en-CA" sz="1800" b="1"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Windows 9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455432"/>
            <a:ext cx="2141148" cy="1291596"/>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6"/>
          <p:cNvSpPr>
            <a:spLocks noChangeArrowheads="1"/>
          </p:cNvSpPr>
          <p:nvPr/>
        </p:nvSpPr>
        <p:spPr bwMode="auto">
          <a:xfrm>
            <a:off x="3295955" y="3790085"/>
            <a:ext cx="1600199" cy="668480"/>
          </a:xfrm>
          <a:prstGeom prst="rect">
            <a:avLst/>
          </a:prstGeom>
          <a:noFill/>
          <a:ln w="9525">
            <a:noFill/>
            <a:miter lim="800000"/>
          </a:ln>
        </p:spPr>
        <p:txBody>
          <a:bodyPr anchor="ctr"/>
          <a:lstStyle/>
          <a:p>
            <a:pPr algn="ctr">
              <a:defRPr/>
            </a:pPr>
            <a:r>
              <a:rPr lang="en-US" sz="2000" b="1" dirty="0">
                <a:highlight>
                  <a:srgbClr val="FFFF00"/>
                </a:highlight>
                <a:latin typeface="Times New Roman" panose="02020603050405020304" pitchFamily="18" charset="0"/>
                <a:cs typeface="Times New Roman" panose="02020603050405020304" pitchFamily="18" charset="0"/>
              </a:rPr>
              <a:t>Windows 95</a:t>
            </a:r>
            <a:endParaRPr lang="en-US" sz="2000" b="1" dirty="0">
              <a:highlight>
                <a:srgbClr val="FFFF00"/>
              </a:highlight>
              <a:latin typeface="Times New Roman" panose="02020603050405020304" pitchFamily="18" charset="0"/>
              <a:cs typeface="Times New Roman" panose="02020603050405020304" pitchFamily="18" charset="0"/>
            </a:endParaRPr>
          </a:p>
        </p:txBody>
      </p:sp>
      <p:pic>
        <p:nvPicPr>
          <p:cNvPr id="1030" name="Picture 6" descr="Windows 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330575"/>
            <a:ext cx="2317356" cy="1416451"/>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6"/>
          <p:cNvSpPr>
            <a:spLocks noChangeArrowheads="1"/>
          </p:cNvSpPr>
          <p:nvPr/>
        </p:nvSpPr>
        <p:spPr bwMode="auto">
          <a:xfrm>
            <a:off x="5243112" y="3763098"/>
            <a:ext cx="1889531" cy="668480"/>
          </a:xfrm>
          <a:prstGeom prst="rect">
            <a:avLst/>
          </a:prstGeom>
          <a:noFill/>
          <a:ln w="9525">
            <a:noFill/>
            <a:miter lim="800000"/>
          </a:ln>
        </p:spPr>
        <p:txBody>
          <a:bodyPr anchor="ctr"/>
          <a:lstStyle/>
          <a:p>
            <a:pPr algn="ctr">
              <a:defRPr/>
            </a:pPr>
            <a:r>
              <a:rPr lang="en-US" sz="2000" b="1" dirty="0">
                <a:highlight>
                  <a:srgbClr val="FFFF00"/>
                </a:highlight>
                <a:latin typeface="Times New Roman" panose="02020603050405020304" pitchFamily="18" charset="0"/>
                <a:cs typeface="Times New Roman" panose="02020603050405020304" pitchFamily="18" charset="0"/>
              </a:rPr>
              <a:t>Windows ME</a:t>
            </a:r>
            <a:endParaRPr lang="en-US" sz="2000" b="1" dirty="0">
              <a:highlight>
                <a:srgbClr val="FFFF00"/>
              </a:highlight>
              <a:latin typeface="Times New Roman" panose="02020603050405020304" pitchFamily="18" charset="0"/>
              <a:cs typeface="Times New Roman" panose="02020603050405020304" pitchFamily="18" charset="0"/>
            </a:endParaRPr>
          </a:p>
        </p:txBody>
      </p:sp>
      <p:sp>
        <p:nvSpPr>
          <p:cNvPr id="30" name="Rectangle 29"/>
          <p:cNvSpPr/>
          <p:nvPr/>
        </p:nvSpPr>
        <p:spPr>
          <a:xfrm>
            <a:off x="4479281" y="4973340"/>
            <a:ext cx="1600199" cy="436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800" b="1" dirty="0">
                <a:solidFill>
                  <a:schemeClr val="tx1"/>
                </a:solidFill>
                <a:highlight>
                  <a:srgbClr val="FFFF00"/>
                </a:highlight>
                <a:latin typeface="Times New Roman" panose="02020603050405020304" pitchFamily="18" charset="0"/>
                <a:cs typeface="Times New Roman" panose="02020603050405020304" pitchFamily="18" charset="0"/>
              </a:rPr>
              <a:t>Windows 98</a:t>
            </a:r>
            <a:endParaRPr lang="en-CA" sz="1800" b="1"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31" name="Rectangle 30"/>
          <p:cNvSpPr/>
          <p:nvPr/>
        </p:nvSpPr>
        <p:spPr>
          <a:xfrm>
            <a:off x="7305675" y="2767076"/>
            <a:ext cx="1600199" cy="436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800" b="1" dirty="0">
                <a:solidFill>
                  <a:schemeClr val="tx1"/>
                </a:solidFill>
                <a:latin typeface="Times New Roman" panose="02020603050405020304" pitchFamily="18" charset="0"/>
                <a:cs typeface="Times New Roman" panose="02020603050405020304" pitchFamily="18" charset="0"/>
              </a:rPr>
              <a:t>Windows 2000</a:t>
            </a:r>
            <a:endParaRPr lang="en-CA" sz="1800" b="1" dirty="0">
              <a:solidFill>
                <a:schemeClr val="tx1"/>
              </a:solidFill>
              <a:latin typeface="Times New Roman" panose="02020603050405020304" pitchFamily="18" charset="0"/>
              <a:cs typeface="Times New Roman" panose="02020603050405020304" pitchFamily="18" charset="0"/>
            </a:endParaRPr>
          </a:p>
        </p:txBody>
      </p:sp>
      <p:pic>
        <p:nvPicPr>
          <p:cNvPr id="32" name="Picture 2" descr="Windows 2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0719" y="3307950"/>
            <a:ext cx="2391881" cy="1416450"/>
          </a:xfrm>
          <a:prstGeom prst="rect">
            <a:avLst/>
          </a:prstGeom>
          <a:noFill/>
          <a:extLst>
            <a:ext uri="{909E8E84-426E-40DD-AFC4-6F175D3DCCD1}">
              <a14:hiddenFill xmlns:a14="http://schemas.microsoft.com/office/drawing/2010/main">
                <a:solidFill>
                  <a:srgbClr val="FFFFFF"/>
                </a:solidFill>
              </a14:hiddenFill>
            </a:ext>
          </a:extLst>
        </p:spPr>
      </p:pic>
      <p:sp>
        <p:nvSpPr>
          <p:cNvPr id="34" name="Isosceles Triangle 33"/>
          <p:cNvSpPr/>
          <p:nvPr/>
        </p:nvSpPr>
        <p:spPr>
          <a:xfrm>
            <a:off x="7735888" y="4724400"/>
            <a:ext cx="1027112" cy="801688"/>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Times New Roman" panose="02020603050405020304" pitchFamily="18" charset="0"/>
                <a:cs typeface="Times New Roman" panose="02020603050405020304" pitchFamily="18" charset="0"/>
              </a:rPr>
              <a:t>2000</a:t>
            </a:r>
            <a:endParaRPr lang="en-CA"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3" y="338138"/>
            <a:ext cx="7886700" cy="684212"/>
          </a:xfrm>
        </p:spPr>
        <p:txBody>
          <a:bodyPr>
            <a:normAutofit fontScale="90000"/>
          </a:bodyPr>
          <a:lstStyle/>
          <a:p>
            <a:pPr>
              <a:defRPr/>
            </a:pPr>
            <a:r>
              <a:rPr lang="en-US" altLang="en-US" sz="2400" b="1" u="none" dirty="0">
                <a:solidFill>
                  <a:schemeClr val="tx2"/>
                </a:solidFill>
                <a:latin typeface="Times New Roman" panose="02020603050405020304" pitchFamily="18" charset="0"/>
                <a:ea typeface="+mn-ea"/>
                <a:cs typeface="Times New Roman" panose="02020603050405020304" pitchFamily="18" charset="0"/>
              </a:rPr>
              <a:t>Evolution of Windows OS:</a:t>
            </a:r>
            <a:br>
              <a:rPr lang="en-US" altLang="en-US" sz="2400" b="1" u="none" dirty="0">
                <a:solidFill>
                  <a:schemeClr val="tx2"/>
                </a:solidFill>
                <a:latin typeface="Times New Roman" panose="02020603050405020304" pitchFamily="18" charset="0"/>
                <a:ea typeface="+mn-ea"/>
                <a:cs typeface="Times New Roman" panose="02020603050405020304" pitchFamily="18" charset="0"/>
              </a:rPr>
            </a:br>
            <a:r>
              <a:rPr lang="en-US" altLang="en-US" sz="2400" b="1" u="none" dirty="0">
                <a:solidFill>
                  <a:schemeClr val="tx2"/>
                </a:solidFill>
                <a:latin typeface="Times New Roman" panose="02020603050405020304" pitchFamily="18" charset="0"/>
                <a:ea typeface="+mn-ea"/>
                <a:cs typeface="Times New Roman" panose="02020603050405020304" pitchFamily="18" charset="0"/>
              </a:rPr>
              <a:t>From Windows 1 to Windows 10 (cont’d)</a:t>
            </a:r>
            <a:endParaRPr lang="en-US" sz="2400" b="1" u="none" dirty="0">
              <a:solidFill>
                <a:schemeClr val="tx2"/>
              </a:solidFill>
              <a:latin typeface="Times New Roman" panose="02020603050405020304" pitchFamily="18" charset="0"/>
              <a:ea typeface="+mn-ea"/>
              <a:cs typeface="Times New Roman" panose="02020603050405020304" pitchFamily="18" charset="0"/>
            </a:endParaRPr>
          </a:p>
        </p:txBody>
      </p:sp>
      <p:cxnSp>
        <p:nvCxnSpPr>
          <p:cNvPr id="3" name="Straight Arrow Connector 2"/>
          <p:cNvCxnSpPr/>
          <p:nvPr/>
        </p:nvCxnSpPr>
        <p:spPr>
          <a:xfrm flipV="1">
            <a:off x="525463" y="4043363"/>
            <a:ext cx="8583612" cy="5397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a:off x="516364" y="4139017"/>
            <a:ext cx="1027112" cy="801688"/>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Times New Roman" panose="02020603050405020304" pitchFamily="18" charset="0"/>
                <a:cs typeface="Times New Roman" panose="02020603050405020304" pitchFamily="18" charset="0"/>
              </a:rPr>
              <a:t>2001</a:t>
            </a: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55" name="Slide Number Placeholder 3"/>
          <p:cNvSpPr>
            <a:spLocks noGrp="1"/>
          </p:cNvSpPr>
          <p:nvPr>
            <p:ph type="sldNum" sz="quarter" idx="12"/>
          </p:nvPr>
        </p:nvSpPr>
        <p:spPr>
          <a:xfrm>
            <a:off x="7994650" y="6400800"/>
            <a:ext cx="768350" cy="457200"/>
          </a:xfrm>
        </p:spPr>
        <p:txBody>
          <a:bodyPr/>
          <a:lstStyle/>
          <a:p>
            <a:pPr>
              <a:defRPr/>
            </a:pPr>
            <a:fld id="{FDEF4AB8-EBD9-4FDD-BB48-A030665EC33D}" type="slidenum">
              <a:rPr lang="zh-CN" altLang="en-US" smtClean="0"/>
            </a:fld>
            <a:endParaRPr lang="en-US" altLang="zh-CN"/>
          </a:p>
        </p:txBody>
      </p:sp>
      <p:pic>
        <p:nvPicPr>
          <p:cNvPr id="3074" name="Picture 2" descr="Image result for challeng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72175" y="338138"/>
            <a:ext cx="2667000" cy="152148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6"/>
          <p:cNvSpPr>
            <a:spLocks noChangeArrowheads="1"/>
          </p:cNvSpPr>
          <p:nvPr/>
        </p:nvSpPr>
        <p:spPr bwMode="auto">
          <a:xfrm>
            <a:off x="6122158" y="5814136"/>
            <a:ext cx="3041650" cy="625463"/>
          </a:xfrm>
          <a:prstGeom prst="rect">
            <a:avLst/>
          </a:prstGeom>
          <a:noFill/>
          <a:ln w="9525">
            <a:noFill/>
            <a:miter lim="800000"/>
          </a:ln>
        </p:spPr>
        <p:txBody>
          <a:bodyPr anchor="ctr"/>
          <a:lstStyle/>
          <a:p>
            <a:pPr algn="ctr">
              <a:defRPr/>
            </a:pPr>
            <a:r>
              <a:rPr lang="en-US" sz="2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Many things unknown</a:t>
            </a:r>
            <a:endParaRPr lang="en-US" sz="2000" b="1" dirty="0">
              <a:solidFill>
                <a:srgbClr val="FF0000"/>
              </a:solidFill>
              <a:effectLst>
                <a:outerShdw blurRad="38100" dist="38100" dir="2700000" algn="tl">
                  <a:srgbClr val="000000">
                    <a:alpha val="43137"/>
                  </a:srgbClr>
                </a:outerShdw>
              </a:effectLst>
              <a:highlight>
                <a:srgbClr val="FFFF00"/>
              </a:highlight>
              <a:latin typeface="Times New Roman" panose="02020603050405020304" pitchFamily="18" charset="0"/>
              <a:cs typeface="Times New Roman" panose="02020603050405020304" pitchFamily="18" charset="0"/>
            </a:endParaRPr>
          </a:p>
        </p:txBody>
      </p:sp>
      <p:pic>
        <p:nvPicPr>
          <p:cNvPr id="2052" name="Picture 4" descr="Windows X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2616986"/>
            <a:ext cx="1900412" cy="142637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6"/>
          <p:cNvSpPr>
            <a:spLocks noChangeArrowheads="1"/>
          </p:cNvSpPr>
          <p:nvPr/>
        </p:nvSpPr>
        <p:spPr bwMode="auto">
          <a:xfrm>
            <a:off x="249587" y="2958656"/>
            <a:ext cx="1600199" cy="668480"/>
          </a:xfrm>
          <a:prstGeom prst="rect">
            <a:avLst/>
          </a:prstGeom>
          <a:noFill/>
          <a:ln w="9525">
            <a:noFill/>
            <a:miter lim="800000"/>
          </a:ln>
        </p:spPr>
        <p:txBody>
          <a:bodyPr anchor="ctr"/>
          <a:lstStyle/>
          <a:p>
            <a:pPr algn="ctr">
              <a:defRPr/>
            </a:pPr>
            <a:r>
              <a:rPr lang="en-US" sz="2000" b="1" dirty="0">
                <a:highlight>
                  <a:srgbClr val="FFFF00"/>
                </a:highlight>
                <a:latin typeface="Times New Roman" panose="02020603050405020304" pitchFamily="18" charset="0"/>
                <a:cs typeface="Times New Roman" panose="02020603050405020304" pitchFamily="18" charset="0"/>
              </a:rPr>
              <a:t>Windows XP</a:t>
            </a:r>
            <a:endParaRPr lang="en-US" sz="2000" b="1" dirty="0">
              <a:highlight>
                <a:srgbClr val="FFFF00"/>
              </a:highlight>
              <a:latin typeface="Times New Roman" panose="02020603050405020304" pitchFamily="18" charset="0"/>
              <a:cs typeface="Times New Roman" panose="02020603050405020304" pitchFamily="18" charset="0"/>
            </a:endParaRPr>
          </a:p>
        </p:txBody>
      </p:sp>
      <p:pic>
        <p:nvPicPr>
          <p:cNvPr id="2054" name="Picture 6" descr="Windows Vis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2492703"/>
            <a:ext cx="2027130" cy="152148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6"/>
          <p:cNvSpPr>
            <a:spLocks noChangeArrowheads="1"/>
          </p:cNvSpPr>
          <p:nvPr/>
        </p:nvSpPr>
        <p:spPr bwMode="auto">
          <a:xfrm>
            <a:off x="2286000" y="3293920"/>
            <a:ext cx="1600199" cy="668480"/>
          </a:xfrm>
          <a:prstGeom prst="rect">
            <a:avLst/>
          </a:prstGeom>
          <a:noFill/>
          <a:ln w="9525">
            <a:noFill/>
            <a:miter lim="800000"/>
          </a:ln>
        </p:spPr>
        <p:txBody>
          <a:bodyPr anchor="ctr"/>
          <a:lstStyle/>
          <a:p>
            <a:pPr algn="ctr">
              <a:defRPr/>
            </a:pPr>
            <a:r>
              <a:rPr lang="en-US" sz="2000" b="1" dirty="0">
                <a:highlight>
                  <a:srgbClr val="FFFF00"/>
                </a:highlight>
                <a:latin typeface="Times New Roman" panose="02020603050405020304" pitchFamily="18" charset="0"/>
                <a:cs typeface="Times New Roman" panose="02020603050405020304" pitchFamily="18" charset="0"/>
              </a:rPr>
              <a:t>Windows Vista</a:t>
            </a:r>
            <a:endParaRPr lang="en-US" sz="2000" b="1" dirty="0">
              <a:highlight>
                <a:srgbClr val="FFFF00"/>
              </a:highlight>
              <a:latin typeface="Times New Roman" panose="02020603050405020304" pitchFamily="18" charset="0"/>
              <a:cs typeface="Times New Roman" panose="02020603050405020304" pitchFamily="18" charset="0"/>
            </a:endParaRPr>
          </a:p>
        </p:txBody>
      </p:sp>
      <p:pic>
        <p:nvPicPr>
          <p:cNvPr id="2056" name="Picture 8" descr="Windows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600" y="2498869"/>
            <a:ext cx="2471741" cy="14635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6"/>
          <p:cNvSpPr>
            <a:spLocks noChangeArrowheads="1"/>
          </p:cNvSpPr>
          <p:nvPr/>
        </p:nvSpPr>
        <p:spPr bwMode="auto">
          <a:xfrm>
            <a:off x="4297470" y="3065320"/>
            <a:ext cx="1600199" cy="668480"/>
          </a:xfrm>
          <a:prstGeom prst="rect">
            <a:avLst/>
          </a:prstGeom>
          <a:noFill/>
          <a:ln w="9525">
            <a:noFill/>
            <a:miter lim="800000"/>
          </a:ln>
        </p:spPr>
        <p:txBody>
          <a:bodyPr anchor="ctr"/>
          <a:lstStyle/>
          <a:p>
            <a:pPr algn="ctr">
              <a:defRPr/>
            </a:pPr>
            <a:r>
              <a:rPr lang="en-US" sz="2000" b="1" dirty="0">
                <a:highlight>
                  <a:srgbClr val="FFFF00"/>
                </a:highlight>
                <a:latin typeface="Times New Roman" panose="02020603050405020304" pitchFamily="18" charset="0"/>
                <a:cs typeface="Times New Roman" panose="02020603050405020304" pitchFamily="18" charset="0"/>
              </a:rPr>
              <a:t>Windows 7</a:t>
            </a:r>
            <a:endParaRPr lang="en-US" sz="2000" b="1" dirty="0">
              <a:highlight>
                <a:srgbClr val="FFFF00"/>
              </a:highlight>
              <a:latin typeface="Times New Roman" panose="02020603050405020304" pitchFamily="18" charset="0"/>
              <a:cs typeface="Times New Roman" panose="02020603050405020304" pitchFamily="18" charset="0"/>
            </a:endParaRPr>
          </a:p>
        </p:txBody>
      </p:sp>
      <p:pic>
        <p:nvPicPr>
          <p:cNvPr id="2058" name="Picture 10" descr="Windows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4489" y="2498869"/>
            <a:ext cx="2377297" cy="142637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5416755" y="4942791"/>
            <a:ext cx="1867694" cy="871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800" b="1" dirty="0">
                <a:solidFill>
                  <a:schemeClr val="tx1"/>
                </a:solidFill>
                <a:latin typeface="Times New Roman" panose="02020603050405020304" pitchFamily="18" charset="0"/>
                <a:cs typeface="Times New Roman" panose="02020603050405020304" pitchFamily="18" charset="0"/>
              </a:rPr>
              <a:t>Windows 8</a:t>
            </a:r>
            <a:endParaRPr lang="en-US" sz="1800" b="1" dirty="0">
              <a:solidFill>
                <a:schemeClr val="tx1"/>
              </a:solidFill>
              <a:latin typeface="Times New Roman" panose="02020603050405020304" pitchFamily="18" charset="0"/>
              <a:cs typeface="Times New Roman" panose="02020603050405020304" pitchFamily="18" charset="0"/>
            </a:endParaRPr>
          </a:p>
          <a:p>
            <a:pPr>
              <a:defRPr/>
            </a:pPr>
            <a:r>
              <a:rPr lang="en-US" sz="1800" b="1" dirty="0">
                <a:solidFill>
                  <a:schemeClr val="tx1"/>
                </a:solidFill>
                <a:latin typeface="Times New Roman" panose="02020603050405020304" pitchFamily="18" charset="0"/>
                <a:cs typeface="Times New Roman" panose="02020603050405020304" pitchFamily="18" charset="0"/>
              </a:rPr>
              <a:t>   -&gt; Windows 8.1</a:t>
            </a:r>
            <a:endParaRPr lang="en-CA" sz="1800" b="1" dirty="0">
              <a:solidFill>
                <a:schemeClr val="tx1"/>
              </a:solidFill>
              <a:latin typeface="Times New Roman" panose="02020603050405020304" pitchFamily="18" charset="0"/>
              <a:cs typeface="Times New Roman" panose="02020603050405020304" pitchFamily="18" charset="0"/>
            </a:endParaRPr>
          </a:p>
        </p:txBody>
      </p:sp>
      <p:sp>
        <p:nvSpPr>
          <p:cNvPr id="28" name="Rectangle 6"/>
          <p:cNvSpPr>
            <a:spLocks noChangeArrowheads="1"/>
          </p:cNvSpPr>
          <p:nvPr/>
        </p:nvSpPr>
        <p:spPr bwMode="auto">
          <a:xfrm>
            <a:off x="7086601" y="2971800"/>
            <a:ext cx="1600199" cy="668480"/>
          </a:xfrm>
          <a:prstGeom prst="rect">
            <a:avLst/>
          </a:prstGeom>
          <a:noFill/>
          <a:ln w="9525">
            <a:noFill/>
            <a:miter lim="800000"/>
          </a:ln>
        </p:spPr>
        <p:txBody>
          <a:bodyPr anchor="ctr"/>
          <a:lstStyle/>
          <a:p>
            <a:pPr algn="ctr">
              <a:defRPr/>
            </a:pPr>
            <a:r>
              <a:rPr lang="en-US" sz="2000" b="1" dirty="0">
                <a:highlight>
                  <a:srgbClr val="FFFF00"/>
                </a:highlight>
                <a:latin typeface="Times New Roman" panose="02020603050405020304" pitchFamily="18" charset="0"/>
                <a:cs typeface="Times New Roman" panose="02020603050405020304" pitchFamily="18" charset="0"/>
              </a:rPr>
              <a:t>Windows 10</a:t>
            </a:r>
            <a:endParaRPr lang="en-US" sz="2000" b="1" dirty="0">
              <a:highlight>
                <a:srgbClr val="FFFF00"/>
              </a:highlight>
              <a:latin typeface="Times New Roman" panose="02020603050405020304" pitchFamily="18" charset="0"/>
              <a:cs typeface="Times New Roman" panose="02020603050405020304" pitchFamily="18" charset="0"/>
            </a:endParaRPr>
          </a:p>
        </p:txBody>
      </p:sp>
      <p:sp>
        <p:nvSpPr>
          <p:cNvPr id="31" name="Isosceles Triangle 30"/>
          <p:cNvSpPr/>
          <p:nvPr/>
        </p:nvSpPr>
        <p:spPr>
          <a:xfrm>
            <a:off x="4916488" y="4114800"/>
            <a:ext cx="1027112" cy="801688"/>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Times New Roman" panose="02020603050405020304" pitchFamily="18" charset="0"/>
                <a:cs typeface="Times New Roman" panose="02020603050405020304" pitchFamily="18" charset="0"/>
              </a:rPr>
              <a:t>2009</a:t>
            </a:r>
            <a:endParaRPr lang="en-CA" sz="1200" dirty="0">
              <a:solidFill>
                <a:schemeClr val="tx1"/>
              </a:solidFill>
              <a:latin typeface="Times New Roman" panose="02020603050405020304" pitchFamily="18" charset="0"/>
              <a:cs typeface="Times New Roman" panose="02020603050405020304" pitchFamily="18" charset="0"/>
            </a:endParaRPr>
          </a:p>
        </p:txBody>
      </p:sp>
      <p:sp>
        <p:nvSpPr>
          <p:cNvPr id="32" name="Isosceles Triangle 31"/>
          <p:cNvSpPr/>
          <p:nvPr/>
        </p:nvSpPr>
        <p:spPr>
          <a:xfrm>
            <a:off x="7431088" y="4114800"/>
            <a:ext cx="1027112" cy="801688"/>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latin typeface="Times New Roman" panose="02020603050405020304" pitchFamily="18" charset="0"/>
                <a:cs typeface="Times New Roman" panose="02020603050405020304" pitchFamily="18" charset="0"/>
              </a:rPr>
              <a:t>2015</a:t>
            </a:r>
            <a:endParaRPr lang="en-CA"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52450" y="1219200"/>
            <a:ext cx="7442200" cy="1244600"/>
          </a:xfrm>
          <a:prstGeom prst="rect">
            <a:avLst/>
          </a:prstGeom>
          <a:noFill/>
          <a:ln w="9525">
            <a:noFill/>
            <a:miter lim="800000"/>
          </a:ln>
        </p:spPr>
        <p:txBody>
          <a:bodyPr anchor="ctr"/>
          <a:lstStyle/>
          <a:p>
            <a:pPr algn="ctr">
              <a:defRPr/>
            </a:pPr>
            <a:r>
              <a:rPr lang="en-US" sz="54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Linux Forensics</a:t>
            </a:r>
            <a:endParaRPr lang="en-US" sz="54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宋体" panose="02010600030101010101" pitchFamily="2" charset="-122"/>
              </a:rPr>
            </a:fld>
            <a:endParaRPr lang="en-US" altLang="zh-CN" sz="1400">
              <a:ea typeface="宋体" panose="02010600030101010101" pitchFamily="2" charset="-122"/>
            </a:endParaRPr>
          </a:p>
        </p:txBody>
      </p:sp>
      <p:pic>
        <p:nvPicPr>
          <p:cNvPr id="2050" name="Picture 2" descr="http://www.epanorama.net/blog/wp-content/uploads/2009/10/linux.jpg"/>
          <p:cNvPicPr>
            <a:picLocks noChangeAspect="1" noChangeArrowheads="1"/>
          </p:cNvPicPr>
          <p:nvPr/>
        </p:nvPicPr>
        <p:blipFill>
          <a:blip r:embed="rId1"/>
          <a:srcRect/>
          <a:stretch>
            <a:fillRect/>
          </a:stretch>
        </p:blipFill>
        <p:spPr bwMode="auto">
          <a:xfrm>
            <a:off x="3371851" y="2971800"/>
            <a:ext cx="2190750" cy="2624701"/>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sp>
        <p:nvSpPr>
          <p:cNvPr id="5" name="内容占位符 2"/>
          <p:cNvSpPr txBox="1"/>
          <p:nvPr/>
        </p:nvSpPr>
        <p:spPr bwMode="auto">
          <a:xfrm>
            <a:off x="518590" y="1543462"/>
            <a:ext cx="7772400" cy="3790538"/>
          </a:xfrm>
          <a:prstGeom prst="rect">
            <a:avLst/>
          </a:prstGeom>
          <a:noFill/>
          <a:ln w="9525">
            <a:noFill/>
            <a:miter lim="800000"/>
          </a:ln>
        </p:spPr>
        <p:txBody>
          <a:bodyPr vert="horz" wrap="square" lIns="91440" tIns="45720" rIns="91440" bIns="45720" numCol="1" anchor="t" anchorCtr="0" compatLnSpc="1"/>
          <a:lstStyle/>
          <a:p>
            <a:pPr lvl="0">
              <a:buFont typeface="Wingdings" panose="05000000000000000000" pitchFamily="2" charset="2"/>
              <a:buChar char="q"/>
              <a:defRPr/>
            </a:pPr>
            <a:r>
              <a:rPr lang="en-US" altLang="zh-CN" sz="3800" kern="0" dirty="0">
                <a:latin typeface="Times New Roman" panose="02020603050405020304" pitchFamily="18" charset="0"/>
                <a:ea typeface="宋体" panose="02010600030101010101" pitchFamily="2" charset="-122"/>
                <a:cs typeface="Times New Roman" panose="02020603050405020304" pitchFamily="18" charset="0"/>
              </a:rPr>
              <a:t>Command history </a:t>
            </a:r>
            <a:endParaRPr lang="en-US" altLang="zh-CN" sz="3800" kern="0" dirty="0">
              <a:latin typeface="Times New Roman" panose="02020603050405020304" pitchFamily="18" charset="0"/>
              <a:ea typeface="宋体" panose="02010600030101010101" pitchFamily="2" charset="-122"/>
              <a:cs typeface="Times New Roman" panose="02020603050405020304" pitchFamily="18" charset="0"/>
            </a:endParaRPr>
          </a:p>
          <a:p>
            <a:pPr lvl="0">
              <a:buFont typeface="Wingdings" panose="05000000000000000000" pitchFamily="2" charset="2"/>
              <a:buChar char="q"/>
              <a:defRPr/>
            </a:pPr>
            <a:endParaRPr lang="en-US" altLang="zh-CN" sz="3800" kern="0" dirty="0">
              <a:latin typeface="Times New Roman" panose="02020603050405020304" pitchFamily="18" charset="0"/>
              <a:ea typeface="宋体" panose="02010600030101010101" pitchFamily="2" charset="-122"/>
              <a:cs typeface="Times New Roman" panose="02020603050405020304" pitchFamily="18" charset="0"/>
            </a:endParaRPr>
          </a:p>
          <a:p>
            <a:pPr lvl="0">
              <a:buFont typeface="Wingdings" panose="05000000000000000000" pitchFamily="2" charset="2"/>
              <a:buChar char="q"/>
              <a:defRPr/>
            </a:pPr>
            <a:r>
              <a:rPr lang="en-US" altLang="zh-CN" sz="3800" kern="0" dirty="0">
                <a:latin typeface="Times New Roman" panose="02020603050405020304" pitchFamily="18" charset="0"/>
                <a:ea typeface="宋体" panose="02010600030101010101" pitchFamily="2" charset="-122"/>
                <a:cs typeface="Times New Roman" panose="02020603050405020304" pitchFamily="18" charset="0"/>
              </a:rPr>
              <a:t>Linux Logging</a:t>
            </a:r>
            <a:endParaRPr lang="en-US" altLang="zh-CN" sz="3800" kern="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Rectangle 6"/>
          <p:cNvSpPr>
            <a:spLocks noChangeArrowheads="1"/>
          </p:cNvSpPr>
          <p:nvPr/>
        </p:nvSpPr>
        <p:spPr bwMode="auto">
          <a:xfrm>
            <a:off x="848790" y="381000"/>
            <a:ext cx="7442200" cy="609600"/>
          </a:xfrm>
          <a:prstGeom prst="rect">
            <a:avLst/>
          </a:prstGeom>
          <a:noFill/>
          <a:ln w="9525">
            <a:no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Linux Forensics</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5" name="Picture 4"/>
          <p:cNvPicPr>
            <a:picLocks noChangeAspect="1"/>
          </p:cNvPicPr>
          <p:nvPr/>
        </p:nvPicPr>
        <p:blipFill>
          <a:blip r:embed="rId1"/>
          <a:stretch>
            <a:fillRect/>
          </a:stretch>
        </p:blipFill>
        <p:spPr>
          <a:xfrm>
            <a:off x="460043" y="933450"/>
            <a:ext cx="5254957" cy="4462671"/>
          </a:xfrm>
          <a:prstGeom prst="rect">
            <a:avLst/>
          </a:prstGeom>
        </p:spPr>
      </p:pic>
      <p:sp>
        <p:nvSpPr>
          <p:cNvPr id="6" name="Title 1"/>
          <p:cNvSpPr txBox="1"/>
          <p:nvPr/>
        </p:nvSpPr>
        <p:spPr bwMode="auto">
          <a:xfrm>
            <a:off x="114300" y="95250"/>
            <a:ext cx="8534400" cy="838200"/>
          </a:xfrm>
          <a:prstGeom prst="rect">
            <a:avLst/>
          </a:prstGeom>
          <a:noFill/>
          <a:ln w="9525">
            <a:noFill/>
            <a:miter lim="800000"/>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a:t>
            </a:r>
            <a:endParaRPr lang="en-CA"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Picture 2" descr="http://media.brajeshwar.com/i/microsoft/vista-wallpaper.jpg"/>
          <p:cNvPicPr>
            <a:picLocks noChangeAspect="1" noChangeArrowheads="1"/>
          </p:cNvPicPr>
          <p:nvPr/>
        </p:nvPicPr>
        <p:blipFill>
          <a:blip r:embed="rId2"/>
          <a:srcRect/>
          <a:stretch>
            <a:fillRect/>
          </a:stretch>
        </p:blipFill>
        <p:spPr bwMode="auto">
          <a:xfrm>
            <a:off x="7653894" y="0"/>
            <a:ext cx="1490106" cy="1050610"/>
          </a:xfrm>
          <a:prstGeom prst="rect">
            <a:avLst/>
          </a:prstGeom>
          <a:noFill/>
        </p:spPr>
      </p:pic>
      <p:sp>
        <p:nvSpPr>
          <p:cNvPr id="9" name="Rectangle 2"/>
          <p:cNvSpPr txBox="1">
            <a:spLocks noChangeArrowheads="1"/>
          </p:cNvSpPr>
          <p:nvPr/>
        </p:nvSpPr>
        <p:spPr bwMode="auto">
          <a:xfrm rot="21081002">
            <a:off x="142728" y="2900945"/>
            <a:ext cx="7676476" cy="762000"/>
          </a:xfrm>
          <a:prstGeom prst="rect">
            <a:avLst/>
          </a:prstGeom>
          <a:solidFill>
            <a:schemeClr val="accent1"/>
          </a:solidFill>
          <a:ln w="9525">
            <a:solidFill>
              <a:srgbClr val="FF0000"/>
            </a:solidFill>
            <a:miter lim="800000"/>
          </a:ln>
        </p:spPr>
        <p:txBody>
          <a:bodyPr vert="horz" wrap="square" lIns="91440" tIns="45720" rIns="91440" bIns="45720" numCol="1" anchor="ctr" anchorCtr="0" compatLnSpc="1"/>
          <a:lstStyle/>
          <a:p>
            <a:pPr lvl="0" algn="ctr">
              <a:spcBef>
                <a:spcPct val="0"/>
              </a:spcBef>
              <a:buClrTx/>
              <a:buSzTx/>
            </a:pPr>
            <a:r>
              <a:rPr lang="en-US" altLang="en-US" sz="2000" b="1" kern="0" dirty="0">
                <a:solidFill>
                  <a:schemeClr val="accent2"/>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While in the Windows command line, press the </a:t>
            </a:r>
            <a:r>
              <a:rPr lang="en-US" altLang="en-US" sz="2000" b="1" kern="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F7</a:t>
            </a:r>
            <a:r>
              <a:rPr lang="en-US" altLang="en-US" sz="2000" b="1" kern="0" dirty="0">
                <a:solidFill>
                  <a:schemeClr val="accent2"/>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key to view a history of all the commands that have been entered in that window. </a:t>
            </a:r>
            <a:endParaRPr lang="en-US" altLang="en-US" sz="2000" b="1" kern="0" dirty="0">
              <a:solidFill>
                <a:schemeClr val="accent2"/>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050" name="Picture 2" descr="How to Use Your Bash History in the Linux or macOS Term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235873"/>
            <a:ext cx="5263687" cy="24293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fld>
            <a:endParaRPr lang="en-US"/>
          </a:p>
        </p:txBody>
      </p:sp>
      <p:pic>
        <p:nvPicPr>
          <p:cNvPr id="2050" name="Picture 2" descr="http://static.usedshreddingtrucks.com/wp-content/uploads/dumpster_diver-300x169.jpg">
            <a:hlinkClick r:id="rId1" tooltip="Dumpster Diving Industry"/>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00" y="1143000"/>
            <a:ext cx="3584554" cy="2019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1773227" y="3429000"/>
            <a:ext cx="5410200" cy="838200"/>
          </a:xfrm>
          <a:prstGeom prst="rect">
            <a:avLst/>
          </a:prstGeom>
          <a:noFill/>
          <a:ln w="9525">
            <a:noFill/>
            <a:miter lim="800000"/>
          </a:ln>
        </p:spPr>
        <p:txBody>
          <a:bodyPr anchor="ctr"/>
          <a:lstStyle/>
          <a:p>
            <a:pPr algn="ct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GB"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Dumpster Diving</a:t>
            </a:r>
            <a:endParaRPr lang="en-GB"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itle 1"/>
          <p:cNvSpPr txBox="1"/>
          <p:nvPr/>
        </p:nvSpPr>
        <p:spPr bwMode="auto">
          <a:xfrm>
            <a:off x="114300" y="95250"/>
            <a:ext cx="8534400" cy="838200"/>
          </a:xfrm>
          <a:prstGeom prst="rect">
            <a:avLst/>
          </a:prstGeom>
          <a:noFill/>
          <a:ln w="9525">
            <a:noFill/>
            <a:miter lim="800000"/>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a:t>
            </a:r>
            <a:endParaRPr lang="en-CA"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itle 3"/>
          <p:cNvSpPr txBox="1"/>
          <p:nvPr/>
        </p:nvSpPr>
        <p:spPr>
          <a:xfrm>
            <a:off x="457200" y="4343400"/>
            <a:ext cx="8191500" cy="1066800"/>
          </a:xfrm>
          <a:prstGeom prst="rect">
            <a:avLst/>
          </a:prstGeom>
        </p:spPr>
        <p:txBody>
          <a:bodyPr/>
          <a:lstStyle/>
          <a:p>
            <a:pPr algn="just">
              <a:defRPr/>
            </a:pPr>
            <a:r>
              <a:rPr lang="en-CA" sz="2800" b="1" kern="0" dirty="0">
                <a:solidFill>
                  <a:srgbClr val="0033CC"/>
                </a:solidFill>
                <a:latin typeface="Times New Roman" panose="02020603050405020304" pitchFamily="18" charset="0"/>
                <a:ea typeface="+mj-ea"/>
                <a:cs typeface="Times New Roman" panose="02020603050405020304" pitchFamily="18" charset="0"/>
              </a:rPr>
              <a:t>Dumpster diving is looking for </a:t>
            </a:r>
            <a:r>
              <a:rPr lang="en-CA" sz="2800" b="1" u="sng" kern="0" dirty="0">
                <a:solidFill>
                  <a:srgbClr val="0033CC"/>
                </a:solidFill>
                <a:latin typeface="Times New Roman" panose="02020603050405020304" pitchFamily="18" charset="0"/>
                <a:ea typeface="+mj-ea"/>
                <a:cs typeface="Times New Roman" panose="02020603050405020304" pitchFamily="18" charset="0"/>
              </a:rPr>
              <a:t>treasure</a:t>
            </a:r>
            <a:r>
              <a:rPr lang="en-CA" sz="2800" b="1" kern="0" dirty="0">
                <a:solidFill>
                  <a:srgbClr val="0033CC"/>
                </a:solidFill>
                <a:latin typeface="Times New Roman" panose="02020603050405020304" pitchFamily="18" charset="0"/>
                <a:ea typeface="+mj-ea"/>
                <a:cs typeface="Times New Roman" panose="02020603050405020304" pitchFamily="18" charset="0"/>
              </a:rPr>
              <a:t> in someone else's </a:t>
            </a:r>
            <a:r>
              <a:rPr lang="en-CA" sz="2800" b="1" u="sng" kern="0" dirty="0">
                <a:solidFill>
                  <a:srgbClr val="0033CC"/>
                </a:solidFill>
                <a:latin typeface="Times New Roman" panose="02020603050405020304" pitchFamily="18" charset="0"/>
                <a:ea typeface="+mj-ea"/>
                <a:cs typeface="Times New Roman" panose="02020603050405020304" pitchFamily="18" charset="0"/>
              </a:rPr>
              <a:t>trash</a:t>
            </a:r>
            <a:r>
              <a:rPr lang="en-CA" sz="2800" b="1" kern="0" dirty="0">
                <a:solidFill>
                  <a:srgbClr val="0033CC"/>
                </a:solidFill>
                <a:latin typeface="Times New Roman" panose="02020603050405020304" pitchFamily="18" charset="0"/>
                <a:ea typeface="+mj-ea"/>
                <a:cs typeface="Times New Roman" panose="02020603050405020304" pitchFamily="18" charset="0"/>
              </a:rPr>
              <a:t>. (A dumpster is a large trash container.)</a:t>
            </a:r>
            <a:endParaRPr lang="en-CA" sz="2800" b="1" kern="0" dirty="0">
              <a:solidFill>
                <a:srgbClr val="0033CC"/>
              </a:solidFill>
              <a:latin typeface="Times New Roman" panose="02020603050405020304" pitchFamily="18" charset="0"/>
              <a:ea typeface="+mj-ea"/>
              <a:cs typeface="Times New Roman" panose="02020603050405020304" pitchFamily="18" charset="0"/>
            </a:endParaRPr>
          </a:p>
        </p:txBody>
      </p:sp>
      <p:sp>
        <p:nvSpPr>
          <p:cNvPr id="8" name="Rectangle 6"/>
          <p:cNvSpPr>
            <a:spLocks noChangeArrowheads="1"/>
          </p:cNvSpPr>
          <p:nvPr/>
        </p:nvSpPr>
        <p:spPr bwMode="auto">
          <a:xfrm>
            <a:off x="752475" y="5638800"/>
            <a:ext cx="7600950" cy="1009650"/>
          </a:xfrm>
          <a:prstGeom prst="rect">
            <a:avLst/>
          </a:prstGeom>
          <a:noFill/>
          <a:ln w="9525">
            <a:noFill/>
            <a:miter lim="800000"/>
          </a:ln>
        </p:spPr>
        <p:txBody>
          <a:bodyPr anchor="ctr"/>
          <a:lstStyle/>
          <a:p>
            <a:pPr algn="ctr"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CA"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Somebody's Trash is Someone Else's Treasure</a:t>
            </a:r>
            <a:endParaRPr lang="en-GB"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sp>
        <p:nvSpPr>
          <p:cNvPr id="7" name="Rectangle 6"/>
          <p:cNvSpPr>
            <a:spLocks noChangeArrowheads="1"/>
          </p:cNvSpPr>
          <p:nvPr/>
        </p:nvSpPr>
        <p:spPr bwMode="auto">
          <a:xfrm>
            <a:off x="848790" y="0"/>
            <a:ext cx="7442200" cy="609600"/>
          </a:xfrm>
          <a:prstGeom prst="rect">
            <a:avLst/>
          </a:prstGeom>
          <a:noFill/>
          <a:ln w="9525">
            <a:no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Command history</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bwMode="auto">
          <a:xfrm>
            <a:off x="381000" y="609600"/>
            <a:ext cx="8178800" cy="5928102"/>
          </a:xfrm>
          <a:prstGeom prst="rect">
            <a:avLst/>
          </a:prstGeom>
          <a:noFill/>
          <a:ln w="9525">
            <a:noFill/>
            <a:miter lim="800000"/>
          </a:ln>
        </p:spPr>
        <p:txBody>
          <a:bodyPr vert="horz" wrap="square" lIns="91440" tIns="45720" rIns="91440" bIns="45720" numCol="1" anchor="t" anchorCtr="0" compatLnSpc="1"/>
          <a:lstStyle/>
          <a:p>
            <a:pPr lvl="0" algn="just">
              <a:lnSpc>
                <a:spcPct val="90000"/>
              </a:lnSpc>
              <a:buFont typeface="Wingdings" panose="05000000000000000000" pitchFamily="2" charset="2"/>
              <a:buChar char="q"/>
            </a:pPr>
            <a:r>
              <a:rPr lang="en-US" kern="0" dirty="0">
                <a:latin typeface="Times New Roman" panose="02020603050405020304" pitchFamily="18" charset="0"/>
                <a:cs typeface="Times New Roman" panose="02020603050405020304" pitchFamily="18" charset="0"/>
              </a:rPr>
              <a:t>Linux keeps command history across multiple sessions. For example, the bash shell maintains a history of the commands you entered. You can re-execute a command by recalling it from the history, without having to re-type it.</a:t>
            </a:r>
            <a:endParaRPr lang="en-US" kern="0" dirty="0">
              <a:latin typeface="Times New Roman" panose="02020603050405020304" pitchFamily="18" charset="0"/>
              <a:cs typeface="Times New Roman" panose="02020603050405020304" pitchFamily="18" charset="0"/>
            </a:endParaRPr>
          </a:p>
          <a:p>
            <a:pPr lvl="0" algn="just">
              <a:lnSpc>
                <a:spcPct val="90000"/>
              </a:lnSpc>
            </a:pPr>
            <a:endParaRPr lang="en-US" sz="1800" kern="0" dirty="0">
              <a:latin typeface="Times New Roman" panose="02020603050405020304" pitchFamily="18" charset="0"/>
              <a:cs typeface="Times New Roman" panose="02020603050405020304" pitchFamily="18" charset="0"/>
            </a:endParaRPr>
          </a:p>
          <a:p>
            <a:pPr lvl="0" algn="just">
              <a:lnSpc>
                <a:spcPct val="90000"/>
              </a:lnSpc>
              <a:buFont typeface="Wingdings" panose="05000000000000000000" pitchFamily="2" charset="2"/>
              <a:buChar char="q"/>
            </a:pPr>
            <a:r>
              <a:rPr lang="en-US" kern="0" dirty="0">
                <a:latin typeface="Times New Roman" panose="02020603050405020304" pitchFamily="18" charset="0"/>
                <a:cs typeface="Times New Roman" panose="02020603050405020304" pitchFamily="18" charset="0"/>
              </a:rPr>
              <a:t>The command history is stored in a file, specified by an environment variable “</a:t>
            </a:r>
            <a:r>
              <a:rPr lang="en-US" b="1" kern="0" dirty="0">
                <a:latin typeface="Times New Roman" panose="02020603050405020304" pitchFamily="18" charset="0"/>
                <a:cs typeface="Times New Roman" panose="02020603050405020304" pitchFamily="18" charset="0"/>
              </a:rPr>
              <a:t>HISTFILE</a:t>
            </a:r>
            <a:r>
              <a:rPr lang="en-US" kern="0" dirty="0">
                <a:latin typeface="Times New Roman" panose="02020603050405020304" pitchFamily="18" charset="0"/>
                <a:cs typeface="Times New Roman" panose="02020603050405020304" pitchFamily="18" charset="0"/>
              </a:rPr>
              <a:t>”. </a:t>
            </a:r>
            <a:endParaRPr lang="en-US" kern="0" dirty="0">
              <a:latin typeface="Times New Roman" panose="02020603050405020304" pitchFamily="18" charset="0"/>
              <a:cs typeface="Times New Roman" panose="02020603050405020304" pitchFamily="18" charset="0"/>
            </a:endParaRPr>
          </a:p>
          <a:p>
            <a:pPr lvl="0" algn="just">
              <a:lnSpc>
                <a:spcPct val="90000"/>
              </a:lnSpc>
            </a:pPr>
            <a:r>
              <a:rPr lang="en-US" kern="0" dirty="0">
                <a:latin typeface="Times New Roman" panose="02020603050405020304" pitchFamily="18" charset="0"/>
                <a:cs typeface="Times New Roman" panose="02020603050405020304" pitchFamily="18" charset="0"/>
              </a:rPr>
              <a:t>[</a:t>
            </a:r>
            <a:r>
              <a:rPr lang="en-US" kern="0" dirty="0" err="1">
                <a:latin typeface="Times New Roman" panose="02020603050405020304" pitchFamily="18" charset="0"/>
                <a:cs typeface="Times New Roman" panose="02020603050405020304" pitchFamily="18" charset="0"/>
              </a:rPr>
              <a:t>root@localhost</a:t>
            </a:r>
            <a:r>
              <a:rPr lang="en-US" kern="0" dirty="0">
                <a:latin typeface="Times New Roman" panose="02020603050405020304" pitchFamily="18" charset="0"/>
                <a:cs typeface="Times New Roman" panose="02020603050405020304" pitchFamily="18" charset="0"/>
              </a:rPr>
              <a:t> ~]# echo $HISTFILE</a:t>
            </a:r>
            <a:endParaRPr lang="en-US" kern="0" dirty="0">
              <a:latin typeface="Times New Roman" panose="02020603050405020304" pitchFamily="18" charset="0"/>
              <a:cs typeface="Times New Roman" panose="02020603050405020304" pitchFamily="18" charset="0"/>
            </a:endParaRPr>
          </a:p>
          <a:p>
            <a:pPr lvl="0" algn="just">
              <a:lnSpc>
                <a:spcPct val="90000"/>
              </a:lnSpc>
            </a:pPr>
            <a:r>
              <a:rPr lang="en-US" kern="0" dirty="0">
                <a:latin typeface="Times New Roman" panose="02020603050405020304" pitchFamily="18" charset="0"/>
                <a:cs typeface="Times New Roman" panose="02020603050405020304" pitchFamily="18" charset="0"/>
              </a:rPr>
              <a:t>/root/.</a:t>
            </a:r>
            <a:r>
              <a:rPr lang="en-US" kern="0" dirty="0" err="1">
                <a:latin typeface="Times New Roman" panose="02020603050405020304" pitchFamily="18" charset="0"/>
                <a:cs typeface="Times New Roman" panose="02020603050405020304" pitchFamily="18" charset="0"/>
              </a:rPr>
              <a:t>bash_history</a:t>
            </a:r>
            <a:endParaRPr lang="en-US" kern="0" dirty="0">
              <a:latin typeface="Times New Roman" panose="02020603050405020304" pitchFamily="18" charset="0"/>
              <a:cs typeface="Times New Roman" panose="02020603050405020304" pitchFamily="18" charset="0"/>
            </a:endParaRPr>
          </a:p>
          <a:p>
            <a:pPr lvl="0" algn="just">
              <a:lnSpc>
                <a:spcPct val="90000"/>
              </a:lnSpc>
            </a:pPr>
            <a:endParaRPr lang="en-US" sz="1800" kern="0" dirty="0">
              <a:latin typeface="Times New Roman" panose="02020603050405020304" pitchFamily="18" charset="0"/>
              <a:cs typeface="Times New Roman" panose="02020603050405020304" pitchFamily="18" charset="0"/>
            </a:endParaRPr>
          </a:p>
          <a:p>
            <a:pPr lvl="0" algn="just">
              <a:lnSpc>
                <a:spcPct val="90000"/>
              </a:lnSpc>
              <a:buFont typeface="Wingdings" panose="05000000000000000000" pitchFamily="2" charset="2"/>
              <a:buChar char="q"/>
            </a:pPr>
            <a:r>
              <a:rPr lang="en-US" kern="0" dirty="0">
                <a:latin typeface="Times New Roman" panose="02020603050405020304" pitchFamily="18" charset="0"/>
                <a:cs typeface="Times New Roman" panose="02020603050405020304" pitchFamily="18" charset="0"/>
              </a:rPr>
              <a:t>The maximum number of commands that it will save depends on the value of this environment variable “</a:t>
            </a:r>
            <a:r>
              <a:rPr lang="en-US" b="1" kern="0" dirty="0">
                <a:latin typeface="Times New Roman" panose="02020603050405020304" pitchFamily="18" charset="0"/>
                <a:cs typeface="Times New Roman" panose="02020603050405020304" pitchFamily="18" charset="0"/>
              </a:rPr>
              <a:t>HISTSIZE</a:t>
            </a:r>
            <a:r>
              <a:rPr lang="en-US" kern="0" dirty="0">
                <a:latin typeface="Times New Roman" panose="02020603050405020304" pitchFamily="18" charset="0"/>
                <a:cs typeface="Times New Roman" panose="02020603050405020304" pitchFamily="18" charset="0"/>
              </a:rPr>
              <a:t>”</a:t>
            </a:r>
            <a:endParaRPr lang="en-US" kern="0" dirty="0">
              <a:latin typeface="Times New Roman" panose="02020603050405020304" pitchFamily="18" charset="0"/>
              <a:cs typeface="Times New Roman" panose="02020603050405020304" pitchFamily="18" charset="0"/>
            </a:endParaRPr>
          </a:p>
          <a:p>
            <a:pPr lvl="0" algn="just">
              <a:lnSpc>
                <a:spcPct val="90000"/>
              </a:lnSpc>
            </a:pPr>
            <a:r>
              <a:rPr lang="en-US" kern="0" dirty="0">
                <a:latin typeface="Times New Roman" panose="02020603050405020304" pitchFamily="18" charset="0"/>
                <a:cs typeface="Times New Roman" panose="02020603050405020304" pitchFamily="18" charset="0"/>
              </a:rPr>
              <a:t>[</a:t>
            </a:r>
            <a:r>
              <a:rPr lang="en-US" kern="0" dirty="0" err="1">
                <a:latin typeface="Times New Roman" panose="02020603050405020304" pitchFamily="18" charset="0"/>
                <a:cs typeface="Times New Roman" panose="02020603050405020304" pitchFamily="18" charset="0"/>
              </a:rPr>
              <a:t>root@localhost</a:t>
            </a:r>
            <a:r>
              <a:rPr lang="en-US" kern="0" dirty="0">
                <a:latin typeface="Times New Roman" panose="02020603050405020304" pitchFamily="18" charset="0"/>
                <a:cs typeface="Times New Roman" panose="02020603050405020304" pitchFamily="18" charset="0"/>
              </a:rPr>
              <a:t> ~]# echo $HISTSIZE</a:t>
            </a:r>
            <a:endParaRPr lang="en-US" kern="0" dirty="0">
              <a:latin typeface="Times New Roman" panose="02020603050405020304" pitchFamily="18" charset="0"/>
              <a:cs typeface="Times New Roman" panose="02020603050405020304" pitchFamily="18" charset="0"/>
            </a:endParaRPr>
          </a:p>
          <a:p>
            <a:pPr lvl="0" algn="just">
              <a:lnSpc>
                <a:spcPct val="90000"/>
              </a:lnSpc>
            </a:pPr>
            <a:r>
              <a:rPr lang="en-US" kern="0" dirty="0">
                <a:latin typeface="Times New Roman" panose="02020603050405020304" pitchFamily="18" charset="0"/>
                <a:cs typeface="Times New Roman" panose="02020603050405020304" pitchFamily="18" charset="0"/>
              </a:rPr>
              <a:t>1000</a:t>
            </a:r>
            <a:endParaRPr lang="en-US" kern="0" dirty="0">
              <a:latin typeface="Times New Roman" panose="02020603050405020304" pitchFamily="18" charset="0"/>
              <a:cs typeface="Times New Roman" panose="02020603050405020304" pitchFamily="18" charset="0"/>
            </a:endParaRPr>
          </a:p>
          <a:p>
            <a:pPr lvl="0" algn="just">
              <a:lnSpc>
                <a:spcPct val="90000"/>
              </a:lnSpc>
            </a:pPr>
            <a:endParaRPr lang="en-US" sz="1800" kern="0" dirty="0">
              <a:latin typeface="Times New Roman" panose="02020603050405020304" pitchFamily="18" charset="0"/>
              <a:cs typeface="Times New Roman" panose="02020603050405020304" pitchFamily="18" charset="0"/>
            </a:endParaRPr>
          </a:p>
          <a:p>
            <a:pPr lvl="0" algn="just">
              <a:lnSpc>
                <a:spcPct val="90000"/>
              </a:lnSpc>
              <a:buFont typeface="Wingdings" panose="05000000000000000000" pitchFamily="2" charset="2"/>
              <a:buChar char="q"/>
            </a:pPr>
            <a:r>
              <a:rPr lang="en-US" kern="0" dirty="0">
                <a:latin typeface="Times New Roman" panose="02020603050405020304" pitchFamily="18" charset="0"/>
                <a:cs typeface="Times New Roman" panose="02020603050405020304" pitchFamily="18" charset="0"/>
              </a:rPr>
              <a:t>To display the entire command history type: history</a:t>
            </a:r>
            <a:endParaRPr lang="en-US" kern="0" dirty="0">
              <a:latin typeface="Times New Roman" panose="02020603050405020304" pitchFamily="18" charset="0"/>
              <a:cs typeface="Times New Roman" panose="02020603050405020304" pitchFamily="18" charset="0"/>
            </a:endParaRPr>
          </a:p>
        </p:txBody>
      </p:sp>
      <p:sp>
        <p:nvSpPr>
          <p:cNvPr id="5" name="AutoShape 6"/>
          <p:cNvSpPr>
            <a:spLocks noChangeArrowheads="1"/>
          </p:cNvSpPr>
          <p:nvPr/>
        </p:nvSpPr>
        <p:spPr bwMode="auto">
          <a:xfrm>
            <a:off x="5505450" y="3259137"/>
            <a:ext cx="2592090" cy="644525"/>
          </a:xfrm>
          <a:prstGeom prst="cloudCallout">
            <a:avLst>
              <a:gd name="adj1" fmla="val -152106"/>
              <a:gd name="adj2" fmla="val 14574"/>
            </a:avLst>
          </a:prstGeom>
          <a:solidFill>
            <a:schemeClr val="accent1"/>
          </a:solidFill>
          <a:ln w="9525">
            <a:solidFill>
              <a:schemeClr val="tx1"/>
            </a:solidFill>
            <a:round/>
          </a:ln>
        </p:spPr>
        <p:txBody>
          <a:bodyPr/>
          <a:lstStyle/>
          <a:p>
            <a:pPr algn="ctr">
              <a:defRPr/>
            </a:pPr>
            <a:r>
              <a:rPr lang="en-US" sz="2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hidden file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6658" y="1800225"/>
            <a:ext cx="6791380" cy="3134483"/>
          </a:xfrm>
          <a:prstGeom prst="rect">
            <a:avLst/>
          </a:prstGeom>
          <a:noFill/>
          <a:extLst>
            <a:ext uri="{909E8E84-426E-40DD-AFC4-6F175D3DCCD1}">
              <a14:hiddenFill xmlns:a14="http://schemas.microsoft.com/office/drawing/2010/main">
                <a:solidFill>
                  <a:srgbClr val="FFFFFF"/>
                </a:solidFill>
              </a14:hiddenFill>
            </a:ext>
          </a:extLst>
        </p:spPr>
      </p:pic>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sp>
        <p:nvSpPr>
          <p:cNvPr id="7" name="Rectangle 6"/>
          <p:cNvSpPr>
            <a:spLocks noChangeArrowheads="1"/>
          </p:cNvSpPr>
          <p:nvPr/>
        </p:nvSpPr>
        <p:spPr bwMode="auto">
          <a:xfrm>
            <a:off x="848790" y="304800"/>
            <a:ext cx="7442200" cy="609600"/>
          </a:xfrm>
          <a:prstGeom prst="rect">
            <a:avLst/>
          </a:prstGeom>
          <a:noFill/>
          <a:ln w="9525">
            <a:no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Command History (cont’d)</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Picture 2" descr="http://tbn0.google.com/images?q=tbn:GfS8E-fNa5covM:http://nonprofits.accesscomm.ca/corecommunity/images/snap_a1.gif"/>
          <p:cNvPicPr>
            <a:picLocks noChangeAspect="1" noChangeArrowheads="1"/>
          </p:cNvPicPr>
          <p:nvPr/>
        </p:nvPicPr>
        <p:blipFill>
          <a:blip r:embed="rId2"/>
          <a:srcRect/>
          <a:stretch>
            <a:fillRect/>
          </a:stretch>
        </p:blipFill>
        <p:spPr bwMode="auto">
          <a:xfrm>
            <a:off x="6477000" y="1800225"/>
            <a:ext cx="1181100" cy="1162050"/>
          </a:xfrm>
          <a:prstGeom prst="rect">
            <a:avLst/>
          </a:prstGeom>
          <a:noFill/>
          <a:ln w="9525">
            <a:noFill/>
            <a:miter lim="800000"/>
            <a:headEnd/>
            <a:tailEnd/>
          </a:ln>
        </p:spPr>
      </p:pic>
      <p:pic>
        <p:nvPicPr>
          <p:cNvPr id="10" name="Picture 11"/>
          <p:cNvPicPr>
            <a:picLocks noChangeAspect="1" noChangeArrowheads="1"/>
          </p:cNvPicPr>
          <p:nvPr/>
        </p:nvPicPr>
        <p:blipFill>
          <a:blip r:embed="rId3"/>
          <a:srcRect/>
          <a:stretch>
            <a:fillRect/>
          </a:stretch>
        </p:blipFill>
        <p:spPr bwMode="auto">
          <a:xfrm>
            <a:off x="0" y="4372971"/>
            <a:ext cx="1558924" cy="1902417"/>
          </a:xfrm>
          <a:prstGeom prst="rect">
            <a:avLst/>
          </a:prstGeom>
          <a:noFill/>
          <a:ln w="9525">
            <a:noFill/>
            <a:miter lim="800000"/>
            <a:headEnd/>
            <a:tailEnd/>
          </a:ln>
        </p:spPr>
      </p:pic>
      <p:sp>
        <p:nvSpPr>
          <p:cNvPr id="9" name="AutoShape 6"/>
          <p:cNvSpPr>
            <a:spLocks noChangeArrowheads="1"/>
          </p:cNvSpPr>
          <p:nvPr/>
        </p:nvSpPr>
        <p:spPr bwMode="auto">
          <a:xfrm>
            <a:off x="715962" y="2479675"/>
            <a:ext cx="3152775" cy="1406525"/>
          </a:xfrm>
          <a:prstGeom prst="cloudCallout">
            <a:avLst>
              <a:gd name="adj1" fmla="val -29373"/>
              <a:gd name="adj2" fmla="val 135756"/>
            </a:avLst>
          </a:prstGeom>
          <a:solidFill>
            <a:schemeClr val="accent1"/>
          </a:solidFill>
          <a:ln w="9525">
            <a:solidFill>
              <a:schemeClr val="tx1"/>
            </a:solidFill>
            <a:round/>
          </a:ln>
        </p:spPr>
        <p:txBody>
          <a:bodyPr/>
          <a:lstStyle/>
          <a:p>
            <a:pPr algn="ctr">
              <a:defRPr/>
            </a:pPr>
            <a:r>
              <a:rPr lang="en-US" sz="2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Now I Know What You Did.</a:t>
            </a:r>
            <a:endParaRPr lang="en-US" sz="2000" dirty="0">
              <a:latin typeface="Times New Roman" panose="02020603050405020304" pitchFamily="18" charset="0"/>
              <a:cs typeface="Times New Roman" panose="02020603050405020304" pitchFamily="18" charset="0"/>
            </a:endParaRPr>
          </a:p>
        </p:txBody>
      </p:sp>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sp>
        <p:nvSpPr>
          <p:cNvPr id="5" name="内容占位符 2"/>
          <p:cNvSpPr txBox="1"/>
          <p:nvPr/>
        </p:nvSpPr>
        <p:spPr bwMode="auto">
          <a:xfrm>
            <a:off x="609600" y="762000"/>
            <a:ext cx="7772400" cy="3962400"/>
          </a:xfrm>
          <a:prstGeom prst="rect">
            <a:avLst/>
          </a:prstGeom>
          <a:noFill/>
          <a:ln w="9525">
            <a:noFill/>
            <a:miter lim="800000"/>
          </a:ln>
        </p:spPr>
        <p:txBody>
          <a:bodyPr vert="horz" wrap="square" lIns="91440" tIns="45720" rIns="91440" bIns="45720" numCol="1" anchor="t" anchorCtr="0" compatLnSpc="1"/>
          <a:lstStyle/>
          <a:p>
            <a:pPr lvl="0" algn="just">
              <a:defRPr/>
            </a:pPr>
            <a:r>
              <a:rPr lang="en-US" altLang="zh-CN" sz="3200" kern="0" dirty="0">
                <a:latin typeface="Times New Roman" panose="02020603050405020304" pitchFamily="18" charset="0"/>
                <a:ea typeface="宋体" panose="02010600030101010101" pitchFamily="2" charset="-122"/>
                <a:cs typeface="Times New Roman" panose="02020603050405020304" pitchFamily="18" charset="0"/>
              </a:rPr>
              <a:t>One of the keys to success in conducting an effective digital investigation on a computer system is to </a:t>
            </a:r>
            <a:r>
              <a:rPr lang="en-US" altLang="zh-CN" sz="3200" b="1" kern="0" dirty="0">
                <a:latin typeface="Times New Roman" panose="02020603050405020304" pitchFamily="18" charset="0"/>
                <a:ea typeface="宋体" panose="02010600030101010101" pitchFamily="2" charset="-122"/>
                <a:cs typeface="Times New Roman" panose="02020603050405020304" pitchFamily="18" charset="0"/>
              </a:rPr>
              <a:t>know what is happening on the system</a:t>
            </a:r>
            <a:r>
              <a:rPr lang="en-US" altLang="zh-CN" sz="3200" kern="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3200" kern="0" dirty="0">
              <a:latin typeface="Times New Roman" panose="02020603050405020304" pitchFamily="18" charset="0"/>
              <a:ea typeface="宋体" panose="02010600030101010101" pitchFamily="2" charset="-122"/>
              <a:cs typeface="Times New Roman" panose="02020603050405020304" pitchFamily="18" charset="0"/>
            </a:endParaRPr>
          </a:p>
          <a:p>
            <a:pPr lvl="1" algn="just">
              <a:buFont typeface="Wingdings" panose="05000000000000000000" pitchFamily="2" charset="2"/>
              <a:buChar char="v"/>
              <a:defRPr/>
            </a:pPr>
            <a:r>
              <a:rPr lang="en-US" altLang="zh-CN" sz="3200" kern="0" dirty="0">
                <a:latin typeface="Times New Roman" panose="02020603050405020304" pitchFamily="18" charset="0"/>
                <a:ea typeface="宋体" panose="02010600030101010101" pitchFamily="2" charset="-122"/>
                <a:cs typeface="Times New Roman" panose="02020603050405020304" pitchFamily="18" charset="0"/>
              </a:rPr>
              <a:t>Linux offers exceptional logging by using the </a:t>
            </a:r>
            <a:r>
              <a:rPr lang="en-US" altLang="zh-CN" sz="3200" b="1" kern="0" dirty="0" err="1">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syslog</a:t>
            </a:r>
            <a:r>
              <a:rPr lang="en-US" altLang="zh-CN" sz="3200" kern="0" dirty="0">
                <a:latin typeface="Times New Roman" panose="02020603050405020304" pitchFamily="18" charset="0"/>
                <a:ea typeface="宋体" panose="02010600030101010101" pitchFamily="2" charset="-122"/>
                <a:cs typeface="Times New Roman" panose="02020603050405020304" pitchFamily="18" charset="0"/>
              </a:rPr>
              <a:t> utility, </a:t>
            </a:r>
            <a:endParaRPr lang="en-US" altLang="zh-CN" sz="3200" kern="0" dirty="0">
              <a:latin typeface="Times New Roman" panose="02020603050405020304" pitchFamily="18" charset="0"/>
              <a:ea typeface="宋体" panose="02010600030101010101" pitchFamily="2" charset="-122"/>
              <a:cs typeface="Times New Roman" panose="02020603050405020304" pitchFamily="18" charset="0"/>
            </a:endParaRPr>
          </a:p>
          <a:p>
            <a:pPr lvl="1" algn="just">
              <a:buFont typeface="Wingdings" panose="05000000000000000000" pitchFamily="2" charset="2"/>
              <a:buChar char="v"/>
              <a:defRPr/>
            </a:pPr>
            <a:r>
              <a:rPr lang="en-US" altLang="zh-CN" sz="3200" kern="0" dirty="0">
                <a:latin typeface="Times New Roman" panose="02020603050405020304" pitchFamily="18" charset="0"/>
                <a:ea typeface="宋体" panose="02010600030101010101" pitchFamily="2" charset="-122"/>
                <a:cs typeface="Times New Roman" panose="02020603050405020304" pitchFamily="18" charset="0"/>
              </a:rPr>
              <a:t>and the detail in the logs is </a:t>
            </a:r>
            <a:r>
              <a:rPr lang="en-US" altLang="zh-CN" sz="3200" b="1" u="sng"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configurable</a:t>
            </a:r>
            <a:r>
              <a:rPr lang="en-US" altLang="zh-CN" sz="3200" kern="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Rectangle 6"/>
          <p:cNvSpPr>
            <a:spLocks noChangeArrowheads="1"/>
          </p:cNvSpPr>
          <p:nvPr/>
        </p:nvSpPr>
        <p:spPr bwMode="auto">
          <a:xfrm>
            <a:off x="848790" y="152400"/>
            <a:ext cx="7442200" cy="609600"/>
          </a:xfrm>
          <a:prstGeom prst="rect">
            <a:avLst/>
          </a:prstGeom>
          <a:noFill/>
          <a:ln w="9525">
            <a:no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Linux Logging</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 Box 5"/>
          <p:cNvSpPr txBox="1">
            <a:spLocks noChangeArrowheads="1"/>
          </p:cNvSpPr>
          <p:nvPr/>
        </p:nvSpPr>
        <p:spPr bwMode="auto">
          <a:xfrm>
            <a:off x="76200" y="5715000"/>
            <a:ext cx="8991600" cy="1015663"/>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Troubleshooting Linux with </a:t>
            </a:r>
            <a:r>
              <a:rPr lang="en-US" sz="2000" dirty="0" err="1">
                <a:latin typeface="Times New Roman" panose="02020603050405020304" pitchFamily="18" charset="0"/>
                <a:cs typeface="Times New Roman" panose="02020603050405020304" pitchFamily="18" charset="0"/>
              </a:rPr>
              <a:t>syslog</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http://www.linuxhomenetworking.com/wiki/index.php/Quick_HOWTO_:_Ch05_:_Troubleshooting_Linux_with_syslog</a:t>
            </a:r>
            <a:endParaRPr lang="en-US" sz="2000" dirty="0">
              <a:latin typeface="Times New Roman" panose="02020603050405020304" pitchFamily="18" charset="0"/>
              <a:cs typeface="Times New Roman" panose="02020603050405020304" pitchFamily="18" charset="0"/>
            </a:endParaRPr>
          </a:p>
        </p:txBody>
      </p:sp>
      <p:sp>
        <p:nvSpPr>
          <p:cNvPr id="8" name="AutoShape 6"/>
          <p:cNvSpPr>
            <a:spLocks noChangeArrowheads="1"/>
          </p:cNvSpPr>
          <p:nvPr/>
        </p:nvSpPr>
        <p:spPr bwMode="auto">
          <a:xfrm>
            <a:off x="5085060" y="4724400"/>
            <a:ext cx="3963690" cy="1406525"/>
          </a:xfrm>
          <a:prstGeom prst="cloudCallout">
            <a:avLst>
              <a:gd name="adj1" fmla="val -16304"/>
              <a:gd name="adj2" fmla="val -61987"/>
            </a:avLst>
          </a:prstGeom>
          <a:solidFill>
            <a:schemeClr val="accent1"/>
          </a:solidFill>
          <a:ln w="9525">
            <a:solidFill>
              <a:schemeClr val="tx1"/>
            </a:solidFill>
            <a:round/>
          </a:ln>
        </p:spPr>
        <p:txBody>
          <a:bodyPr/>
          <a:lstStyle/>
          <a:p>
            <a:pPr algn="ctr">
              <a:defRPr/>
            </a:pPr>
            <a:r>
              <a:rPr lang="en-US" sz="2000" b="1" dirty="0">
                <a:solidFill>
                  <a:srgbClr val="FF0000"/>
                </a:solidFill>
                <a:effectLst>
                  <a:outerShdw blurRad="38100" dist="38100" dir="2700000" algn="tl">
                    <a:srgbClr val="000000">
                      <a:alpha val="43137"/>
                    </a:srgbClr>
                  </a:outerShdw>
                </a:effectLst>
                <a:latin typeface="+mn-lt"/>
              </a:rPr>
              <a:t>We need to Know how it is configured!</a:t>
            </a:r>
            <a:endParaRPr lang="en-US" sz="2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sp>
        <p:nvSpPr>
          <p:cNvPr id="5" name="内容占位符 2"/>
          <p:cNvSpPr txBox="1"/>
          <p:nvPr/>
        </p:nvSpPr>
        <p:spPr bwMode="auto">
          <a:xfrm>
            <a:off x="76200" y="838200"/>
            <a:ext cx="8991600" cy="5394702"/>
          </a:xfrm>
          <a:prstGeom prst="rect">
            <a:avLst/>
          </a:prstGeom>
          <a:noFill/>
          <a:ln w="9525">
            <a:noFill/>
            <a:miter lim="800000"/>
          </a:ln>
        </p:spPr>
        <p:txBody>
          <a:bodyPr vert="horz" wrap="square" lIns="91440" tIns="45720" rIns="91440" bIns="45720" numCol="1" anchor="t" anchorCtr="0" compatLnSpc="1"/>
          <a:lstStyle/>
          <a:p>
            <a:pPr lvl="0">
              <a:defRPr/>
            </a:pPr>
            <a:r>
              <a:rPr lang="en-US" altLang="zh-CN" sz="2800" kern="0" dirty="0" err="1">
                <a:latin typeface="Times New Roman" panose="02020603050405020304" pitchFamily="18" charset="0"/>
                <a:ea typeface="宋体" panose="02010600030101010101" pitchFamily="2" charset="-122"/>
                <a:cs typeface="Times New Roman" panose="02020603050405020304" pitchFamily="18" charset="0"/>
              </a:rPr>
              <a:t>Syslog</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is now standardized within the </a:t>
            </a:r>
            <a:r>
              <a:rPr lang="en-US" altLang="zh-CN" sz="2800" kern="0" dirty="0" err="1">
                <a:latin typeface="Times New Roman" panose="02020603050405020304" pitchFamily="18" charset="0"/>
                <a:ea typeface="宋体" panose="02010600030101010101" pitchFamily="2" charset="-122"/>
                <a:cs typeface="Times New Roman" panose="02020603050405020304" pitchFamily="18" charset="0"/>
              </a:rPr>
              <a:t>Syslog</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working group of the IETF (Internet Engineering Task Force) [1]. Widely used in UNIX/Linux and Cisco</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r>
              <a:rPr lang="en-US" altLang="zh-CN" sz="2800" b="1" kern="0" dirty="0">
                <a:latin typeface="Times New Roman" panose="02020603050405020304" pitchFamily="18" charset="0"/>
                <a:ea typeface="宋体" panose="02010600030101010101" pitchFamily="2" charset="-122"/>
                <a:cs typeface="Times New Roman" panose="02020603050405020304" pitchFamily="18" charset="0"/>
              </a:rPr>
              <a:t>Two key functions</a:t>
            </a:r>
            <a:endParaRPr lang="en-US" altLang="zh-CN" sz="2800" b="1" kern="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v"/>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Provides a logging facility for programs/Linux system</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v"/>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Give administrators control over logging</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r>
              <a:rPr lang="en-US" altLang="zh-CN" sz="2800" b="1" kern="0" dirty="0">
                <a:latin typeface="Times New Roman" panose="02020603050405020304" pitchFamily="18" charset="0"/>
                <a:ea typeface="宋体" panose="02010600030101010101" pitchFamily="2" charset="-122"/>
                <a:cs typeface="Times New Roman" panose="02020603050405020304" pitchFamily="18" charset="0"/>
              </a:rPr>
              <a:t>Flexible</a:t>
            </a:r>
            <a:endParaRPr lang="en-US" altLang="zh-CN" sz="2800" b="1" kern="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v"/>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Allows messages to be sorted and prioritized</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v"/>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Messages can be routed to various destinations</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		Log files</a:t>
            </a:r>
            <a:endParaRPr lang="en-US" altLang="zh-CN" sz="2000"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		Console</a:t>
            </a:r>
            <a:endParaRPr lang="en-US" altLang="zh-CN" sz="2000"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Remote hosts for centralized network logging</a:t>
            </a:r>
            <a:endParaRPr lang="en-US" altLang="zh-CN" sz="2800" b="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Rectangle 6"/>
          <p:cNvSpPr>
            <a:spLocks noChangeArrowheads="1"/>
          </p:cNvSpPr>
          <p:nvPr/>
        </p:nvSpPr>
        <p:spPr bwMode="auto">
          <a:xfrm>
            <a:off x="939800" y="152400"/>
            <a:ext cx="7442200" cy="609600"/>
          </a:xfrm>
          <a:prstGeom prst="rect">
            <a:avLst/>
          </a:prstGeom>
          <a:noFill/>
          <a:ln w="9525">
            <a:noFill/>
            <a:miter lim="800000"/>
          </a:ln>
        </p:spPr>
        <p:txBody>
          <a:bodyPr anchor="ctr"/>
          <a:lstStyle/>
          <a:p>
            <a:pPr algn="ctr">
              <a:defRPr/>
            </a:pPr>
            <a:r>
              <a:rPr lang="en-US" sz="3200" b="1" dirty="0" err="1">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Syslog</a:t>
            </a: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 System Logging Facility</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 Box 5"/>
          <p:cNvSpPr txBox="1">
            <a:spLocks noChangeArrowheads="1"/>
          </p:cNvSpPr>
          <p:nvPr/>
        </p:nvSpPr>
        <p:spPr bwMode="auto">
          <a:xfrm>
            <a:off x="76200" y="6305490"/>
            <a:ext cx="8991600" cy="400110"/>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The BSD </a:t>
            </a:r>
            <a:r>
              <a:rPr lang="en-US" sz="2000" dirty="0" err="1">
                <a:latin typeface="Times New Roman" panose="02020603050405020304" pitchFamily="18" charset="0"/>
                <a:cs typeface="Times New Roman" panose="02020603050405020304" pitchFamily="18" charset="0"/>
              </a:rPr>
              <a:t>syslog</a:t>
            </a:r>
            <a:r>
              <a:rPr lang="en-US" sz="2000" dirty="0">
                <a:latin typeface="Times New Roman" panose="02020603050405020304" pitchFamily="18" charset="0"/>
                <a:cs typeface="Times New Roman" panose="02020603050405020304" pitchFamily="18" charset="0"/>
              </a:rPr>
              <a:t> Protocol. http://www.ietf.org/rfc/rfc3164.txt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fld>
            <a:endParaRPr lang="en-US"/>
          </a:p>
        </p:txBody>
      </p:sp>
      <p:sp>
        <p:nvSpPr>
          <p:cNvPr id="6" name="Title 1"/>
          <p:cNvSpPr txBox="1"/>
          <p:nvPr/>
        </p:nvSpPr>
        <p:spPr bwMode="auto">
          <a:xfrm>
            <a:off x="114300" y="95250"/>
            <a:ext cx="8534400" cy="838200"/>
          </a:xfrm>
          <a:prstGeom prst="rect">
            <a:avLst/>
          </a:prstGeom>
          <a:noFill/>
          <a:ln w="9525">
            <a:noFill/>
            <a:miter lim="800000"/>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a:t>
            </a:r>
            <a:endParaRPr lang="en-CA"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Picture 2" descr="http://media.brajeshwar.com/i/microsoft/vista-wallpaper.jpg"/>
          <p:cNvPicPr>
            <a:picLocks noChangeAspect="1" noChangeArrowheads="1"/>
          </p:cNvPicPr>
          <p:nvPr/>
        </p:nvPicPr>
        <p:blipFill>
          <a:blip r:embed="rId1"/>
          <a:srcRect/>
          <a:stretch>
            <a:fillRect/>
          </a:stretch>
        </p:blipFill>
        <p:spPr bwMode="auto">
          <a:xfrm>
            <a:off x="1676400" y="2743200"/>
            <a:ext cx="4217789" cy="2973784"/>
          </a:xfrm>
          <a:prstGeom prst="rect">
            <a:avLst/>
          </a:prstGeom>
          <a:noFill/>
        </p:spPr>
      </p:pic>
      <p:sp>
        <p:nvSpPr>
          <p:cNvPr id="10" name="AutoShape 6"/>
          <p:cNvSpPr>
            <a:spLocks noChangeArrowheads="1"/>
          </p:cNvSpPr>
          <p:nvPr/>
        </p:nvSpPr>
        <p:spPr bwMode="auto">
          <a:xfrm>
            <a:off x="2362200" y="609601"/>
            <a:ext cx="6629400" cy="1884362"/>
          </a:xfrm>
          <a:prstGeom prst="cloudCallout">
            <a:avLst>
              <a:gd name="adj1" fmla="val -12658"/>
              <a:gd name="adj2" fmla="val 92808"/>
            </a:avLst>
          </a:prstGeom>
          <a:solidFill>
            <a:schemeClr val="accent1"/>
          </a:solidFill>
          <a:ln w="9525">
            <a:solidFill>
              <a:schemeClr val="tx1"/>
            </a:solidFill>
            <a:round/>
          </a:ln>
        </p:spPr>
        <p:txBody>
          <a:bodyPr/>
          <a:lstStyle/>
          <a:p>
            <a:pPr algn="just">
              <a:defRPr/>
            </a:pPr>
            <a:r>
              <a:rPr lang="en-US" altLang="zh-CN" sz="2800" b="1" kern="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You can forward Windows Event Log messages to a Syslog Server!</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ext Box 5"/>
          <p:cNvSpPr txBox="1">
            <a:spLocks noChangeArrowheads="1"/>
          </p:cNvSpPr>
          <p:nvPr/>
        </p:nvSpPr>
        <p:spPr bwMode="auto">
          <a:xfrm>
            <a:off x="76200" y="6077634"/>
            <a:ext cx="8991600" cy="646331"/>
          </a:xfrm>
          <a:prstGeom prst="rect">
            <a:avLst/>
          </a:prstGeom>
          <a:noFill/>
          <a:ln w="9525">
            <a:noFill/>
            <a:miter lim="800000"/>
          </a:ln>
        </p:spPr>
        <p:txBody>
          <a:bodyPr wrap="square">
            <a:spAutoFit/>
          </a:bodyPr>
          <a:lstStyle/>
          <a:p>
            <a:pPr algn="just">
              <a:spcBef>
                <a:spcPct val="0"/>
              </a:spcBef>
              <a:buClrTx/>
              <a:buSzTx/>
              <a:buFontTx/>
              <a:buNone/>
            </a:pPr>
            <a:r>
              <a:rPr lang="en-US" sz="1800" dirty="0">
                <a:latin typeface="Times New Roman" panose="02020603050405020304" pitchFamily="18" charset="0"/>
                <a:cs typeface="Times New Roman" panose="02020603050405020304" pitchFamily="18" charset="0"/>
              </a:rPr>
              <a:t>[1] Event Log Forwarder for Windows</a:t>
            </a:r>
            <a:endParaRPr lang="en-US" sz="18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1800" dirty="0">
                <a:latin typeface="Times New Roman" panose="02020603050405020304" pitchFamily="18" charset="0"/>
                <a:cs typeface="Times New Roman" panose="02020603050405020304" pitchFamily="18" charset="0"/>
              </a:rPr>
              <a:t>https://www.solarwinds.com/free-tools/event-log-forwarder-for-windows</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fld>
            <a:endParaRPr lang="en-US" altLang="zh-CN"/>
          </a:p>
        </p:txBody>
      </p:sp>
      <p:pic>
        <p:nvPicPr>
          <p:cNvPr id="7170" name="Picture 2" descr="http://www.essex1.com/pages/paul/goodnbn2.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1066800"/>
            <a:ext cx="4142548" cy="43434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p:cNvSpPr>
            <a:spLocks noChangeArrowheads="1"/>
          </p:cNvSpPr>
          <p:nvPr/>
        </p:nvSpPr>
        <p:spPr bwMode="auto">
          <a:xfrm>
            <a:off x="5029200" y="1620837"/>
            <a:ext cx="2590800" cy="873125"/>
          </a:xfrm>
          <a:prstGeom prst="cloudCallout">
            <a:avLst>
              <a:gd name="adj1" fmla="val -59423"/>
              <a:gd name="adj2" fmla="val 18224"/>
            </a:avLst>
          </a:prstGeom>
          <a:solidFill>
            <a:schemeClr val="accent1"/>
          </a:solidFill>
          <a:ln w="9525">
            <a:solidFill>
              <a:schemeClr val="tx1"/>
            </a:solidFill>
            <a:round/>
          </a:ln>
        </p:spPr>
        <p:txBody>
          <a:bodyPr/>
          <a:lstStyle/>
          <a:p>
            <a:pPr algn="ctr">
              <a:defRPr/>
            </a:pPr>
            <a:r>
              <a:rPr lang="en-US" altLang="zh-CN" sz="2800" b="1" kern="0" dirty="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Flexible</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6"/>
          <p:cNvSpPr>
            <a:spLocks noChangeArrowheads="1"/>
          </p:cNvSpPr>
          <p:nvPr/>
        </p:nvSpPr>
        <p:spPr bwMode="auto">
          <a:xfrm>
            <a:off x="4572000" y="3505200"/>
            <a:ext cx="4191000" cy="2057400"/>
          </a:xfrm>
          <a:prstGeom prst="rect">
            <a:avLst/>
          </a:prstGeom>
          <a:solidFill>
            <a:schemeClr val="accent1"/>
          </a:solidFill>
          <a:ln w="44450">
            <a:solidFill>
              <a:schemeClr val="tx1"/>
            </a:solidFill>
            <a:miter lim="800000"/>
          </a:ln>
        </p:spPr>
        <p:txBody>
          <a:bodyPr anchor="ctr"/>
          <a:lstStyle/>
          <a:p>
            <a:pPr algn="just">
              <a:defRPr/>
            </a:pPr>
            <a:r>
              <a:rPr lang="en-CA"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 have to figure out how </a:t>
            </a:r>
            <a:r>
              <a:rPr lang="en-CA" sz="3200" b="1" dirty="0" err="1">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syslogd</a:t>
            </a:r>
            <a:r>
              <a:rPr lang="en-CA"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has been configured.</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sp>
        <p:nvSpPr>
          <p:cNvPr id="5" name="内容占位符 2"/>
          <p:cNvSpPr txBox="1"/>
          <p:nvPr/>
        </p:nvSpPr>
        <p:spPr bwMode="auto">
          <a:xfrm>
            <a:off x="518590" y="1028700"/>
            <a:ext cx="8321900" cy="4800600"/>
          </a:xfrm>
          <a:prstGeom prst="rect">
            <a:avLst/>
          </a:prstGeom>
          <a:noFill/>
          <a:ln w="9525">
            <a:noFill/>
            <a:miter lim="800000"/>
          </a:ln>
        </p:spPr>
        <p:txBody>
          <a:bodyPr vert="horz" wrap="square" lIns="91440" tIns="45720" rIns="91440" bIns="45720" numCol="1" anchor="t" anchorCtr="0" compatLnSpc="1"/>
          <a:lstStyle/>
          <a:p>
            <a:pPr lvl="0">
              <a:defRPr/>
            </a:pPr>
            <a:r>
              <a:rPr lang="en-US" altLang="zh-CN" sz="2800" b="1" kern="0" dirty="0" err="1">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Syslog</a:t>
            </a:r>
            <a:r>
              <a:rPr lang="en-US" altLang="zh-CN" sz="2800"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Daemon</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 The </a:t>
            </a:r>
            <a:r>
              <a:rPr lang="en-US" altLang="zh-CN" sz="2800" b="1" kern="0" dirty="0" err="1">
                <a:latin typeface="Times New Roman" panose="02020603050405020304" pitchFamily="18" charset="0"/>
                <a:ea typeface="宋体" panose="02010600030101010101" pitchFamily="2" charset="-122"/>
                <a:cs typeface="Times New Roman" panose="02020603050405020304" pitchFamily="18" charset="0"/>
              </a:rPr>
              <a:t>rsyslogd</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logging daemon</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Is started at the boot time</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0">
              <a:spcBef>
                <a:spcPts val="1200"/>
              </a:spcBef>
              <a:defRPr/>
            </a:pPr>
            <a:r>
              <a:rPr lang="en-US" altLang="zh-CN" sz="2800" b="1" kern="0" dirty="0" err="1">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Syslog</a:t>
            </a:r>
            <a:r>
              <a:rPr lang="en-US" altLang="zh-CN" sz="2800"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 Configuration</a:t>
            </a:r>
            <a:endParaRPr lang="en-US" altLang="zh-CN" sz="2800"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a:p>
            <a:pPr lvl="1">
              <a:defRPr/>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/etc/</a:t>
            </a:r>
            <a:r>
              <a:rPr lang="en-US" altLang="zh-CN" sz="2800" kern="0" dirty="0" err="1">
                <a:latin typeface="Times New Roman" panose="02020603050405020304" pitchFamily="18" charset="0"/>
                <a:ea typeface="宋体" panose="02010600030101010101" pitchFamily="2" charset="-122"/>
                <a:cs typeface="Times New Roman" panose="02020603050405020304" pitchFamily="18" charset="0"/>
              </a:rPr>
              <a:t>rsyslog.conf</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controls what gets logged and where it goes</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0">
              <a:spcBef>
                <a:spcPts val="1200"/>
              </a:spcBef>
              <a:defRPr/>
            </a:pPr>
            <a:r>
              <a:rPr lang="en-US" altLang="zh-CN" sz="2800"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Log repository</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e.g.</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1">
              <a:defRPr/>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/var/</a:t>
            </a:r>
            <a:r>
              <a:rPr lang="en-US" altLang="zh-CN" sz="2800" kern="0" dirty="0" err="1">
                <a:latin typeface="Times New Roman" panose="02020603050405020304" pitchFamily="18" charset="0"/>
                <a:ea typeface="宋体" panose="02010600030101010101" pitchFamily="2" charset="-122"/>
                <a:cs typeface="Times New Roman" panose="02020603050405020304" pitchFamily="18" charset="0"/>
              </a:rPr>
              <a:t>adm</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/message</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1">
              <a:defRPr/>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/dev/console</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1">
              <a:defRPr/>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@192.168.230.128 # remote </a:t>
            </a:r>
            <a:r>
              <a:rPr lang="en-US" altLang="zh-CN" sz="2800" kern="0" dirty="0" err="1">
                <a:latin typeface="Times New Roman" panose="02020603050405020304" pitchFamily="18" charset="0"/>
                <a:ea typeface="宋体" panose="02010600030101010101" pitchFamily="2" charset="-122"/>
                <a:cs typeface="Times New Roman" panose="02020603050405020304" pitchFamily="18" charset="0"/>
              </a:rPr>
              <a:t>loghost</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Rectangle 6"/>
          <p:cNvSpPr>
            <a:spLocks noChangeArrowheads="1"/>
          </p:cNvSpPr>
          <p:nvPr/>
        </p:nvSpPr>
        <p:spPr bwMode="auto">
          <a:xfrm>
            <a:off x="848790" y="304800"/>
            <a:ext cx="7442200" cy="609600"/>
          </a:xfrm>
          <a:prstGeom prst="rect">
            <a:avLst/>
          </a:prstGeom>
          <a:noFill/>
          <a:ln w="9525">
            <a:noFill/>
            <a:miter lim="800000"/>
          </a:ln>
        </p:spPr>
        <p:txBody>
          <a:bodyPr anchor="ctr"/>
          <a:lstStyle/>
          <a:p>
            <a:pPr algn="ctr">
              <a:defRPr/>
            </a:pPr>
            <a:r>
              <a:rPr lang="en-US" sz="3200" b="1" dirty="0" err="1">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Syslog</a:t>
            </a: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Setup</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26" name="Picture 2" descr="http://t0.gstatic.com/images?q=tbn:9O_M82Iw3xCEPM:http://4.bp.blogspot.com/_bcLw_LVf5nA/RmhMd67mWvI/AAAAAAAAAPU/mjchFDRDKkI/s320/vmplayer2VMware%2BPlayer.png"/>
          <p:cNvPicPr>
            <a:picLocks noChangeAspect="1" noChangeArrowheads="1"/>
          </p:cNvPicPr>
          <p:nvPr/>
        </p:nvPicPr>
        <p:blipFill>
          <a:blip r:embed="rId1"/>
          <a:srcRect/>
          <a:stretch>
            <a:fillRect/>
          </a:stretch>
        </p:blipFill>
        <p:spPr bwMode="auto">
          <a:xfrm>
            <a:off x="7991475" y="0"/>
            <a:ext cx="1152525" cy="914401"/>
          </a:xfrm>
          <a:prstGeom prst="rect">
            <a:avLst/>
          </a:prstGeom>
          <a:noFill/>
        </p:spPr>
      </p:pic>
      <p:pic>
        <p:nvPicPr>
          <p:cNvPr id="6" name="Picture 2" descr="http://upload.wikimedia.org/wikipedia/commons/thumb/8/84/Example.svg/600px-Example.svg.png"/>
          <p:cNvPicPr>
            <a:picLocks noChangeAspect="1" noChangeArrowheads="1"/>
          </p:cNvPicPr>
          <p:nvPr/>
        </p:nvPicPr>
        <p:blipFill>
          <a:blip r:embed="rId2" cstate="print"/>
          <a:srcRect/>
          <a:stretch>
            <a:fillRect/>
          </a:stretch>
        </p:blipFill>
        <p:spPr bwMode="auto">
          <a:xfrm>
            <a:off x="1" y="1"/>
            <a:ext cx="914399" cy="914399"/>
          </a:xfrm>
          <a:prstGeom prst="rect">
            <a:avLst/>
          </a:prstGeom>
          <a:noFill/>
        </p:spPr>
      </p:pic>
      <p:sp>
        <p:nvSpPr>
          <p:cNvPr id="10" name="AutoShape 9"/>
          <p:cNvSpPr>
            <a:spLocks noChangeArrowheads="1"/>
          </p:cNvSpPr>
          <p:nvPr/>
        </p:nvSpPr>
        <p:spPr bwMode="auto">
          <a:xfrm>
            <a:off x="4799310" y="3124200"/>
            <a:ext cx="4268490" cy="1752600"/>
          </a:xfrm>
          <a:prstGeom prst="cloudCallout">
            <a:avLst>
              <a:gd name="adj1" fmla="val -89397"/>
              <a:gd name="adj2" fmla="val -46803"/>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Now you know where the log files are! </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ext Box 5"/>
          <p:cNvSpPr txBox="1">
            <a:spLocks noChangeArrowheads="1"/>
          </p:cNvSpPr>
          <p:nvPr/>
        </p:nvSpPr>
        <p:spPr bwMode="auto">
          <a:xfrm>
            <a:off x="76200" y="6019800"/>
            <a:ext cx="8991600" cy="707886"/>
          </a:xfrm>
          <a:prstGeom prst="rect">
            <a:avLst/>
          </a:prstGeom>
          <a:noFill/>
          <a:ln w="9525">
            <a:noFill/>
            <a:miter lim="800000"/>
          </a:ln>
        </p:spPr>
        <p:txBody>
          <a:bodyPr wrap="square">
            <a:spAutoFit/>
          </a:bodyPr>
          <a:lstStyle/>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[1] The enhanced </a:t>
            </a:r>
            <a:r>
              <a:rPr lang="en-US" sz="2000" dirty="0" err="1">
                <a:latin typeface="Times New Roman" panose="02020603050405020304" pitchFamily="18" charset="0"/>
                <a:cs typeface="Times New Roman" panose="02020603050405020304" pitchFamily="18" charset="0"/>
              </a:rPr>
              <a:t>syslogd</a:t>
            </a:r>
            <a:r>
              <a:rPr lang="en-US" sz="2000" dirty="0">
                <a:latin typeface="Times New Roman" panose="02020603050405020304" pitchFamily="18" charset="0"/>
                <a:cs typeface="Times New Roman" panose="02020603050405020304" pitchFamily="18" charset="0"/>
              </a:rPr>
              <a:t> for Linux and Unix - </a:t>
            </a:r>
            <a:r>
              <a:rPr lang="en-US" sz="2000" dirty="0" err="1">
                <a:latin typeface="Times New Roman" panose="02020603050405020304" pitchFamily="18" charset="0"/>
                <a:cs typeface="Times New Roman" panose="02020603050405020304" pitchFamily="18" charset="0"/>
              </a:rPr>
              <a:t>rsyslog</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gn="just">
              <a:spcBef>
                <a:spcPct val="0"/>
              </a:spcBef>
              <a:buClrTx/>
              <a:buSzTx/>
              <a:buFontTx/>
              <a:buNone/>
            </a:pPr>
            <a:r>
              <a:rPr lang="en-US" sz="2000" dirty="0">
                <a:latin typeface="Times New Roman" panose="02020603050405020304" pitchFamily="18" charset="0"/>
                <a:cs typeface="Times New Roman" panose="02020603050405020304" pitchFamily="18" charset="0"/>
              </a:rPr>
              <a:t>http://www.rsyslog.com/</a:t>
            </a:r>
            <a:endParaRPr lang="en-US" sz="2000"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475" y="304800"/>
            <a:ext cx="115252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sp>
        <p:nvSpPr>
          <p:cNvPr id="7" name="Rectangle 6"/>
          <p:cNvSpPr>
            <a:spLocks noChangeArrowheads="1"/>
          </p:cNvSpPr>
          <p:nvPr/>
        </p:nvSpPr>
        <p:spPr bwMode="auto">
          <a:xfrm>
            <a:off x="848790" y="304800"/>
            <a:ext cx="7442200" cy="609600"/>
          </a:xfrm>
          <a:prstGeom prst="rect">
            <a:avLst/>
          </a:prstGeom>
          <a:noFill/>
          <a:ln w="9525">
            <a:no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/etc/</a:t>
            </a:r>
            <a:r>
              <a:rPr lang="en-US" sz="3200" b="1" dirty="0" err="1">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rsyslog.conf</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2" descr="http://upload.wikimedia.org/wikipedia/commons/thumb/8/84/Example.svg/600px-Example.svg.png"/>
          <p:cNvPicPr>
            <a:picLocks noChangeAspect="1" noChangeArrowheads="1"/>
          </p:cNvPicPr>
          <p:nvPr/>
        </p:nvPicPr>
        <p:blipFill>
          <a:blip r:embed="rId1" cstate="print"/>
          <a:srcRect/>
          <a:stretch>
            <a:fillRect/>
          </a:stretch>
        </p:blipFill>
        <p:spPr bwMode="auto">
          <a:xfrm>
            <a:off x="1" y="1"/>
            <a:ext cx="914399" cy="914399"/>
          </a:xfrm>
          <a:prstGeom prst="rect">
            <a:avLst/>
          </a:prstGeom>
          <a:noFill/>
        </p:spPr>
      </p:pic>
      <p:sp>
        <p:nvSpPr>
          <p:cNvPr id="8" name="内容占位符 2"/>
          <p:cNvSpPr txBox="1"/>
          <p:nvPr/>
        </p:nvSpPr>
        <p:spPr bwMode="auto">
          <a:xfrm>
            <a:off x="518590" y="990600"/>
            <a:ext cx="8321900" cy="4343400"/>
          </a:xfrm>
          <a:prstGeom prst="rect">
            <a:avLst/>
          </a:prstGeom>
          <a:noFill/>
          <a:ln w="9525">
            <a:noFill/>
            <a:miter lim="800000"/>
          </a:ln>
        </p:spPr>
        <p:txBody>
          <a:bodyPr vert="horz" wrap="square" lIns="91440" tIns="45720" rIns="91440" bIns="45720" numCol="1" anchor="t" anchorCtr="0" compatLnSpc="1"/>
          <a:lstStyle/>
          <a:p>
            <a:pPr lvl="0">
              <a:buFont typeface="Wingdings" panose="05000000000000000000" pitchFamily="2" charset="2"/>
              <a:buChar char="q"/>
              <a:defRPr/>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Controls how </a:t>
            </a:r>
            <a:r>
              <a:rPr lang="en-US" altLang="zh-CN" sz="2800" kern="0" dirty="0" err="1">
                <a:latin typeface="Times New Roman" panose="02020603050405020304" pitchFamily="18" charset="0"/>
                <a:ea typeface="宋体" panose="02010600030101010101" pitchFamily="2" charset="-122"/>
                <a:cs typeface="Times New Roman" panose="02020603050405020304" pitchFamily="18" charset="0"/>
              </a:rPr>
              <a:t>syslog</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Daemon handles messages</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0">
              <a:buFont typeface="Wingdings" panose="05000000000000000000" pitchFamily="2" charset="2"/>
              <a:buChar char="q"/>
              <a:defRPr/>
            </a:pPr>
            <a:r>
              <a:rPr lang="en-US" altLang="zh-CN" sz="2800" kern="0" dirty="0" err="1">
                <a:latin typeface="Times New Roman" panose="02020603050405020304" pitchFamily="18" charset="0"/>
                <a:ea typeface="宋体" panose="02010600030101010101" pitchFamily="2" charset="-122"/>
                <a:cs typeface="Times New Roman" panose="02020603050405020304" pitchFamily="18" charset="0"/>
              </a:rPr>
              <a:t>rsyslog.conf</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format:</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0">
              <a:defRPr/>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selector &lt;Tab&gt; action</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0">
              <a:buFont typeface="Wingdings" panose="05000000000000000000" pitchFamily="2" charset="2"/>
              <a:buChar char="q"/>
              <a:defRPr/>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The </a:t>
            </a:r>
            <a:r>
              <a:rPr lang="en-US" altLang="zh-CN" sz="2800"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selector</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selects which messages will be logged</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v"/>
              <a:defRPr/>
            </a:pPr>
            <a:r>
              <a:rPr lang="en-US" altLang="zh-CN" b="1" kern="0" dirty="0">
                <a:latin typeface="Times New Roman" panose="02020603050405020304" pitchFamily="18" charset="0"/>
                <a:ea typeface="宋体" panose="02010600030101010101" pitchFamily="2" charset="-122"/>
                <a:cs typeface="Times New Roman" panose="02020603050405020304" pitchFamily="18" charset="0"/>
              </a:rPr>
              <a:t>selector</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is actually the pair </a:t>
            </a:r>
            <a:r>
              <a:rPr lang="en-US" altLang="zh-CN" b="1" kern="0" dirty="0" err="1">
                <a:latin typeface="Times New Roman" panose="02020603050405020304" pitchFamily="18" charset="0"/>
                <a:ea typeface="宋体" panose="02010600030101010101" pitchFamily="2" charset="-122"/>
                <a:cs typeface="Times New Roman" panose="02020603050405020304" pitchFamily="18" charset="0"/>
              </a:rPr>
              <a:t>facility.priority</a:t>
            </a:r>
            <a:endParaRPr lang="en-US" altLang="zh-CN" b="1" kern="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Ø"/>
              <a:defRPr/>
            </a:pPr>
            <a:r>
              <a:rPr lang="en-US" altLang="zh-CN" sz="2000" b="1" kern="0" dirty="0">
                <a:latin typeface="Times New Roman" panose="02020603050405020304" pitchFamily="18" charset="0"/>
                <a:ea typeface="宋体" panose="02010600030101010101" pitchFamily="2" charset="-122"/>
                <a:cs typeface="Times New Roman" panose="02020603050405020304" pitchFamily="18" charset="0"/>
              </a:rPr>
              <a:t>Facility</a:t>
            </a: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 indicate the program sending the message</a:t>
            </a:r>
            <a:endParaRPr lang="en-US" altLang="zh-CN" sz="2000" kern="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Ø"/>
              <a:defRPr/>
            </a:pPr>
            <a:r>
              <a:rPr lang="en-US" altLang="zh-CN" sz="2000" b="1" kern="0" dirty="0">
                <a:latin typeface="Times New Roman" panose="02020603050405020304" pitchFamily="18" charset="0"/>
                <a:ea typeface="宋体" panose="02010600030101010101" pitchFamily="2" charset="-122"/>
                <a:cs typeface="Times New Roman" panose="02020603050405020304" pitchFamily="18" charset="0"/>
              </a:rPr>
              <a:t>Priority</a:t>
            </a: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 indicate the severity level of the message</a:t>
            </a:r>
            <a:endParaRPr lang="en-US" altLang="zh-CN" sz="2000" kern="0" dirty="0">
              <a:latin typeface="Times New Roman" panose="02020603050405020304" pitchFamily="18" charset="0"/>
              <a:ea typeface="宋体" panose="02010600030101010101" pitchFamily="2" charset="-122"/>
              <a:cs typeface="Times New Roman" panose="02020603050405020304" pitchFamily="18" charset="0"/>
            </a:endParaRPr>
          </a:p>
          <a:p>
            <a:pPr lvl="0">
              <a:buFont typeface="Wingdings" panose="05000000000000000000" pitchFamily="2" charset="2"/>
              <a:buChar char="q"/>
              <a:defRPr/>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The </a:t>
            </a:r>
            <a:r>
              <a:rPr lang="en-US" altLang="zh-CN" sz="2800"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action</a:t>
            </a: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 describes how messages will be logged, including log files, console, and remote hosts</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灯片编号占位符 2"/>
          <p:cNvSpPr>
            <a:spLocks noGrp="1"/>
          </p:cNvSpPr>
          <p:nvPr>
            <p:ph type="sldNum" sz="quarter" idx="12"/>
          </p:nvPr>
        </p:nvSpPr>
        <p:spPr>
          <a:xfrm>
            <a:off x="8458200" y="6477001"/>
            <a:ext cx="533399" cy="380999"/>
          </a:xfrm>
          <a:noFill/>
        </p:spPr>
        <p:txBody>
          <a:bodyPr/>
          <a:lstStyle/>
          <a:p>
            <a:fld id="{D8C2DB85-61D8-429A-8F14-F1846903E98A}" type="slidenum">
              <a:rPr lang="zh-CN" altLang="en-US" smtClean="0">
                <a:ea typeface="宋体" panose="02010600030101010101" pitchFamily="2" charset="-122"/>
              </a:rPr>
            </a:fld>
            <a:endParaRPr lang="en-US" altLang="zh-CN" dirty="0">
              <a:ea typeface="宋体" panose="02010600030101010101" pitchFamily="2" charset="-122"/>
            </a:endParaRPr>
          </a:p>
        </p:txBody>
      </p:sp>
      <p:sp>
        <p:nvSpPr>
          <p:cNvPr id="7" name="Rectangle 6"/>
          <p:cNvSpPr>
            <a:spLocks noChangeArrowheads="1"/>
          </p:cNvSpPr>
          <p:nvPr/>
        </p:nvSpPr>
        <p:spPr bwMode="auto">
          <a:xfrm>
            <a:off x="848790" y="76199"/>
            <a:ext cx="7442200" cy="609600"/>
          </a:xfrm>
          <a:prstGeom prst="rect">
            <a:avLst/>
          </a:prstGeom>
          <a:noFill/>
          <a:ln w="9525">
            <a:no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/etc/</a:t>
            </a:r>
            <a:r>
              <a:rPr lang="en-US" sz="3200" b="1" dirty="0" err="1">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rsyslog.conf</a:t>
            </a:r>
            <a:r>
              <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(cont’d)</a:t>
            </a:r>
            <a:endParaRPr lang="en-US" sz="3200" b="1"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2" descr="http://upload.wikimedia.org/wikipedia/commons/thumb/8/84/Example.svg/600px-Example.svg.png"/>
          <p:cNvPicPr>
            <a:picLocks noChangeAspect="1" noChangeArrowheads="1"/>
          </p:cNvPicPr>
          <p:nvPr/>
        </p:nvPicPr>
        <p:blipFill>
          <a:blip r:embed="rId1" cstate="print"/>
          <a:srcRect/>
          <a:stretch>
            <a:fillRect/>
          </a:stretch>
        </p:blipFill>
        <p:spPr bwMode="auto">
          <a:xfrm>
            <a:off x="1" y="0"/>
            <a:ext cx="848789" cy="848789"/>
          </a:xfrm>
          <a:prstGeom prst="rect">
            <a:avLst/>
          </a:prstGeom>
          <a:noFill/>
        </p:spPr>
      </p:pic>
      <p:sp>
        <p:nvSpPr>
          <p:cNvPr id="8" name="内容占位符 2"/>
          <p:cNvSpPr txBox="1"/>
          <p:nvPr/>
        </p:nvSpPr>
        <p:spPr bwMode="auto">
          <a:xfrm>
            <a:off x="76200" y="685800"/>
            <a:ext cx="8915400" cy="6096000"/>
          </a:xfrm>
          <a:prstGeom prst="rect">
            <a:avLst/>
          </a:prstGeom>
          <a:noFill/>
          <a:ln w="9525">
            <a:noFill/>
            <a:miter lim="800000"/>
          </a:ln>
        </p:spPr>
        <p:txBody>
          <a:bodyPr vert="horz" wrap="square" lIns="91440" tIns="45720" rIns="91440" bIns="45720" numCol="1" anchor="t" anchorCtr="0" compatLnSpc="1"/>
          <a:lstStyle/>
          <a:p>
            <a:pPr lvl="0">
              <a:buFont typeface="Wingdings" panose="05000000000000000000" pitchFamily="2" charset="2"/>
              <a:buChar char="q"/>
              <a:defRPr/>
            </a:pPr>
            <a:r>
              <a:rPr lang="en-US" altLang="zh-CN" sz="2800" kern="0" dirty="0">
                <a:latin typeface="Times New Roman" panose="02020603050405020304" pitchFamily="18" charset="0"/>
                <a:ea typeface="宋体" panose="02010600030101010101" pitchFamily="2" charset="-122"/>
                <a:cs typeface="Times New Roman" panose="02020603050405020304" pitchFamily="18" charset="0"/>
              </a:rPr>
              <a:t>The </a:t>
            </a:r>
            <a:r>
              <a:rPr lang="en-US" altLang="zh-CN" sz="2800"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selector</a:t>
            </a:r>
            <a:endParaRPr lang="en-US" altLang="zh-CN" sz="2800" kern="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v"/>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Special values can be used in a selector</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Ø"/>
              <a:defRPr/>
            </a:pP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	All possible values</a:t>
            </a:r>
            <a:endParaRPr lang="en-US" altLang="zh-CN" sz="2000" kern="0" dirty="0">
              <a:latin typeface="Times New Roman" panose="02020603050405020304" pitchFamily="18" charset="0"/>
              <a:ea typeface="宋体" panose="02010600030101010101" pitchFamily="2" charset="-122"/>
              <a:cs typeface="Times New Roman" panose="02020603050405020304" pitchFamily="18" charset="0"/>
            </a:endParaRPr>
          </a:p>
          <a:p>
            <a:pPr lvl="2">
              <a:buFont typeface="Wingdings" panose="05000000000000000000" pitchFamily="2" charset="2"/>
              <a:buChar char="Ø"/>
              <a:defRPr/>
            </a:pPr>
            <a:r>
              <a:rPr lang="en-US" altLang="zh-CN" sz="2000" kern="0" dirty="0">
                <a:latin typeface="Times New Roman" panose="02020603050405020304" pitchFamily="18" charset="0"/>
                <a:ea typeface="宋体" panose="02010600030101010101" pitchFamily="2" charset="-122"/>
                <a:cs typeface="Times New Roman" panose="02020603050405020304" pitchFamily="18" charset="0"/>
              </a:rPr>
              <a:t>none	No values</a:t>
            </a:r>
            <a:endParaRPr lang="en-US" altLang="zh-CN" sz="2000" kern="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v"/>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Multiple facilities with the same priority can be separated by </a:t>
            </a:r>
            <a:r>
              <a:rPr lang="en-US" altLang="zh-CN"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commas</a:t>
            </a:r>
            <a:endParaRPr lang="en-US" altLang="zh-CN"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a:p>
            <a:pPr lvl="2">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For example, Log anything (mail and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authpriv</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of level info or higher.</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a:p>
            <a:pPr lvl="2">
              <a:defRPr/>
            </a:pP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mail,authpriv.info</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v"/>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Multiple selectors can be combined with a </a:t>
            </a:r>
            <a:r>
              <a:rPr lang="en-US" altLang="zh-CN"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semicolon</a:t>
            </a:r>
            <a:endParaRPr lang="en-US" altLang="zh-CN" b="1" kern="0"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endParaRPr>
          </a:p>
          <a:p>
            <a:pPr lvl="2">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For example, Log all messages of mail and </a:t>
            </a:r>
            <a:r>
              <a:rPr lang="en-US" altLang="zh-CN" kern="0" dirty="0" err="1">
                <a:latin typeface="Times New Roman" panose="02020603050405020304" pitchFamily="18" charset="0"/>
                <a:ea typeface="宋体" panose="02010600030101010101" pitchFamily="2" charset="-122"/>
                <a:cs typeface="Times New Roman" panose="02020603050405020304" pitchFamily="18" charset="0"/>
              </a:rPr>
              <a:t>authpriv</a:t>
            </a: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 of level info or higher.</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a:p>
            <a:pPr lvl="2">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Mail.*; authpriv.info</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Wingdings" panose="05000000000000000000" pitchFamily="2" charset="2"/>
              <a:buChar char="v"/>
              <a:defRPr/>
            </a:pPr>
            <a:r>
              <a:rPr lang="en-US" altLang="zh-CN" kern="0" dirty="0">
                <a:latin typeface="Times New Roman" panose="02020603050405020304" pitchFamily="18" charset="0"/>
                <a:ea typeface="宋体" panose="02010600030101010101" pitchFamily="2" charset="-122"/>
                <a:cs typeface="Times New Roman" panose="02020603050405020304" pitchFamily="18" charset="0"/>
              </a:rPr>
              <a:t>Message is logged if its priority is at least as severe as the priority specified.</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Rectangle 8"/>
          <p:cNvSpPr>
            <a:spLocks noChangeArrowheads="1"/>
          </p:cNvSpPr>
          <p:nvPr/>
        </p:nvSpPr>
        <p:spPr bwMode="auto">
          <a:xfrm>
            <a:off x="5791200" y="685799"/>
            <a:ext cx="1966390" cy="609600"/>
          </a:xfrm>
          <a:prstGeom prst="rect">
            <a:avLst/>
          </a:prstGeom>
          <a:solidFill>
            <a:schemeClr val="accent1"/>
          </a:solidFill>
          <a:ln w="44450">
            <a:solidFill>
              <a:schemeClr val="tx1"/>
            </a:solid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rPr>
              <a:t>selector</a:t>
            </a:r>
            <a:endParaRPr lang="en-US" sz="3200" b="1" dirty="0">
              <a:solidFill>
                <a:schemeClr val="accent2"/>
              </a:solidFill>
              <a:effectLst>
                <a:outerShdw blurRad="38100" dist="38100" dir="2700000" algn="tl">
                  <a:srgbClr val="000000">
                    <a:alpha val="43137"/>
                  </a:srgbClr>
                </a:outerShdw>
              </a:effectLst>
            </a:endParaRPr>
          </a:p>
        </p:txBody>
      </p:sp>
      <p:sp>
        <p:nvSpPr>
          <p:cNvPr id="10" name="Rectangle 9"/>
          <p:cNvSpPr>
            <a:spLocks noChangeArrowheads="1"/>
          </p:cNvSpPr>
          <p:nvPr/>
        </p:nvSpPr>
        <p:spPr bwMode="auto">
          <a:xfrm>
            <a:off x="4876800" y="3581400"/>
            <a:ext cx="1966390" cy="609600"/>
          </a:xfrm>
          <a:prstGeom prst="rect">
            <a:avLst/>
          </a:prstGeom>
          <a:solidFill>
            <a:schemeClr val="accent1"/>
          </a:solidFill>
          <a:ln w="44450">
            <a:solidFill>
              <a:schemeClr val="tx1"/>
            </a:solid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rPr>
              <a:t>facility</a:t>
            </a:r>
            <a:endParaRPr lang="en-US" sz="3200" b="1" dirty="0">
              <a:solidFill>
                <a:schemeClr val="accent2"/>
              </a:solidFill>
              <a:effectLst>
                <a:outerShdw blurRad="38100" dist="38100" dir="2700000" algn="tl">
                  <a:srgbClr val="000000">
                    <a:alpha val="43137"/>
                  </a:srgbClr>
                </a:outerShdw>
              </a:effectLst>
            </a:endParaRPr>
          </a:p>
        </p:txBody>
      </p:sp>
      <p:sp>
        <p:nvSpPr>
          <p:cNvPr id="11" name="Rectangle 10"/>
          <p:cNvSpPr>
            <a:spLocks noChangeArrowheads="1"/>
          </p:cNvSpPr>
          <p:nvPr/>
        </p:nvSpPr>
        <p:spPr bwMode="auto">
          <a:xfrm>
            <a:off x="7025210" y="3581400"/>
            <a:ext cx="1966390" cy="609600"/>
          </a:xfrm>
          <a:prstGeom prst="rect">
            <a:avLst/>
          </a:prstGeom>
          <a:solidFill>
            <a:schemeClr val="accent1"/>
          </a:solidFill>
          <a:ln w="44450">
            <a:solidFill>
              <a:schemeClr val="tx1"/>
            </a:solid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rPr>
              <a:t>priority</a:t>
            </a:r>
            <a:endParaRPr lang="en-US" sz="3200" b="1" dirty="0">
              <a:solidFill>
                <a:schemeClr val="accent2"/>
              </a:solidFill>
              <a:effectLst>
                <a:outerShdw blurRad="38100" dist="38100" dir="2700000" algn="tl">
                  <a:srgbClr val="000000">
                    <a:alpha val="43137"/>
                  </a:srgbClr>
                </a:outerShdw>
              </a:effectLst>
            </a:endParaRPr>
          </a:p>
        </p:txBody>
      </p:sp>
      <p:cxnSp>
        <p:nvCxnSpPr>
          <p:cNvPr id="12" name="Straight Connector 11"/>
          <p:cNvCxnSpPr>
            <a:endCxn id="9" idx="2"/>
          </p:cNvCxnSpPr>
          <p:nvPr/>
        </p:nvCxnSpPr>
        <p:spPr bwMode="auto">
          <a:xfrm rot="5400000" flipH="1" flipV="1">
            <a:off x="5292196" y="2099203"/>
            <a:ext cx="2286002" cy="678395"/>
          </a:xfrm>
          <a:prstGeom prst="line">
            <a:avLst/>
          </a:prstGeom>
          <a:noFill/>
          <a:ln w="79375" cap="flat" cmpd="sng" algn="ctr">
            <a:solidFill>
              <a:schemeClr val="accent2"/>
            </a:solidFill>
            <a:prstDash val="dash"/>
            <a:round/>
            <a:headEnd type="triangle" w="med" len="med"/>
            <a:tailEnd type="none" w="med" len="med"/>
          </a:ln>
          <a:effectLst/>
        </p:spPr>
      </p:cxnSp>
      <p:cxnSp>
        <p:nvCxnSpPr>
          <p:cNvPr id="19" name="Straight Connector 18"/>
          <p:cNvCxnSpPr>
            <a:stCxn id="11" idx="0"/>
          </p:cNvCxnSpPr>
          <p:nvPr/>
        </p:nvCxnSpPr>
        <p:spPr bwMode="auto">
          <a:xfrm rot="16200000" flipV="1">
            <a:off x="6282798" y="1855792"/>
            <a:ext cx="2286001" cy="1165215"/>
          </a:xfrm>
          <a:prstGeom prst="line">
            <a:avLst/>
          </a:prstGeom>
          <a:noFill/>
          <a:ln w="79375" cap="flat" cmpd="sng" algn="ctr">
            <a:solidFill>
              <a:schemeClr val="accent2"/>
            </a:solidFill>
            <a:prstDash val="dash"/>
            <a:round/>
            <a:headEnd type="triangle" w="med" len="med"/>
            <a:tailEnd type="none" w="med" len="med"/>
          </a:ln>
          <a:effectLst/>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151110" y="152400"/>
            <a:ext cx="8840490" cy="1146360"/>
          </a:xfrm>
        </p:spPr>
        <p:txBody>
          <a:bodyPr/>
          <a:lstStyle/>
          <a:p>
            <a:pPr algn="ctr">
              <a:tabLst>
                <a:tab pos="656590" algn="l"/>
                <a:tab pos="1313180" algn="l"/>
                <a:tab pos="1969770" algn="l"/>
                <a:tab pos="2626360" algn="l"/>
                <a:tab pos="3282950" algn="l"/>
                <a:tab pos="3939540" algn="l"/>
                <a:tab pos="4596130" algn="l"/>
                <a:tab pos="5252720" algn="l"/>
                <a:tab pos="5909310" algn="l"/>
                <a:tab pos="6565900" algn="l"/>
                <a:tab pos="7223125" algn="l"/>
              </a:tabLst>
            </a:pPr>
            <a:r>
              <a:rPr lang="en-US" sz="3600" b="1" u="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Facility</a:t>
            </a:r>
            <a:r>
              <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the program sending the message</a:t>
            </a:r>
            <a:endParaRPr lang="en-GB"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灯片编号占位符 2"/>
          <p:cNvSpPr>
            <a:spLocks noGrp="1"/>
          </p:cNvSpPr>
          <p:nvPr>
            <p:ph type="sldNum" sz="quarter" idx="12"/>
          </p:nvPr>
        </p:nvSpPr>
        <p:spPr>
          <a:xfrm>
            <a:off x="8383290" y="6385302"/>
            <a:ext cx="457200" cy="457200"/>
          </a:xfrm>
          <a:noFill/>
        </p:spPr>
        <p:txBody>
          <a:bodyPr/>
          <a:lstStyle/>
          <a:p>
            <a:fld id="{D8C2DB85-61D8-429A-8F14-F1846903E98A}" type="slidenum">
              <a:rPr lang="zh-CN" altLang="en-US" smtClean="0">
                <a:ea typeface="宋体" panose="02010600030101010101" pitchFamily="2" charset="-122"/>
              </a:rPr>
            </a:fld>
            <a:endParaRPr lang="en-US" altLang="zh-CN">
              <a:ea typeface="宋体" panose="02010600030101010101" pitchFamily="2" charset="-122"/>
            </a:endParaRPr>
          </a:p>
        </p:txBody>
      </p:sp>
      <p:pic>
        <p:nvPicPr>
          <p:cNvPr id="29698" name="Picture 2"/>
          <p:cNvPicPr>
            <a:picLocks noChangeAspect="1" noChangeArrowheads="1"/>
          </p:cNvPicPr>
          <p:nvPr/>
        </p:nvPicPr>
        <p:blipFill>
          <a:blip r:embed="rId1"/>
          <a:srcRect/>
          <a:stretch>
            <a:fillRect/>
          </a:stretch>
        </p:blipFill>
        <p:spPr bwMode="auto">
          <a:xfrm>
            <a:off x="762000" y="3810000"/>
            <a:ext cx="3775075" cy="2480310"/>
          </a:xfrm>
          <a:prstGeom prst="rect">
            <a:avLst/>
          </a:prstGeom>
          <a:noFill/>
          <a:ln w="9525">
            <a:noFill/>
            <a:miter lim="800000"/>
            <a:headEnd/>
            <a:tailEnd/>
          </a:ln>
          <a:effectLst/>
        </p:spPr>
      </p:pic>
      <p:sp>
        <p:nvSpPr>
          <p:cNvPr id="7" name="TextBox 6"/>
          <p:cNvSpPr txBox="1">
            <a:spLocks noChangeArrowheads="1"/>
          </p:cNvSpPr>
          <p:nvPr/>
        </p:nvSpPr>
        <p:spPr bwMode="auto">
          <a:xfrm>
            <a:off x="1447800" y="6324600"/>
            <a:ext cx="6482166" cy="400110"/>
          </a:xfrm>
          <a:prstGeom prst="rect">
            <a:avLst/>
          </a:prstGeom>
          <a:noFill/>
          <a:ln w="9525">
            <a:noFill/>
            <a:miter lim="800000"/>
          </a:ln>
        </p:spPr>
        <p:txBody>
          <a:bodyPr wrap="square">
            <a:spAutoFit/>
          </a:bodyPr>
          <a:lstStyle/>
          <a:p>
            <a:pPr algn="ctr"/>
            <a:r>
              <a:rPr lang="en-US" sz="2000" dirty="0">
                <a:latin typeface="Times New Roman" panose="02020603050405020304" pitchFamily="18" charset="0"/>
                <a:cs typeface="Times New Roman" panose="02020603050405020304" pitchFamily="18" charset="0"/>
              </a:rPr>
              <a:t>* Some common predefined </a:t>
            </a:r>
            <a:r>
              <a:rPr lang="en-US" sz="2000" dirty="0" err="1">
                <a:latin typeface="Times New Roman" panose="02020603050405020304" pitchFamily="18" charset="0"/>
                <a:cs typeface="Times New Roman" panose="02020603050405020304" pitchFamily="18" charset="0"/>
              </a:rPr>
              <a:t>syslog</a:t>
            </a:r>
            <a:r>
              <a:rPr lang="en-US" sz="2000" dirty="0">
                <a:latin typeface="Times New Roman" panose="02020603050405020304" pitchFamily="18" charset="0"/>
                <a:cs typeface="Times New Roman" panose="02020603050405020304" pitchFamily="18" charset="0"/>
              </a:rPr>
              <a:t> facilities</a:t>
            </a:r>
            <a:endParaRPr lang="en-CA" sz="2000" dirty="0">
              <a:latin typeface="Times New Roman" panose="02020603050405020304" pitchFamily="18" charset="0"/>
              <a:cs typeface="Times New Roman" panose="02020603050405020304" pitchFamily="18" charset="0"/>
            </a:endParaRPr>
          </a:p>
        </p:txBody>
      </p:sp>
      <p:pic>
        <p:nvPicPr>
          <p:cNvPr id="30722" name="Picture 2"/>
          <p:cNvPicPr>
            <a:picLocks noChangeAspect="1" noChangeArrowheads="1"/>
          </p:cNvPicPr>
          <p:nvPr/>
        </p:nvPicPr>
        <p:blipFill>
          <a:blip r:embed="rId2"/>
          <a:srcRect/>
          <a:stretch>
            <a:fillRect/>
          </a:stretch>
        </p:blipFill>
        <p:spPr bwMode="auto">
          <a:xfrm>
            <a:off x="4719955" y="3796665"/>
            <a:ext cx="4120515" cy="2375535"/>
          </a:xfrm>
          <a:prstGeom prst="rect">
            <a:avLst/>
          </a:prstGeom>
          <a:noFill/>
          <a:ln w="9525">
            <a:noFill/>
            <a:miter lim="800000"/>
            <a:headEnd/>
            <a:tailEnd/>
          </a:ln>
          <a:effectLst/>
        </p:spPr>
      </p:pic>
    </p:spTree>
  </p:cSld>
  <p:clrMapOvr>
    <a:masterClrMapping/>
  </p:clrMapOvr>
  <p:transition spd="med"/>
</p:sld>
</file>

<file path=ppt/tags/tag1.xml><?xml version="1.0" encoding="utf-8"?>
<p:tagLst xmlns:p="http://schemas.openxmlformats.org/presentationml/2006/main">
  <p:tag name="COMMONDATA" val="eyJoZGlkIjoiYzZmZTM4ZGRkZjdmYjg4ZDRkZDI0MTY1YWE1NWQ0OTkifQ=="/>
</p:tagLst>
</file>

<file path=ppt/theme/theme1.xml><?xml version="1.0" encoding="utf-8"?>
<a:theme xmlns:a="http://schemas.openxmlformats.org/drawingml/2006/main" name="3rdEdition_Chapter2">
  <a:themeElements>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rdEdition_Chapter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anose="030F0702030302020204"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anose="030F0702030302020204" pitchFamily="66" charset="0"/>
          </a:defRPr>
        </a:defPPr>
      </a:lstStyle>
    </a:lnDef>
  </a:objectDefaults>
  <a:extraClrSchemeLst>
    <a:extraClrScheme>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rdEdition_Chapter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rdEdition_Chapter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rdEdition_Chapter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rdEdition_Chapter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rdEdition_Chapter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rdEdition_Chapter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3rdEdition_Chapter2</Template>
  <TotalTime>0</TotalTime>
  <Words>29027</Words>
  <Application>WPS 演示</Application>
  <PresentationFormat>On-screen Show (4:3)</PresentationFormat>
  <Paragraphs>1055</Paragraphs>
  <Slides>106</Slides>
  <Notes>105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106</vt:i4>
      </vt:variant>
    </vt:vector>
  </HeadingPairs>
  <TitlesOfParts>
    <vt:vector size="120" baseType="lpstr">
      <vt:lpstr>Arial</vt:lpstr>
      <vt:lpstr>宋体</vt:lpstr>
      <vt:lpstr>Wingdings</vt:lpstr>
      <vt:lpstr>ZapfDingbats</vt:lpstr>
      <vt:lpstr>Comic Sans MS</vt:lpstr>
      <vt:lpstr>Times New Roman</vt:lpstr>
      <vt:lpstr>msmincho</vt:lpstr>
      <vt:lpstr>Brush Script MT</vt:lpstr>
      <vt:lpstr>微软雅黑</vt:lpstr>
      <vt:lpstr>Arial Unicode MS</vt:lpstr>
      <vt:lpstr>Segoe Print</vt:lpstr>
      <vt:lpstr>ZapfDingbats</vt:lpstr>
      <vt:lpstr>Calibri</vt:lpstr>
      <vt:lpstr>3rdEdition_Chapter2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Deleting Files in Windows</vt:lpstr>
      <vt:lpstr>Deleting Files in Windows (cont’d)</vt:lpstr>
      <vt:lpstr>Deleting Files in Windows (cont’d)</vt:lpstr>
      <vt:lpstr>Secure Deletion</vt:lpstr>
      <vt:lpstr>PowerPoint 演示文稿</vt:lpstr>
      <vt:lpstr>Understanding the Windows Registry</vt:lpstr>
      <vt:lpstr>Understanding the Windows Registry (cont’d)</vt:lpstr>
      <vt:lpstr>PowerPoint 演示文稿</vt:lpstr>
      <vt:lpstr>Exploring the Organization of the Windows Registry</vt:lpstr>
      <vt:lpstr>Exploring the Organization of the Windows Registry (cont’d)</vt:lpstr>
      <vt:lpstr>PowerPoint 演示文稿</vt:lpstr>
      <vt:lpstr>PowerPoint 演示文稿</vt:lpstr>
      <vt:lpstr>Exploring the Organization of the Windows Registry (cont’d)</vt:lpstr>
      <vt:lpstr>An Example of Windows Registry Value</vt:lpstr>
      <vt:lpstr>Examining the Windows Registry</vt:lpstr>
      <vt:lpstr>Internet Usage</vt:lpstr>
      <vt:lpstr>Find Items Relating to Internet Usage - Typed URLs</vt:lpstr>
      <vt:lpstr>PowerPoint 演示文稿</vt:lpstr>
      <vt:lpstr>Keyword Searches</vt:lpstr>
      <vt:lpstr>Usernames and Passwords</vt:lpstr>
      <vt:lpstr>Usernames and Passwords (cont’d)</vt:lpstr>
      <vt:lpstr>Internet Explorer AutoComplete</vt:lpstr>
      <vt:lpstr>Usernames and Passwords (cont’d)</vt:lpstr>
      <vt:lpstr>Data Hiding in Registry</vt:lpstr>
      <vt:lpstr>Many different types of data are present in the registry that can provide evidence of program execution, application settings, malware persistence, and other valuable artifacts. Discovering these data can be useful to discover malicious activity and to determine what data may have been stolen.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Web Browsing Forensics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Many Online Instant Messaging Services to Chat with Friends</vt:lpstr>
      <vt:lpstr>PowerPoint 演示文稿</vt:lpstr>
      <vt:lpstr>PowerPoint 演示文稿</vt:lpstr>
      <vt:lpstr>Thumbnail Forensics</vt:lpstr>
      <vt:lpstr>PowerPoint 演示文稿</vt:lpstr>
      <vt:lpstr>PowerPoint 演示文稿</vt:lpstr>
      <vt:lpstr>PowerPoint 演示文稿</vt:lpstr>
      <vt:lpstr>Thumbs.db</vt:lpstr>
      <vt:lpstr>PowerPoint 演示文稿</vt:lpstr>
      <vt:lpstr>PowerPoint 演示文稿</vt:lpstr>
      <vt:lpstr>Attempts to negatively affect the existence, amount and/or quality of evidence from a crime scene, or make the analysis and examination of evidence difficult or impossible to conduct.</vt:lpstr>
      <vt:lpstr>PowerPoint 演示文稿</vt:lpstr>
      <vt:lpstr>Microsoft Word Document Forensics</vt:lpstr>
      <vt:lpstr>PowerPoint 演示文稿</vt:lpstr>
      <vt:lpstr>What type of information is stored?</vt:lpstr>
      <vt:lpstr>PowerPoint 演示文稿</vt:lpstr>
      <vt:lpstr>PowerPoint 演示文稿</vt:lpstr>
      <vt:lpstr>PowerPoint 演示文稿</vt:lpstr>
      <vt:lpstr>Anti-Forensics</vt:lpstr>
      <vt:lpstr>Windows Event Logs</vt:lpstr>
      <vt:lpstr>Windows Event Logs</vt:lpstr>
      <vt:lpstr>Application Log </vt:lpstr>
      <vt:lpstr>Security Log</vt:lpstr>
      <vt:lpstr>System Log</vt:lpstr>
      <vt:lpstr>PowerPoint 演示文稿</vt:lpstr>
      <vt:lpstr>Anti-Forensics</vt:lpstr>
      <vt:lpstr>Centralized Log Management</vt:lpstr>
      <vt:lpstr>Why Centralized Logging?</vt:lpstr>
      <vt:lpstr>PowerPoint 演示文稿</vt:lpstr>
      <vt:lpstr>PowerPoint 演示文稿</vt:lpstr>
      <vt:lpstr>Evolution of Windows OS: From Windows 1 to Windows 10</vt:lpstr>
      <vt:lpstr>Evolution of Windows OS: From Windows 1 to Windows 10 (cont’d)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Facility: the program sending the message</vt:lpstr>
      <vt:lpstr>Priority: the severity level of the message</vt:lpstr>
      <vt:lpstr>PowerPoint 演示文稿</vt:lpstr>
      <vt:lpstr>PowerPoint 演示文稿</vt:lpstr>
      <vt:lpstr>Example /etc/rsyslog.conf</vt:lpstr>
      <vt:lpstr>Example Syslog Messages</vt:lpstr>
      <vt:lpstr>PowerPoint 演示文稿</vt:lpstr>
      <vt:lpstr>Reading materials</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Lec8</dc:title>
  <dc:creator>Xiaodong Lin</dc:creator>
  <cp:lastModifiedBy>Reticence</cp:lastModifiedBy>
  <cp:revision>2099</cp:revision>
  <cp:lastPrinted>2017-03-22T01:46:00Z</cp:lastPrinted>
  <dcterms:created xsi:type="dcterms:W3CDTF">2005-12-02T21:35:00Z</dcterms:created>
  <dcterms:modified xsi:type="dcterms:W3CDTF">2022-06-09T13:06:16Z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FBC3CA493E664676ADC4594EF35F7328</vt:lpwstr>
  </property>
  <property fmtid="{D5CDD505-2E9C-101B-9397-08002B2CF9AE}" pid="3" name="KSOProductBuildVer">
    <vt:lpwstr>2052-11.1.0.11744</vt:lpwstr>
  </property>
</Properties>
</file>